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4"/>
    <p:sldMasterId id="2147483673" r:id="rId5"/>
  </p:sldMasterIdLst>
  <p:notesMasterIdLst>
    <p:notesMasterId r:id="rId33"/>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9144000" cy="5143500" type="screen16x9"/>
  <p:notesSz cx="6858000" cy="9144000"/>
  <p:embeddedFontLst>
    <p:embeddedFont>
      <p:font typeface="Arial Black" panose="020B0A04020102020204" pitchFamily="34" charset="0"/>
      <p:regular r:id="rId34"/>
      <p:bold r:id="rId35"/>
    </p:embeddedFont>
    <p:embeddedFont>
      <p:font typeface="Calibri" panose="020F050202020403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6.fntdata"/><Relationship Id="rId21" Type="http://schemas.openxmlformats.org/officeDocument/2006/relationships/slide" Target="slides/slide16.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4.fntdata"/><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3.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2.fntdata"/><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font" Target="fonts/font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ira Bahrami" userId="f31a1d74-6ad9-4dac-9aa7-b5739b3cfb11" providerId="ADAL" clId="{C347486C-F838-4E0B-8C25-C6BCCC9FE457}"/>
    <pc:docChg chg="undo custSel modSld sldOrd">
      <pc:chgData name="Samira Bahrami" userId="f31a1d74-6ad9-4dac-9aa7-b5739b3cfb11" providerId="ADAL" clId="{C347486C-F838-4E0B-8C25-C6BCCC9FE457}" dt="2023-10-10T21:12:39.993" v="5"/>
      <pc:docMkLst>
        <pc:docMk/>
      </pc:docMkLst>
      <pc:sldChg chg="modSp mod">
        <pc:chgData name="Samira Bahrami" userId="f31a1d74-6ad9-4dac-9aa7-b5739b3cfb11" providerId="ADAL" clId="{C347486C-F838-4E0B-8C25-C6BCCC9FE457}" dt="2023-10-10T21:11:30.820" v="3" actId="1076"/>
        <pc:sldMkLst>
          <pc:docMk/>
          <pc:sldMk cId="0" sldId="256"/>
        </pc:sldMkLst>
        <pc:spChg chg="mod">
          <ac:chgData name="Samira Bahrami" userId="f31a1d74-6ad9-4dac-9aa7-b5739b3cfb11" providerId="ADAL" clId="{C347486C-F838-4E0B-8C25-C6BCCC9FE457}" dt="2023-10-10T21:11:30.820" v="3" actId="1076"/>
          <ac:spMkLst>
            <pc:docMk/>
            <pc:sldMk cId="0" sldId="256"/>
            <ac:spMk id="157" creationId="{00000000-0000-0000-0000-000000000000}"/>
          </ac:spMkLst>
        </pc:spChg>
      </pc:sldChg>
      <pc:sldChg chg="ord">
        <pc:chgData name="Samira Bahrami" userId="f31a1d74-6ad9-4dac-9aa7-b5739b3cfb11" providerId="ADAL" clId="{C347486C-F838-4E0B-8C25-C6BCCC9FE457}" dt="2023-10-10T21:12:39.993" v="5"/>
        <pc:sldMkLst>
          <pc:docMk/>
          <pc:sldMk cId="0" sldId="2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4411b90d08_2_9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g24411b90d08_2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411b90d08_2_27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Put in OCM website under regularly check official government websites </a:t>
            </a:r>
            <a:endParaRPr/>
          </a:p>
        </p:txBody>
      </p:sp>
      <p:sp>
        <p:nvSpPr>
          <p:cNvPr id="335" name="Google Shape;335;g24411b90d08_2_2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4411b90d08_2_28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0" name="Google Shape;350;g24411b90d08_2_2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4411b90d08_2_30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8" name="Google Shape;368;g24411b90d08_2_3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24411b90d08_2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8" name="Google Shape;398;g24411b90d08_2_3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4411b90d08_2_34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5" name="Google Shape;405;g24411b90d08_2_3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4411b90d08_2_35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8" name="Google Shape;418;g24411b90d08_2_3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4411b90d08_2_36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6" name="Google Shape;426;g24411b90d08_2_3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4411b90d08_2_36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4" name="Google Shape;434;g24411b90d08_2_3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24411b90d08_2_46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8" name="Google Shape;528;g24411b90d08_2_4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24411b90d08_2_47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9" name="Google Shape;539;g24411b90d08_2_4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4411b90d08_2_11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4" name="Google Shape;164;g24411b90d08_2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24411b90d08_2_48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0" name="Google Shape;550;g24411b90d08_2_4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24411b90d08_2_49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8" name="Google Shape;568;g24411b90d08_2_4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24411b90d08_2_50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0" name="Google Shape;580;g24411b90d08_2_5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24411b90d08_2_52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5" name="Google Shape;595;g24411b90d08_2_5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24411b90d08_2_53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6" name="Google Shape;606;g24411b90d08_2_5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24411b90d08_2_54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3" name="Google Shape;623;g24411b90d08_2_5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24411b90d08_2_56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9" name="Google Shape;639;g24411b90d08_2_5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24411b90d08_2_57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5" name="Google Shape;655;g24411b90d08_2_5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4411b90d08_2_13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6" name="Google Shape;186;g24411b90d08_2_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4411b90d08_2_16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g24411b90d08_2_1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4411b90d08_2_17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4" name="Google Shape;234;g24411b90d08_2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4411b90d08_2_20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 name="Google Shape;260;g24411b90d08_2_2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4411b90d08_2_21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3" name="Google Shape;273;g24411b90d08_2_2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4411b90d08_2_23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We need another hexagon adding Community Plan</a:t>
            </a:r>
            <a:endParaRPr/>
          </a:p>
        </p:txBody>
      </p:sp>
      <p:sp>
        <p:nvSpPr>
          <p:cNvPr id="291" name="Google Shape;291;g24411b90d08_2_2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4411b90d08_2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g24411b90d08_2_2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 sz="1100" b="0" i="0" u="none" strike="noStrike" cap="none">
                <a:solidFill>
                  <a:srgbClr val="000000"/>
                </a:solidFill>
                <a:latin typeface="Arial"/>
                <a:ea typeface="Arial"/>
                <a:cs typeface="Arial"/>
                <a:sym typeface="Arial"/>
              </a:rPr>
              <a:t>Social Equity Programs    Charitable Contributions     Collaboration with Local Businesses     Job Opportunities     Sponsorship and Support   Educational Programs    Volunteer Initiatives</a:t>
            </a:r>
            <a:endParaRPr b="0"/>
          </a:p>
          <a:p>
            <a:pPr marL="15875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6"/>
        <p:cNvGrpSpPr/>
        <p:nvPr/>
      </p:nvGrpSpPr>
      <p:grpSpPr>
        <a:xfrm>
          <a:off x="0" y="0"/>
          <a:ext cx="0" cy="0"/>
          <a:chOff x="0" y="0"/>
          <a:chExt cx="0" cy="0"/>
        </a:xfrm>
      </p:grpSpPr>
      <p:sp>
        <p:nvSpPr>
          <p:cNvPr id="57" name="Google Shape;57;p14"/>
          <p:cNvSpPr/>
          <p:nvPr/>
        </p:nvSpPr>
        <p:spPr>
          <a:xfrm>
            <a:off x="8001000" y="1"/>
            <a:ext cx="1143000" cy="877643"/>
          </a:xfrm>
          <a:custGeom>
            <a:avLst/>
            <a:gdLst/>
            <a:ahLst/>
            <a:cxnLst/>
            <a:rect l="l" t="t" r="r" b="b"/>
            <a:pathLst>
              <a:path w="1143000" h="1170191" extrusionOk="0">
                <a:moveTo>
                  <a:pt x="94714" y="0"/>
                </a:moveTo>
                <a:lnTo>
                  <a:pt x="199986" y="0"/>
                </a:lnTo>
                <a:lnTo>
                  <a:pt x="148512" y="94832"/>
                </a:lnTo>
                <a:cubicBezTo>
                  <a:pt x="112728" y="179436"/>
                  <a:pt x="92940" y="272453"/>
                  <a:pt x="92940" y="370091"/>
                </a:cubicBezTo>
                <a:cubicBezTo>
                  <a:pt x="92940" y="760645"/>
                  <a:pt x="409546" y="1077251"/>
                  <a:pt x="800100" y="1077251"/>
                </a:cubicBezTo>
                <a:cubicBezTo>
                  <a:pt x="897739" y="1077251"/>
                  <a:pt x="990755" y="1057463"/>
                  <a:pt x="1075359" y="1021679"/>
                </a:cubicBezTo>
                <a:lnTo>
                  <a:pt x="1143000" y="984965"/>
                </a:lnTo>
                <a:lnTo>
                  <a:pt x="1143000" y="1090237"/>
                </a:lnTo>
                <a:lnTo>
                  <a:pt x="1111535" y="1107315"/>
                </a:lnTo>
                <a:cubicBezTo>
                  <a:pt x="1015812" y="1147803"/>
                  <a:pt x="910571" y="1170191"/>
                  <a:pt x="800100" y="1170191"/>
                </a:cubicBezTo>
                <a:cubicBezTo>
                  <a:pt x="358217" y="1170191"/>
                  <a:pt x="0" y="811974"/>
                  <a:pt x="0" y="370091"/>
                </a:cubicBezTo>
                <a:cubicBezTo>
                  <a:pt x="0" y="259620"/>
                  <a:pt x="22389" y="154379"/>
                  <a:pt x="62876" y="58656"/>
                </a:cubicBezTo>
                <a:close/>
              </a:path>
            </a:pathLst>
          </a:cu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 name="Google Shape;58;p14"/>
          <p:cNvSpPr/>
          <p:nvPr/>
        </p:nvSpPr>
        <p:spPr>
          <a:xfrm>
            <a:off x="8146396" y="4543425"/>
            <a:ext cx="997604" cy="600075"/>
          </a:xfrm>
          <a:custGeom>
            <a:avLst/>
            <a:gdLst/>
            <a:ahLst/>
            <a:cxnLst/>
            <a:rect l="l" t="t" r="r" b="b"/>
            <a:pathLst>
              <a:path w="997604" h="800100" extrusionOk="0">
                <a:moveTo>
                  <a:pt x="666750" y="0"/>
                </a:moveTo>
                <a:cubicBezTo>
                  <a:pt x="758809" y="0"/>
                  <a:pt x="846510" y="18657"/>
                  <a:pt x="926279" y="52397"/>
                </a:cubicBezTo>
                <a:lnTo>
                  <a:pt x="997604" y="91110"/>
                </a:lnTo>
                <a:lnTo>
                  <a:pt x="997604" y="179225"/>
                </a:lnTo>
                <a:lnTo>
                  <a:pt x="996233" y="178094"/>
                </a:lnTo>
                <a:cubicBezTo>
                  <a:pt x="902180" y="114553"/>
                  <a:pt x="788798" y="77450"/>
                  <a:pt x="666750" y="77450"/>
                </a:cubicBezTo>
                <a:cubicBezTo>
                  <a:pt x="341289" y="77450"/>
                  <a:pt x="77450" y="341289"/>
                  <a:pt x="77450" y="666750"/>
                </a:cubicBezTo>
                <a:cubicBezTo>
                  <a:pt x="77450" y="707433"/>
                  <a:pt x="81573" y="747153"/>
                  <a:pt x="89423" y="785515"/>
                </a:cubicBezTo>
                <a:lnTo>
                  <a:pt x="93950" y="800100"/>
                </a:lnTo>
                <a:lnTo>
                  <a:pt x="13443" y="800100"/>
                </a:lnTo>
                <a:lnTo>
                  <a:pt x="0" y="666750"/>
                </a:lnTo>
                <a:cubicBezTo>
                  <a:pt x="0" y="298514"/>
                  <a:pt x="298514" y="0"/>
                  <a:pt x="666750" y="0"/>
                </a:cubicBezTo>
                <a:close/>
              </a:path>
            </a:pathLst>
          </a:custGeom>
          <a:solidFill>
            <a:srgbClr val="0C0C0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 name="Google Shape;59;p14"/>
          <p:cNvSpPr/>
          <p:nvPr/>
        </p:nvSpPr>
        <p:spPr>
          <a:xfrm>
            <a:off x="2" y="4476259"/>
            <a:ext cx="838199" cy="667240"/>
          </a:xfrm>
          <a:custGeom>
            <a:avLst/>
            <a:gdLst/>
            <a:ahLst/>
            <a:cxnLst/>
            <a:rect l="l" t="t" r="r" b="b"/>
            <a:pathLst>
              <a:path w="838199" h="889654" extrusionOk="0">
                <a:moveTo>
                  <a:pt x="152399" y="0"/>
                </a:moveTo>
                <a:cubicBezTo>
                  <a:pt x="531156" y="0"/>
                  <a:pt x="838199" y="307043"/>
                  <a:pt x="838199" y="685800"/>
                </a:cubicBezTo>
                <a:cubicBezTo>
                  <a:pt x="838199" y="733145"/>
                  <a:pt x="833402" y="779369"/>
                  <a:pt x="824266" y="824013"/>
                </a:cubicBezTo>
                <a:lnTo>
                  <a:pt x="803890" y="889654"/>
                </a:lnTo>
                <a:lnTo>
                  <a:pt x="720862" y="889654"/>
                </a:lnTo>
                <a:lnTo>
                  <a:pt x="746222" y="807958"/>
                </a:lnTo>
                <a:cubicBezTo>
                  <a:pt x="754296" y="768500"/>
                  <a:pt x="758536" y="727645"/>
                  <a:pt x="758536" y="685800"/>
                </a:cubicBezTo>
                <a:cubicBezTo>
                  <a:pt x="758536" y="351040"/>
                  <a:pt x="487159" y="79663"/>
                  <a:pt x="152399" y="79663"/>
                </a:cubicBezTo>
                <a:cubicBezTo>
                  <a:pt x="110554" y="79663"/>
                  <a:pt x="69699" y="83904"/>
                  <a:pt x="30241" y="91978"/>
                </a:cubicBezTo>
                <a:lnTo>
                  <a:pt x="0" y="101365"/>
                </a:lnTo>
                <a:lnTo>
                  <a:pt x="0" y="18337"/>
                </a:lnTo>
                <a:lnTo>
                  <a:pt x="14186" y="13933"/>
                </a:lnTo>
                <a:cubicBezTo>
                  <a:pt x="58830" y="4798"/>
                  <a:pt x="105054" y="0"/>
                  <a:pt x="152399" y="0"/>
                </a:cubicBezTo>
                <a:close/>
              </a:path>
            </a:pathLst>
          </a:cu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 name="Google Shape;60;p14"/>
          <p:cNvSpPr/>
          <p:nvPr/>
        </p:nvSpPr>
        <p:spPr>
          <a:xfrm>
            <a:off x="0" y="1"/>
            <a:ext cx="838200" cy="775007"/>
          </a:xfrm>
          <a:custGeom>
            <a:avLst/>
            <a:gdLst/>
            <a:ahLst/>
            <a:cxnLst/>
            <a:rect l="l" t="t" r="r" b="b"/>
            <a:pathLst>
              <a:path w="838200" h="1033343" extrusionOk="0">
                <a:moveTo>
                  <a:pt x="647885" y="0"/>
                </a:moveTo>
                <a:lnTo>
                  <a:pt x="740559" y="0"/>
                </a:lnTo>
                <a:lnTo>
                  <a:pt x="784307" y="80599"/>
                </a:lnTo>
                <a:cubicBezTo>
                  <a:pt x="819010" y="162647"/>
                  <a:pt x="838200" y="252854"/>
                  <a:pt x="838200" y="347543"/>
                </a:cubicBezTo>
                <a:cubicBezTo>
                  <a:pt x="838200" y="726300"/>
                  <a:pt x="531157" y="1033343"/>
                  <a:pt x="152400" y="1033343"/>
                </a:cubicBezTo>
                <a:cubicBezTo>
                  <a:pt x="105055" y="1033343"/>
                  <a:pt x="58831" y="1028545"/>
                  <a:pt x="14187" y="1019410"/>
                </a:cubicBezTo>
                <a:lnTo>
                  <a:pt x="0" y="1015006"/>
                </a:lnTo>
                <a:lnTo>
                  <a:pt x="0" y="931978"/>
                </a:lnTo>
                <a:lnTo>
                  <a:pt x="30242" y="941365"/>
                </a:lnTo>
                <a:cubicBezTo>
                  <a:pt x="69700" y="949440"/>
                  <a:pt x="110555" y="953680"/>
                  <a:pt x="152400" y="953680"/>
                </a:cubicBezTo>
                <a:cubicBezTo>
                  <a:pt x="487160" y="953680"/>
                  <a:pt x="758537" y="682303"/>
                  <a:pt x="758537" y="347543"/>
                </a:cubicBezTo>
                <a:cubicBezTo>
                  <a:pt x="758537" y="222008"/>
                  <a:pt x="720375" y="105386"/>
                  <a:pt x="655018" y="8646"/>
                </a:cubicBezTo>
                <a:close/>
              </a:path>
            </a:pathLst>
          </a:custGeom>
          <a:solidFill>
            <a:srgbClr val="0C0C0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1"/>
        <p:cNvGrpSpPr/>
        <p:nvPr/>
      </p:nvGrpSpPr>
      <p:grpSpPr>
        <a:xfrm>
          <a:off x="0" y="0"/>
          <a:ext cx="0" cy="0"/>
          <a:chOff x="0" y="0"/>
          <a:chExt cx="0" cy="0"/>
        </a:xfrm>
      </p:grpSpPr>
      <p:sp>
        <p:nvSpPr>
          <p:cNvPr id="62" name="Google Shape;62;p15"/>
          <p:cNvSpPr/>
          <p:nvPr/>
        </p:nvSpPr>
        <p:spPr>
          <a:xfrm>
            <a:off x="0" y="4949429"/>
            <a:ext cx="1804132" cy="194071"/>
          </a:xfrm>
          <a:custGeom>
            <a:avLst/>
            <a:gdLst/>
            <a:ahLst/>
            <a:cxnLst/>
            <a:rect l="l" t="t" r="r" b="b"/>
            <a:pathLst>
              <a:path w="1804132" h="258762" extrusionOk="0">
                <a:moveTo>
                  <a:pt x="0" y="0"/>
                </a:moveTo>
                <a:lnTo>
                  <a:pt x="1804132" y="0"/>
                </a:lnTo>
                <a:lnTo>
                  <a:pt x="1654736" y="258762"/>
                </a:lnTo>
                <a:lnTo>
                  <a:pt x="0" y="258762"/>
                </a:lnTo>
                <a:lnTo>
                  <a:pt x="0" y="0"/>
                </a:lnTo>
                <a:close/>
              </a:path>
            </a:pathLst>
          </a:custGeom>
          <a:solidFill>
            <a:srgbClr val="0C0C0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 name="Google Shape;63;p15"/>
          <p:cNvSpPr/>
          <p:nvPr/>
        </p:nvSpPr>
        <p:spPr>
          <a:xfrm>
            <a:off x="1742725" y="4949429"/>
            <a:ext cx="5524145" cy="194071"/>
          </a:xfrm>
          <a:custGeom>
            <a:avLst/>
            <a:gdLst/>
            <a:ahLst/>
            <a:cxnLst/>
            <a:rect l="l" t="t" r="r" b="b"/>
            <a:pathLst>
              <a:path w="5524145" h="258762" extrusionOk="0">
                <a:moveTo>
                  <a:pt x="149396" y="0"/>
                </a:moveTo>
                <a:lnTo>
                  <a:pt x="5524145" y="0"/>
                </a:lnTo>
                <a:lnTo>
                  <a:pt x="5374749" y="258762"/>
                </a:lnTo>
                <a:lnTo>
                  <a:pt x="0" y="258762"/>
                </a:lnTo>
                <a:lnTo>
                  <a:pt x="149396" y="0"/>
                </a:lnTo>
                <a:close/>
              </a:path>
            </a:pathLst>
          </a:cu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 name="Google Shape;64;p15"/>
          <p:cNvSpPr/>
          <p:nvPr/>
        </p:nvSpPr>
        <p:spPr>
          <a:xfrm>
            <a:off x="7205462" y="4949429"/>
            <a:ext cx="1938539" cy="194071"/>
          </a:xfrm>
          <a:custGeom>
            <a:avLst/>
            <a:gdLst/>
            <a:ahLst/>
            <a:cxnLst/>
            <a:rect l="l" t="t" r="r" b="b"/>
            <a:pathLst>
              <a:path w="1938539" h="258762" extrusionOk="0">
                <a:moveTo>
                  <a:pt x="149396" y="0"/>
                </a:moveTo>
                <a:lnTo>
                  <a:pt x="1938539" y="0"/>
                </a:lnTo>
                <a:lnTo>
                  <a:pt x="1938539" y="258762"/>
                </a:lnTo>
                <a:lnTo>
                  <a:pt x="0" y="258762"/>
                </a:lnTo>
                <a:lnTo>
                  <a:pt x="149396" y="0"/>
                </a:lnTo>
                <a:close/>
              </a:path>
            </a:pathLst>
          </a:custGeom>
          <a:solidFill>
            <a:srgbClr val="0C0C0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65" name="Google Shape;65;p15"/>
          <p:cNvGrpSpPr/>
          <p:nvPr/>
        </p:nvGrpSpPr>
        <p:grpSpPr>
          <a:xfrm>
            <a:off x="4315497" y="4758749"/>
            <a:ext cx="513006" cy="384751"/>
            <a:chOff x="10881550" y="6027710"/>
            <a:chExt cx="513006" cy="513002"/>
          </a:xfrm>
        </p:grpSpPr>
        <p:sp>
          <p:nvSpPr>
            <p:cNvPr id="66" name="Google Shape;66;p15"/>
            <p:cNvSpPr/>
            <p:nvPr/>
          </p:nvSpPr>
          <p:spPr>
            <a:xfrm>
              <a:off x="10955173" y="6101331"/>
              <a:ext cx="365760" cy="36576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 name="Google Shape;67;p15"/>
            <p:cNvSpPr/>
            <p:nvPr/>
          </p:nvSpPr>
          <p:spPr>
            <a:xfrm>
              <a:off x="10881550" y="6027710"/>
              <a:ext cx="513006" cy="513002"/>
            </a:xfrm>
            <a:prstGeom prst="ellipse">
              <a:avLst/>
            </a:prstGeom>
            <a:solidFill>
              <a:srgbClr val="0C0C0C">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68" name="Google Shape;68;p15"/>
          <p:cNvSpPr txBox="1">
            <a:spLocks noGrp="1"/>
          </p:cNvSpPr>
          <p:nvPr>
            <p:ph type="sldNum" idx="12"/>
          </p:nvPr>
        </p:nvSpPr>
        <p:spPr>
          <a:xfrm>
            <a:off x="4358640" y="4814203"/>
            <a:ext cx="42672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69" name="Google Shape;69;p15"/>
          <p:cNvSpPr/>
          <p:nvPr/>
        </p:nvSpPr>
        <p:spPr>
          <a:xfrm>
            <a:off x="228600" y="57150"/>
            <a:ext cx="8610600" cy="628650"/>
          </a:xfrm>
          <a:prstGeom prst="horizontalScroll">
            <a:avLst>
              <a:gd name="adj" fmla="val 12500"/>
            </a:avLst>
          </a:prstGeom>
          <a:gradFill>
            <a:gsLst>
              <a:gs pos="0">
                <a:srgbClr val="0C0C0C">
                  <a:alpha val="94509"/>
                </a:srgbClr>
              </a:gs>
              <a:gs pos="8000">
                <a:srgbClr val="0C0C0C">
                  <a:alpha val="94509"/>
                </a:srgbClr>
              </a:gs>
              <a:gs pos="31000">
                <a:srgbClr val="008A3E"/>
              </a:gs>
              <a:gs pos="68000">
                <a:srgbClr val="008A3E"/>
              </a:gs>
              <a:gs pos="92000">
                <a:srgbClr val="0C0C0C">
                  <a:alpha val="94509"/>
                </a:srgbClr>
              </a:gs>
              <a:gs pos="100000">
                <a:srgbClr val="0C0C0C">
                  <a:alpha val="94509"/>
                </a:srgbClr>
              </a:gs>
            </a:gsLst>
            <a:lin ang="0" scaled="0"/>
          </a:gradFill>
          <a:ln w="25400" cap="flat" cmpd="sng">
            <a:solidFill>
              <a:srgbClr val="76923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0" name="Google Shape;70;p15"/>
          <p:cNvPicPr preferRelativeResize="0"/>
          <p:nvPr/>
        </p:nvPicPr>
        <p:blipFill rotWithShape="1">
          <a:blip r:embed="rId2">
            <a:alphaModFix/>
          </a:blip>
          <a:srcRect/>
          <a:stretch/>
        </p:blipFill>
        <p:spPr>
          <a:xfrm>
            <a:off x="8643237" y="4482283"/>
            <a:ext cx="426721" cy="42672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71"/>
        <p:cNvGrpSpPr/>
        <p:nvPr/>
      </p:nvGrpSpPr>
      <p:grpSpPr>
        <a:xfrm>
          <a:off x="0" y="0"/>
          <a:ext cx="0" cy="0"/>
          <a:chOff x="0" y="0"/>
          <a:chExt cx="0" cy="0"/>
        </a:xfrm>
      </p:grpSpPr>
      <p:sp>
        <p:nvSpPr>
          <p:cNvPr id="72" name="Google Shape;72;p16"/>
          <p:cNvSpPr/>
          <p:nvPr/>
        </p:nvSpPr>
        <p:spPr>
          <a:xfrm>
            <a:off x="0" y="4949429"/>
            <a:ext cx="1804132" cy="194071"/>
          </a:xfrm>
          <a:custGeom>
            <a:avLst/>
            <a:gdLst/>
            <a:ahLst/>
            <a:cxnLst/>
            <a:rect l="l" t="t" r="r" b="b"/>
            <a:pathLst>
              <a:path w="1804132" h="258762" extrusionOk="0">
                <a:moveTo>
                  <a:pt x="0" y="0"/>
                </a:moveTo>
                <a:lnTo>
                  <a:pt x="1804132" y="0"/>
                </a:lnTo>
                <a:lnTo>
                  <a:pt x="1654736" y="258762"/>
                </a:lnTo>
                <a:lnTo>
                  <a:pt x="0" y="258762"/>
                </a:lnTo>
                <a:lnTo>
                  <a:pt x="0" y="0"/>
                </a:lnTo>
                <a:close/>
              </a:path>
            </a:pathLst>
          </a:custGeom>
          <a:solidFill>
            <a:srgbClr val="0C0C0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 name="Google Shape;73;p16"/>
          <p:cNvSpPr/>
          <p:nvPr/>
        </p:nvSpPr>
        <p:spPr>
          <a:xfrm>
            <a:off x="1742725" y="4949429"/>
            <a:ext cx="5524145" cy="194071"/>
          </a:xfrm>
          <a:custGeom>
            <a:avLst/>
            <a:gdLst/>
            <a:ahLst/>
            <a:cxnLst/>
            <a:rect l="l" t="t" r="r" b="b"/>
            <a:pathLst>
              <a:path w="5524145" h="258762" extrusionOk="0">
                <a:moveTo>
                  <a:pt x="149396" y="0"/>
                </a:moveTo>
                <a:lnTo>
                  <a:pt x="5524145" y="0"/>
                </a:lnTo>
                <a:lnTo>
                  <a:pt x="5374749" y="258762"/>
                </a:lnTo>
                <a:lnTo>
                  <a:pt x="0" y="258762"/>
                </a:lnTo>
                <a:lnTo>
                  <a:pt x="149396" y="0"/>
                </a:lnTo>
                <a:close/>
              </a:path>
            </a:pathLst>
          </a:cu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 name="Google Shape;74;p16"/>
          <p:cNvSpPr/>
          <p:nvPr/>
        </p:nvSpPr>
        <p:spPr>
          <a:xfrm>
            <a:off x="7205462" y="4949429"/>
            <a:ext cx="1938539" cy="194071"/>
          </a:xfrm>
          <a:custGeom>
            <a:avLst/>
            <a:gdLst/>
            <a:ahLst/>
            <a:cxnLst/>
            <a:rect l="l" t="t" r="r" b="b"/>
            <a:pathLst>
              <a:path w="1938539" h="258762" extrusionOk="0">
                <a:moveTo>
                  <a:pt x="149396" y="0"/>
                </a:moveTo>
                <a:lnTo>
                  <a:pt x="1938539" y="0"/>
                </a:lnTo>
                <a:lnTo>
                  <a:pt x="1938539" y="258762"/>
                </a:lnTo>
                <a:lnTo>
                  <a:pt x="0" y="258762"/>
                </a:lnTo>
                <a:lnTo>
                  <a:pt x="149396" y="0"/>
                </a:lnTo>
                <a:close/>
              </a:path>
            </a:pathLst>
          </a:custGeom>
          <a:solidFill>
            <a:srgbClr val="0C0C0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75" name="Google Shape;75;p16"/>
          <p:cNvGrpSpPr/>
          <p:nvPr/>
        </p:nvGrpSpPr>
        <p:grpSpPr>
          <a:xfrm>
            <a:off x="4315497" y="4758749"/>
            <a:ext cx="513006" cy="384751"/>
            <a:chOff x="10881550" y="6027710"/>
            <a:chExt cx="513006" cy="513002"/>
          </a:xfrm>
        </p:grpSpPr>
        <p:sp>
          <p:nvSpPr>
            <p:cNvPr id="76" name="Google Shape;76;p16"/>
            <p:cNvSpPr/>
            <p:nvPr/>
          </p:nvSpPr>
          <p:spPr>
            <a:xfrm>
              <a:off x="10955173" y="6101331"/>
              <a:ext cx="365760" cy="36576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 name="Google Shape;77;p16"/>
            <p:cNvSpPr/>
            <p:nvPr/>
          </p:nvSpPr>
          <p:spPr>
            <a:xfrm>
              <a:off x="10881550" y="6027710"/>
              <a:ext cx="513006" cy="513002"/>
            </a:xfrm>
            <a:prstGeom prst="ellipse">
              <a:avLst/>
            </a:prstGeom>
            <a:solidFill>
              <a:srgbClr val="0C0C0C">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78" name="Google Shape;78;p16"/>
          <p:cNvSpPr txBox="1">
            <a:spLocks noGrp="1"/>
          </p:cNvSpPr>
          <p:nvPr>
            <p:ph type="sldNum" idx="12"/>
          </p:nvPr>
        </p:nvSpPr>
        <p:spPr>
          <a:xfrm>
            <a:off x="4358640" y="4814203"/>
            <a:ext cx="42672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79" name="Google Shape;79;p16"/>
          <p:cNvSpPr/>
          <p:nvPr/>
        </p:nvSpPr>
        <p:spPr>
          <a:xfrm>
            <a:off x="228600" y="57150"/>
            <a:ext cx="8610600" cy="628650"/>
          </a:xfrm>
          <a:prstGeom prst="horizontalScroll">
            <a:avLst>
              <a:gd name="adj" fmla="val 12500"/>
            </a:avLst>
          </a:prstGeom>
          <a:gradFill>
            <a:gsLst>
              <a:gs pos="0">
                <a:srgbClr val="0C0C0C">
                  <a:alpha val="94509"/>
                </a:srgbClr>
              </a:gs>
              <a:gs pos="8000">
                <a:srgbClr val="0C0C0C">
                  <a:alpha val="94509"/>
                </a:srgbClr>
              </a:gs>
              <a:gs pos="31000">
                <a:srgbClr val="008A3E"/>
              </a:gs>
              <a:gs pos="68000">
                <a:srgbClr val="008A3E"/>
              </a:gs>
              <a:gs pos="92000">
                <a:srgbClr val="0C0C0C">
                  <a:alpha val="94509"/>
                </a:srgbClr>
              </a:gs>
              <a:gs pos="100000">
                <a:srgbClr val="0C0C0C">
                  <a:alpha val="94509"/>
                </a:srgbClr>
              </a:gs>
            </a:gsLst>
            <a:lin ang="0" scaled="0"/>
          </a:gradFill>
          <a:ln w="25400" cap="flat" cmpd="sng">
            <a:solidFill>
              <a:srgbClr val="76923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cSld name="1_Title Only 2">
    <p:spTree>
      <p:nvGrpSpPr>
        <p:cNvPr id="1" name="Shape 80"/>
        <p:cNvGrpSpPr/>
        <p:nvPr/>
      </p:nvGrpSpPr>
      <p:grpSpPr>
        <a:xfrm>
          <a:off x="0" y="0"/>
          <a:ext cx="0" cy="0"/>
          <a:chOff x="0" y="0"/>
          <a:chExt cx="0" cy="0"/>
        </a:xfrm>
      </p:grpSpPr>
      <p:sp>
        <p:nvSpPr>
          <p:cNvPr id="81" name="Google Shape;81;p17"/>
          <p:cNvSpPr/>
          <p:nvPr/>
        </p:nvSpPr>
        <p:spPr>
          <a:xfrm>
            <a:off x="0" y="4949429"/>
            <a:ext cx="1804132" cy="194071"/>
          </a:xfrm>
          <a:custGeom>
            <a:avLst/>
            <a:gdLst/>
            <a:ahLst/>
            <a:cxnLst/>
            <a:rect l="l" t="t" r="r" b="b"/>
            <a:pathLst>
              <a:path w="1804132" h="258762" extrusionOk="0">
                <a:moveTo>
                  <a:pt x="0" y="0"/>
                </a:moveTo>
                <a:lnTo>
                  <a:pt x="1804132" y="0"/>
                </a:lnTo>
                <a:lnTo>
                  <a:pt x="1654736" y="258762"/>
                </a:lnTo>
                <a:lnTo>
                  <a:pt x="0" y="258762"/>
                </a:lnTo>
                <a:lnTo>
                  <a:pt x="0" y="0"/>
                </a:lnTo>
                <a:close/>
              </a:path>
            </a:pathLst>
          </a:custGeom>
          <a:solidFill>
            <a:srgbClr val="0C0C0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 name="Google Shape;82;p17"/>
          <p:cNvSpPr/>
          <p:nvPr/>
        </p:nvSpPr>
        <p:spPr>
          <a:xfrm>
            <a:off x="1742725" y="4949429"/>
            <a:ext cx="5524145" cy="194071"/>
          </a:xfrm>
          <a:custGeom>
            <a:avLst/>
            <a:gdLst/>
            <a:ahLst/>
            <a:cxnLst/>
            <a:rect l="l" t="t" r="r" b="b"/>
            <a:pathLst>
              <a:path w="5524145" h="258762" extrusionOk="0">
                <a:moveTo>
                  <a:pt x="149396" y="0"/>
                </a:moveTo>
                <a:lnTo>
                  <a:pt x="5524145" y="0"/>
                </a:lnTo>
                <a:lnTo>
                  <a:pt x="5374749" y="258762"/>
                </a:lnTo>
                <a:lnTo>
                  <a:pt x="0" y="258762"/>
                </a:lnTo>
                <a:lnTo>
                  <a:pt x="149396" y="0"/>
                </a:lnTo>
                <a:close/>
              </a:path>
            </a:pathLst>
          </a:cu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 name="Google Shape;83;p17"/>
          <p:cNvSpPr/>
          <p:nvPr/>
        </p:nvSpPr>
        <p:spPr>
          <a:xfrm>
            <a:off x="7205462" y="4949429"/>
            <a:ext cx="1938539" cy="194071"/>
          </a:xfrm>
          <a:custGeom>
            <a:avLst/>
            <a:gdLst/>
            <a:ahLst/>
            <a:cxnLst/>
            <a:rect l="l" t="t" r="r" b="b"/>
            <a:pathLst>
              <a:path w="1938539" h="258762" extrusionOk="0">
                <a:moveTo>
                  <a:pt x="149396" y="0"/>
                </a:moveTo>
                <a:lnTo>
                  <a:pt x="1938539" y="0"/>
                </a:lnTo>
                <a:lnTo>
                  <a:pt x="1938539" y="258762"/>
                </a:lnTo>
                <a:lnTo>
                  <a:pt x="0" y="258762"/>
                </a:lnTo>
                <a:lnTo>
                  <a:pt x="149396" y="0"/>
                </a:lnTo>
                <a:close/>
              </a:path>
            </a:pathLst>
          </a:custGeom>
          <a:solidFill>
            <a:srgbClr val="0C0C0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84" name="Google Shape;84;p17"/>
          <p:cNvGrpSpPr/>
          <p:nvPr/>
        </p:nvGrpSpPr>
        <p:grpSpPr>
          <a:xfrm>
            <a:off x="4315497" y="4758749"/>
            <a:ext cx="513006" cy="384751"/>
            <a:chOff x="10881550" y="6027710"/>
            <a:chExt cx="513006" cy="513002"/>
          </a:xfrm>
        </p:grpSpPr>
        <p:sp>
          <p:nvSpPr>
            <p:cNvPr id="85" name="Google Shape;85;p17"/>
            <p:cNvSpPr/>
            <p:nvPr/>
          </p:nvSpPr>
          <p:spPr>
            <a:xfrm>
              <a:off x="10955173" y="6101331"/>
              <a:ext cx="365760" cy="36576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 name="Google Shape;86;p17"/>
            <p:cNvSpPr/>
            <p:nvPr/>
          </p:nvSpPr>
          <p:spPr>
            <a:xfrm>
              <a:off x="10881550" y="6027710"/>
              <a:ext cx="513006" cy="513002"/>
            </a:xfrm>
            <a:prstGeom prst="ellipse">
              <a:avLst/>
            </a:prstGeom>
            <a:solidFill>
              <a:srgbClr val="0C0C0C">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87" name="Google Shape;87;p17"/>
          <p:cNvSpPr txBox="1">
            <a:spLocks noGrp="1"/>
          </p:cNvSpPr>
          <p:nvPr>
            <p:ph type="sldNum" idx="12"/>
          </p:nvPr>
        </p:nvSpPr>
        <p:spPr>
          <a:xfrm>
            <a:off x="4358640" y="4814203"/>
            <a:ext cx="42672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88" name="Google Shape;88;p17"/>
          <p:cNvSpPr/>
          <p:nvPr/>
        </p:nvSpPr>
        <p:spPr>
          <a:xfrm>
            <a:off x="266700" y="667910"/>
            <a:ext cx="8610600" cy="3807680"/>
          </a:xfrm>
          <a:prstGeom prst="horizontalScroll">
            <a:avLst>
              <a:gd name="adj" fmla="val 12500"/>
            </a:avLst>
          </a:prstGeom>
          <a:gradFill>
            <a:gsLst>
              <a:gs pos="0">
                <a:srgbClr val="0C0C0C">
                  <a:alpha val="94509"/>
                </a:srgbClr>
              </a:gs>
              <a:gs pos="8000">
                <a:srgbClr val="0C0C0C">
                  <a:alpha val="94509"/>
                </a:srgbClr>
              </a:gs>
              <a:gs pos="31000">
                <a:srgbClr val="008A3E"/>
              </a:gs>
              <a:gs pos="68000">
                <a:srgbClr val="008A3E"/>
              </a:gs>
              <a:gs pos="92000">
                <a:srgbClr val="0C0C0C">
                  <a:alpha val="94509"/>
                </a:srgbClr>
              </a:gs>
              <a:gs pos="100000">
                <a:srgbClr val="0C0C0C">
                  <a:alpha val="94509"/>
                </a:srgbClr>
              </a:gs>
            </a:gsLst>
            <a:lin ang="0" scaled="0"/>
          </a:gradFill>
          <a:ln w="25400" cap="flat" cmpd="sng">
            <a:solidFill>
              <a:srgbClr val="76923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9" name="Google Shape;89;p17"/>
          <p:cNvPicPr preferRelativeResize="0"/>
          <p:nvPr/>
        </p:nvPicPr>
        <p:blipFill rotWithShape="1">
          <a:blip r:embed="rId2">
            <a:alphaModFix/>
          </a:blip>
          <a:srcRect/>
          <a:stretch/>
        </p:blipFill>
        <p:spPr>
          <a:xfrm>
            <a:off x="8643237" y="4482283"/>
            <a:ext cx="426721" cy="42672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8"/>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3" name="Google Shape;93;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722313" y="3305175"/>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9"/>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99" name="Google Shape;99;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0"/>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5" name="Google Shape;105;p20"/>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6" name="Google Shape;106;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1"/>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2" name="Google Shape;112;p21"/>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3" name="Google Shape;113;p21"/>
          <p:cNvSpPr txBox="1">
            <a:spLocks noGrp="1"/>
          </p:cNvSpPr>
          <p:nvPr>
            <p:ph type="body" idx="3"/>
          </p:nvPr>
        </p:nvSpPr>
        <p:spPr>
          <a:xfrm>
            <a:off x="4645025"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4" name="Google Shape;114;p21"/>
          <p:cNvSpPr txBox="1">
            <a:spLocks noGrp="1"/>
          </p:cNvSpPr>
          <p:nvPr>
            <p:ph type="body" idx="4"/>
          </p:nvPr>
        </p:nvSpPr>
        <p:spPr>
          <a:xfrm>
            <a:off x="4645025"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5" name="Google Shape;115;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8"/>
        <p:cNvGrpSpPr/>
        <p:nvPr/>
      </p:nvGrpSpPr>
      <p:grpSpPr>
        <a:xfrm>
          <a:off x="0" y="0"/>
          <a:ext cx="0" cy="0"/>
          <a:chOff x="0" y="0"/>
          <a:chExt cx="0" cy="0"/>
        </a:xfrm>
      </p:grpSpPr>
      <p:sp>
        <p:nvSpPr>
          <p:cNvPr id="119" name="Google Shape;119;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457200" y="204788"/>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23"/>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25" name="Google Shape;125;p23"/>
          <p:cNvSpPr txBox="1">
            <a:spLocks noGrp="1"/>
          </p:cNvSpPr>
          <p:nvPr>
            <p:ph type="body" idx="2"/>
          </p:nvPr>
        </p:nvSpPr>
        <p:spPr>
          <a:xfrm>
            <a:off x="457200" y="1076325"/>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26" name="Google Shape;126;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24"/>
          <p:cNvSpPr>
            <a:spLocks noGrp="1"/>
          </p:cNvSpPr>
          <p:nvPr>
            <p:ph type="pic" idx="2"/>
          </p:nvPr>
        </p:nvSpPr>
        <p:spPr>
          <a:xfrm>
            <a:off x="1792288" y="459581"/>
            <a:ext cx="5486400" cy="3086100"/>
          </a:xfrm>
          <a:prstGeom prst="rect">
            <a:avLst/>
          </a:prstGeom>
          <a:noFill/>
          <a:ln>
            <a:noFill/>
          </a:ln>
        </p:spPr>
      </p:sp>
      <p:sp>
        <p:nvSpPr>
          <p:cNvPr id="132" name="Google Shape;132;p24"/>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33" name="Google Shape;133;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25"/>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9" name="Google Shape;139;p2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2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2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rot="5400000">
            <a:off x="5463778" y="1371600"/>
            <a:ext cx="4388644"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26"/>
          <p:cNvSpPr txBox="1">
            <a:spLocks noGrp="1"/>
          </p:cNvSpPr>
          <p:nvPr>
            <p:ph type="body" idx="1"/>
          </p:nvPr>
        </p:nvSpPr>
        <p:spPr>
          <a:xfrm rot="5400000">
            <a:off x="1272778" y="-609600"/>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5" name="Google Shape;145;p2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2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2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businessexpress.ny.gov/"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hyperlink" Target="https://www.businessexpress.ny.go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hyperlink" Target="https://www.legalzoom.com/"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32.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3" Type="http://schemas.openxmlformats.org/officeDocument/2006/relationships/hyperlink" Target="https://www.irs.gov/"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hyperlink" Target="https://www.irs.gov/forms-pubs/about-form-ss-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www.legalzoom.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27"/>
          <p:cNvPicPr preferRelativeResize="0"/>
          <p:nvPr/>
        </p:nvPicPr>
        <p:blipFill rotWithShape="1">
          <a:blip r:embed="rId3">
            <a:alphaModFix/>
          </a:blip>
          <a:srcRect l="4027" r="4018"/>
          <a:stretch/>
        </p:blipFill>
        <p:spPr>
          <a:xfrm>
            <a:off x="2162815" y="2843994"/>
            <a:ext cx="966279" cy="1120884"/>
          </a:xfrm>
          <a:custGeom>
            <a:avLst/>
            <a:gdLst/>
            <a:ahLst/>
            <a:cxnLst/>
            <a:rect l="l" t="t" r="r" b="b"/>
            <a:pathLst>
              <a:path w="1371600" h="1591056" extrusionOk="0">
                <a:moveTo>
                  <a:pt x="685800" y="0"/>
                </a:moveTo>
                <a:lnTo>
                  <a:pt x="1371600" y="342900"/>
                </a:lnTo>
                <a:lnTo>
                  <a:pt x="1371600" y="1248156"/>
                </a:lnTo>
                <a:lnTo>
                  <a:pt x="685800" y="1591056"/>
                </a:lnTo>
                <a:lnTo>
                  <a:pt x="0" y="1248156"/>
                </a:lnTo>
                <a:lnTo>
                  <a:pt x="0" y="342900"/>
                </a:lnTo>
                <a:close/>
              </a:path>
            </a:pathLst>
          </a:custGeom>
          <a:noFill/>
          <a:ln w="19050" cap="flat" cmpd="sng">
            <a:solidFill>
              <a:srgbClr val="00B050"/>
            </a:solidFill>
            <a:prstDash val="solid"/>
            <a:round/>
            <a:headEnd type="none" w="sm" len="sm"/>
            <a:tailEnd type="none" w="sm" len="sm"/>
          </a:ln>
          <a:effectLst>
            <a:outerShdw blurRad="50800" dist="38100" dir="2700000" algn="tl" rotWithShape="0">
              <a:srgbClr val="000000">
                <a:alpha val="40000"/>
              </a:srgbClr>
            </a:outerShdw>
          </a:effectLst>
        </p:spPr>
      </p:pic>
      <p:pic>
        <p:nvPicPr>
          <p:cNvPr id="153" name="Google Shape;153;p27"/>
          <p:cNvPicPr preferRelativeResize="0"/>
          <p:nvPr/>
        </p:nvPicPr>
        <p:blipFill rotWithShape="1">
          <a:blip r:embed="rId3">
            <a:alphaModFix/>
          </a:blip>
          <a:srcRect l="4027" r="4018"/>
          <a:stretch/>
        </p:blipFill>
        <p:spPr>
          <a:xfrm>
            <a:off x="2131676" y="1081868"/>
            <a:ext cx="966279" cy="1120884"/>
          </a:xfrm>
          <a:custGeom>
            <a:avLst/>
            <a:gdLst/>
            <a:ahLst/>
            <a:cxnLst/>
            <a:rect l="l" t="t" r="r" b="b"/>
            <a:pathLst>
              <a:path w="1371600" h="1591056" extrusionOk="0">
                <a:moveTo>
                  <a:pt x="685800" y="0"/>
                </a:moveTo>
                <a:lnTo>
                  <a:pt x="1371600" y="342900"/>
                </a:lnTo>
                <a:lnTo>
                  <a:pt x="1371600" y="1248156"/>
                </a:lnTo>
                <a:lnTo>
                  <a:pt x="685800" y="1591056"/>
                </a:lnTo>
                <a:lnTo>
                  <a:pt x="0" y="1248156"/>
                </a:lnTo>
                <a:lnTo>
                  <a:pt x="0" y="342900"/>
                </a:lnTo>
                <a:close/>
              </a:path>
            </a:pathLst>
          </a:custGeom>
          <a:noFill/>
          <a:ln w="19050" cap="flat" cmpd="sng">
            <a:solidFill>
              <a:srgbClr val="00B050"/>
            </a:solidFill>
            <a:prstDash val="solid"/>
            <a:round/>
            <a:headEnd type="none" w="sm" len="sm"/>
            <a:tailEnd type="none" w="sm" len="sm"/>
          </a:ln>
          <a:effectLst>
            <a:outerShdw blurRad="50800" dist="38100" dir="2700000" algn="tl" rotWithShape="0">
              <a:srgbClr val="000000">
                <a:alpha val="40000"/>
              </a:srgbClr>
            </a:outerShdw>
          </a:effectLst>
        </p:spPr>
      </p:pic>
      <p:pic>
        <p:nvPicPr>
          <p:cNvPr id="154" name="Google Shape;154;p27"/>
          <p:cNvPicPr preferRelativeResize="0"/>
          <p:nvPr/>
        </p:nvPicPr>
        <p:blipFill rotWithShape="1">
          <a:blip r:embed="rId3">
            <a:alphaModFix/>
          </a:blip>
          <a:srcRect l="4027" r="4018"/>
          <a:stretch/>
        </p:blipFill>
        <p:spPr>
          <a:xfrm>
            <a:off x="97906" y="1081868"/>
            <a:ext cx="966279" cy="1120884"/>
          </a:xfrm>
          <a:custGeom>
            <a:avLst/>
            <a:gdLst/>
            <a:ahLst/>
            <a:cxnLst/>
            <a:rect l="l" t="t" r="r" b="b"/>
            <a:pathLst>
              <a:path w="1371600" h="1591056" extrusionOk="0">
                <a:moveTo>
                  <a:pt x="685800" y="0"/>
                </a:moveTo>
                <a:lnTo>
                  <a:pt x="1371600" y="342900"/>
                </a:lnTo>
                <a:lnTo>
                  <a:pt x="1371600" y="1248156"/>
                </a:lnTo>
                <a:lnTo>
                  <a:pt x="685800" y="1591056"/>
                </a:lnTo>
                <a:lnTo>
                  <a:pt x="0" y="1248156"/>
                </a:lnTo>
                <a:lnTo>
                  <a:pt x="0" y="342900"/>
                </a:lnTo>
                <a:close/>
              </a:path>
            </a:pathLst>
          </a:custGeom>
          <a:noFill/>
          <a:ln w="19050" cap="flat" cmpd="sng">
            <a:solidFill>
              <a:srgbClr val="00B050"/>
            </a:solidFill>
            <a:prstDash val="solid"/>
            <a:round/>
            <a:headEnd type="none" w="sm" len="sm"/>
            <a:tailEnd type="none" w="sm" len="sm"/>
          </a:ln>
          <a:effectLst>
            <a:outerShdw blurRad="50800" dist="38100" dir="2700000" algn="tl" rotWithShape="0">
              <a:srgbClr val="000000">
                <a:alpha val="40000"/>
              </a:srgbClr>
            </a:outerShdw>
          </a:effectLst>
        </p:spPr>
      </p:pic>
      <p:pic>
        <p:nvPicPr>
          <p:cNvPr id="155" name="Google Shape;155;p27"/>
          <p:cNvPicPr preferRelativeResize="0"/>
          <p:nvPr/>
        </p:nvPicPr>
        <p:blipFill rotWithShape="1">
          <a:blip r:embed="rId3">
            <a:alphaModFix/>
          </a:blip>
          <a:srcRect l="4027" r="4018"/>
          <a:stretch/>
        </p:blipFill>
        <p:spPr>
          <a:xfrm>
            <a:off x="97906" y="2834413"/>
            <a:ext cx="966279" cy="1120884"/>
          </a:xfrm>
          <a:custGeom>
            <a:avLst/>
            <a:gdLst/>
            <a:ahLst/>
            <a:cxnLst/>
            <a:rect l="l" t="t" r="r" b="b"/>
            <a:pathLst>
              <a:path w="1371600" h="1591056" extrusionOk="0">
                <a:moveTo>
                  <a:pt x="685800" y="0"/>
                </a:moveTo>
                <a:lnTo>
                  <a:pt x="1371600" y="342900"/>
                </a:lnTo>
                <a:lnTo>
                  <a:pt x="1371600" y="1248156"/>
                </a:lnTo>
                <a:lnTo>
                  <a:pt x="685800" y="1591056"/>
                </a:lnTo>
                <a:lnTo>
                  <a:pt x="0" y="1248156"/>
                </a:lnTo>
                <a:lnTo>
                  <a:pt x="0" y="342900"/>
                </a:lnTo>
                <a:close/>
              </a:path>
            </a:pathLst>
          </a:custGeom>
          <a:noFill/>
          <a:ln w="19050" cap="flat" cmpd="sng">
            <a:solidFill>
              <a:srgbClr val="00B050"/>
            </a:solidFill>
            <a:prstDash val="solid"/>
            <a:round/>
            <a:headEnd type="none" w="sm" len="sm"/>
            <a:tailEnd type="none" w="sm" len="sm"/>
          </a:ln>
          <a:effectLst>
            <a:outerShdw blurRad="50800" dist="38100" dir="2700000" algn="tl" rotWithShape="0">
              <a:srgbClr val="000000">
                <a:alpha val="40000"/>
              </a:srgbClr>
            </a:outerShdw>
          </a:effectLst>
        </p:spPr>
      </p:pic>
      <p:grpSp>
        <p:nvGrpSpPr>
          <p:cNvPr id="156" name="Google Shape;156;p27"/>
          <p:cNvGrpSpPr/>
          <p:nvPr/>
        </p:nvGrpSpPr>
        <p:grpSpPr>
          <a:xfrm>
            <a:off x="3296145" y="1465050"/>
            <a:ext cx="5763966" cy="2592948"/>
            <a:chOff x="3260155" y="1850121"/>
            <a:chExt cx="5533941" cy="1822807"/>
          </a:xfrm>
        </p:grpSpPr>
        <p:sp>
          <p:nvSpPr>
            <p:cNvPr id="157" name="Google Shape;157;p27"/>
            <p:cNvSpPr txBox="1"/>
            <p:nvPr/>
          </p:nvSpPr>
          <p:spPr>
            <a:xfrm>
              <a:off x="3338091" y="1881542"/>
              <a:ext cx="5378100" cy="14499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dirty="0">
                  <a:solidFill>
                    <a:schemeClr val="dk1"/>
                  </a:solidFill>
                  <a:latin typeface="Calibri"/>
                  <a:ea typeface="Calibri"/>
                  <a:cs typeface="Calibri"/>
                  <a:sym typeface="Calibri"/>
                </a:rPr>
                <a:t>Basic Steps to Start a Cannabis Business in New York State</a:t>
              </a:r>
            </a:p>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dirty="0">
                  <a:solidFill>
                    <a:schemeClr val="dk1"/>
                  </a:solidFill>
                  <a:latin typeface="Calibri"/>
                  <a:ea typeface="Calibri"/>
                  <a:cs typeface="Calibri"/>
                  <a:sym typeface="Calibri"/>
                </a:rPr>
                <a:t>By</a:t>
              </a:r>
              <a:endParaRPr lang="en-US" dirty="0"/>
            </a:p>
            <a:p>
              <a:pPr marL="0" marR="0" lvl="0" indent="0" algn="ctr" rtl="0">
                <a:lnSpc>
                  <a:spcPct val="100000"/>
                </a:lnSpc>
                <a:spcBef>
                  <a:spcPts val="0"/>
                </a:spcBef>
                <a:spcAft>
                  <a:spcPts val="0"/>
                </a:spcAft>
                <a:buNone/>
              </a:pPr>
              <a:r>
                <a:rPr lang="en-US" sz="3200" b="1" i="0" u="none" strike="noStrike" cap="none" dirty="0">
                  <a:solidFill>
                    <a:schemeClr val="dk1"/>
                  </a:solidFill>
                  <a:latin typeface="Calibri"/>
                  <a:ea typeface="Calibri"/>
                  <a:cs typeface="Calibri"/>
                  <a:sym typeface="Calibri"/>
                </a:rPr>
                <a:t>The New York CAURD Coalition</a:t>
              </a:r>
              <a:endParaRPr lang="en-US" dirty="0"/>
            </a:p>
          </p:txBody>
        </p:sp>
        <p:grpSp>
          <p:nvGrpSpPr>
            <p:cNvPr id="158" name="Google Shape;158;p27"/>
            <p:cNvGrpSpPr/>
            <p:nvPr/>
          </p:nvGrpSpPr>
          <p:grpSpPr>
            <a:xfrm>
              <a:off x="3260155" y="1850121"/>
              <a:ext cx="5533941" cy="1822807"/>
              <a:chOff x="3399853" y="2466828"/>
              <a:chExt cx="5533941" cy="2430409"/>
            </a:xfrm>
          </p:grpSpPr>
          <p:sp>
            <p:nvSpPr>
              <p:cNvPr id="159" name="Google Shape;159;p27"/>
              <p:cNvSpPr/>
              <p:nvPr/>
            </p:nvSpPr>
            <p:spPr>
              <a:xfrm>
                <a:off x="3399853" y="2466828"/>
                <a:ext cx="3522971" cy="2382216"/>
              </a:xfrm>
              <a:custGeom>
                <a:avLst/>
                <a:gdLst/>
                <a:ahLst/>
                <a:cxnLst/>
                <a:rect l="l" t="t" r="r" b="b"/>
                <a:pathLst>
                  <a:path w="3246978" h="2195591" extrusionOk="0">
                    <a:moveTo>
                      <a:pt x="0" y="0"/>
                    </a:moveTo>
                    <a:lnTo>
                      <a:pt x="3246978" y="0"/>
                    </a:lnTo>
                    <a:lnTo>
                      <a:pt x="3110204" y="92486"/>
                    </a:lnTo>
                    <a:lnTo>
                      <a:pt x="101010" y="92486"/>
                    </a:lnTo>
                    <a:lnTo>
                      <a:pt x="101010" y="2127288"/>
                    </a:lnTo>
                    <a:lnTo>
                      <a:pt x="0" y="2195591"/>
                    </a:lnTo>
                    <a:lnTo>
                      <a:pt x="0" y="0"/>
                    </a:lnTo>
                    <a:close/>
                  </a:path>
                </a:pathLst>
              </a:custGeom>
              <a:gradFill>
                <a:gsLst>
                  <a:gs pos="0">
                    <a:srgbClr val="00B050"/>
                  </a:gs>
                  <a:gs pos="33000">
                    <a:srgbClr val="00B050"/>
                  </a:gs>
                  <a:gs pos="84000">
                    <a:srgbClr val="00091A"/>
                  </a:gs>
                  <a:gs pos="100000">
                    <a:srgbClr val="00091A"/>
                  </a:gs>
                </a:gsLst>
                <a:lin ang="189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0" name="Google Shape;160;p27"/>
              <p:cNvSpPr/>
              <p:nvPr/>
            </p:nvSpPr>
            <p:spPr>
              <a:xfrm>
                <a:off x="5410200" y="2514600"/>
                <a:ext cx="3523594" cy="2382637"/>
              </a:xfrm>
              <a:custGeom>
                <a:avLst/>
                <a:gdLst/>
                <a:ahLst/>
                <a:cxnLst/>
                <a:rect l="l" t="t" r="r" b="b"/>
                <a:pathLst>
                  <a:path w="3246975" h="2195589" extrusionOk="0">
                    <a:moveTo>
                      <a:pt x="3246975" y="0"/>
                    </a:moveTo>
                    <a:lnTo>
                      <a:pt x="3246975" y="2195589"/>
                    </a:lnTo>
                    <a:lnTo>
                      <a:pt x="0" y="2195589"/>
                    </a:lnTo>
                    <a:lnTo>
                      <a:pt x="136774" y="2103103"/>
                    </a:lnTo>
                    <a:lnTo>
                      <a:pt x="3145966" y="2103103"/>
                    </a:lnTo>
                    <a:lnTo>
                      <a:pt x="3145966" y="68302"/>
                    </a:lnTo>
                    <a:lnTo>
                      <a:pt x="3246975" y="0"/>
                    </a:lnTo>
                    <a:close/>
                  </a:path>
                </a:pathLst>
              </a:custGeom>
              <a:gradFill>
                <a:gsLst>
                  <a:gs pos="0">
                    <a:srgbClr val="00B050"/>
                  </a:gs>
                  <a:gs pos="33000">
                    <a:srgbClr val="00B050"/>
                  </a:gs>
                  <a:gs pos="86000">
                    <a:srgbClr val="00091A"/>
                  </a:gs>
                  <a:gs pos="100000">
                    <a:srgbClr val="00091A"/>
                  </a:gs>
                </a:gsLst>
                <a:lin ang="189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grpSp>
      <p:pic>
        <p:nvPicPr>
          <p:cNvPr id="161" name="Google Shape;161;p27"/>
          <p:cNvPicPr preferRelativeResize="0"/>
          <p:nvPr/>
        </p:nvPicPr>
        <p:blipFill rotWithShape="1">
          <a:blip r:embed="rId4">
            <a:alphaModFix/>
          </a:blip>
          <a:srcRect/>
          <a:stretch/>
        </p:blipFill>
        <p:spPr>
          <a:xfrm>
            <a:off x="847356" y="1839383"/>
            <a:ext cx="1426062" cy="1426082"/>
          </a:xfrm>
          <a:prstGeom prst="rect">
            <a:avLst/>
          </a:prstGeom>
          <a:noFill/>
          <a:ln>
            <a:noFill/>
          </a:ln>
          <a:effectLst>
            <a:outerShdw blurRad="50800" dist="381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6"/>
                                        </p:tgtEl>
                                        <p:attrNameLst>
                                          <p:attrName>style.visibility</p:attrName>
                                        </p:attrNameLst>
                                      </p:cBhvr>
                                      <p:to>
                                        <p:strVal val="visible"/>
                                      </p:to>
                                    </p:set>
                                    <p:anim calcmode="lin" valueType="num">
                                      <p:cBhvr additive="base">
                                        <p:cTn id="7" dur="1000"/>
                                        <p:tgtEl>
                                          <p:spTgt spid="156"/>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54"/>
                                        </p:tgtEl>
                                        <p:attrNameLst>
                                          <p:attrName>style.visibility</p:attrName>
                                        </p:attrNameLst>
                                      </p:cBhvr>
                                      <p:to>
                                        <p:strVal val="visible"/>
                                      </p:to>
                                    </p:set>
                                    <p:anim calcmode="lin" valueType="num">
                                      <p:cBhvr additive="base">
                                        <p:cTn id="11" dur="500"/>
                                        <p:tgtEl>
                                          <p:spTgt spid="154"/>
                                        </p:tgtEl>
                                        <p:attrNameLst>
                                          <p:attrName>ppt_w</p:attrName>
                                        </p:attrNameLst>
                                      </p:cBhvr>
                                      <p:tavLst>
                                        <p:tav tm="0">
                                          <p:val>
                                            <p:strVal val="0"/>
                                          </p:val>
                                        </p:tav>
                                        <p:tav tm="100000">
                                          <p:val>
                                            <p:strVal val="#ppt_w"/>
                                          </p:val>
                                        </p:tav>
                                      </p:tavLst>
                                    </p:anim>
                                    <p:anim calcmode="lin" valueType="num">
                                      <p:cBhvr additive="base">
                                        <p:cTn id="12" dur="500"/>
                                        <p:tgtEl>
                                          <p:spTgt spid="154"/>
                                        </p:tgtEl>
                                        <p:attrNameLst>
                                          <p:attrName>ppt_h</p:attrName>
                                        </p:attrNameLst>
                                      </p:cBhvr>
                                      <p:tavLst>
                                        <p:tav tm="0">
                                          <p:val>
                                            <p:strVal val="0"/>
                                          </p:val>
                                        </p:tav>
                                        <p:tav tm="100000">
                                          <p:val>
                                            <p:strVal val="#ppt_h"/>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153"/>
                                        </p:tgtEl>
                                        <p:attrNameLst>
                                          <p:attrName>style.visibility</p:attrName>
                                        </p:attrNameLst>
                                      </p:cBhvr>
                                      <p:to>
                                        <p:strVal val="visible"/>
                                      </p:to>
                                    </p:set>
                                    <p:anim calcmode="lin" valueType="num">
                                      <p:cBhvr additive="base">
                                        <p:cTn id="16" dur="500"/>
                                        <p:tgtEl>
                                          <p:spTgt spid="153"/>
                                        </p:tgtEl>
                                        <p:attrNameLst>
                                          <p:attrName>ppt_w</p:attrName>
                                        </p:attrNameLst>
                                      </p:cBhvr>
                                      <p:tavLst>
                                        <p:tav tm="0">
                                          <p:val>
                                            <p:strVal val="0"/>
                                          </p:val>
                                        </p:tav>
                                        <p:tav tm="100000">
                                          <p:val>
                                            <p:strVal val="#ppt_w"/>
                                          </p:val>
                                        </p:tav>
                                      </p:tavLst>
                                    </p:anim>
                                    <p:anim calcmode="lin" valueType="num">
                                      <p:cBhvr additive="base">
                                        <p:cTn id="17" dur="500"/>
                                        <p:tgtEl>
                                          <p:spTgt spid="153"/>
                                        </p:tgtEl>
                                        <p:attrNameLst>
                                          <p:attrName>ppt_h</p:attrName>
                                        </p:attrNameLst>
                                      </p:cBhvr>
                                      <p:tavLst>
                                        <p:tav tm="0">
                                          <p:val>
                                            <p:strVal val="0"/>
                                          </p:val>
                                        </p:tav>
                                        <p:tav tm="100000">
                                          <p:val>
                                            <p:strVal val="#ppt_h"/>
                                          </p:val>
                                        </p:tav>
                                      </p:tavLst>
                                    </p:anim>
                                  </p:childTnLst>
                                </p:cTn>
                              </p:par>
                            </p:childTnLst>
                          </p:cTn>
                        </p:par>
                        <p:par>
                          <p:cTn id="18" fill="hold">
                            <p:stCondLst>
                              <p:cond delay="2000"/>
                            </p:stCondLst>
                            <p:childTnLst>
                              <p:par>
                                <p:cTn id="19" presetID="23" presetClass="entr" presetSubtype="16" fill="hold" nodeType="afterEffect">
                                  <p:stCondLst>
                                    <p:cond delay="0"/>
                                  </p:stCondLst>
                                  <p:childTnLst>
                                    <p:set>
                                      <p:cBhvr>
                                        <p:cTn id="20" dur="1" fill="hold">
                                          <p:stCondLst>
                                            <p:cond delay="0"/>
                                          </p:stCondLst>
                                        </p:cTn>
                                        <p:tgtEl>
                                          <p:spTgt spid="152"/>
                                        </p:tgtEl>
                                        <p:attrNameLst>
                                          <p:attrName>style.visibility</p:attrName>
                                        </p:attrNameLst>
                                      </p:cBhvr>
                                      <p:to>
                                        <p:strVal val="visible"/>
                                      </p:to>
                                    </p:set>
                                    <p:anim calcmode="lin" valueType="num">
                                      <p:cBhvr additive="base">
                                        <p:cTn id="21" dur="500"/>
                                        <p:tgtEl>
                                          <p:spTgt spid="152"/>
                                        </p:tgtEl>
                                        <p:attrNameLst>
                                          <p:attrName>ppt_w</p:attrName>
                                        </p:attrNameLst>
                                      </p:cBhvr>
                                      <p:tavLst>
                                        <p:tav tm="0">
                                          <p:val>
                                            <p:strVal val="0"/>
                                          </p:val>
                                        </p:tav>
                                        <p:tav tm="100000">
                                          <p:val>
                                            <p:strVal val="#ppt_w"/>
                                          </p:val>
                                        </p:tav>
                                      </p:tavLst>
                                    </p:anim>
                                    <p:anim calcmode="lin" valueType="num">
                                      <p:cBhvr additive="base">
                                        <p:cTn id="22" dur="500"/>
                                        <p:tgtEl>
                                          <p:spTgt spid="152"/>
                                        </p:tgtEl>
                                        <p:attrNameLst>
                                          <p:attrName>ppt_h</p:attrName>
                                        </p:attrNameLst>
                                      </p:cBhvr>
                                      <p:tavLst>
                                        <p:tav tm="0">
                                          <p:val>
                                            <p:strVal val="0"/>
                                          </p:val>
                                        </p:tav>
                                        <p:tav tm="100000">
                                          <p:val>
                                            <p:strVal val="#ppt_h"/>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155"/>
                                        </p:tgtEl>
                                        <p:attrNameLst>
                                          <p:attrName>style.visibility</p:attrName>
                                        </p:attrNameLst>
                                      </p:cBhvr>
                                      <p:to>
                                        <p:strVal val="visible"/>
                                      </p:to>
                                    </p:set>
                                    <p:anim calcmode="lin" valueType="num">
                                      <p:cBhvr additive="base">
                                        <p:cTn id="26" dur="500"/>
                                        <p:tgtEl>
                                          <p:spTgt spid="155"/>
                                        </p:tgtEl>
                                        <p:attrNameLst>
                                          <p:attrName>ppt_w</p:attrName>
                                        </p:attrNameLst>
                                      </p:cBhvr>
                                      <p:tavLst>
                                        <p:tav tm="0">
                                          <p:val>
                                            <p:strVal val="0"/>
                                          </p:val>
                                        </p:tav>
                                        <p:tav tm="100000">
                                          <p:val>
                                            <p:strVal val="#ppt_w"/>
                                          </p:val>
                                        </p:tav>
                                      </p:tavLst>
                                    </p:anim>
                                    <p:anim calcmode="lin" valueType="num">
                                      <p:cBhvr additive="base">
                                        <p:cTn id="27" dur="500"/>
                                        <p:tgtEl>
                                          <p:spTgt spid="155"/>
                                        </p:tgtEl>
                                        <p:attrNameLst>
                                          <p:attrName>ppt_h</p:attrName>
                                        </p:attrNameLst>
                                      </p:cBhvr>
                                      <p:tavLst>
                                        <p:tav tm="0">
                                          <p:val>
                                            <p:strVal val="0"/>
                                          </p:val>
                                        </p:tav>
                                        <p:tav tm="100000">
                                          <p:val>
                                            <p:strVal val="#ppt_h"/>
                                          </p:val>
                                        </p:tav>
                                      </p:tavLst>
                                    </p:anim>
                                  </p:childTnLst>
                                </p:cTn>
                              </p:par>
                            </p:childTnLst>
                          </p:cTn>
                        </p:par>
                        <p:par>
                          <p:cTn id="28" fill="hold">
                            <p:stCondLst>
                              <p:cond delay="3000"/>
                            </p:stCondLst>
                            <p:childTnLst>
                              <p:par>
                                <p:cTn id="29" presetID="23" presetClass="entr" presetSubtype="16" fill="hold" nodeType="afterEffect">
                                  <p:stCondLst>
                                    <p:cond delay="0"/>
                                  </p:stCondLst>
                                  <p:childTnLst>
                                    <p:set>
                                      <p:cBhvr>
                                        <p:cTn id="30" dur="1" fill="hold">
                                          <p:stCondLst>
                                            <p:cond delay="0"/>
                                          </p:stCondLst>
                                        </p:cTn>
                                        <p:tgtEl>
                                          <p:spTgt spid="161"/>
                                        </p:tgtEl>
                                        <p:attrNameLst>
                                          <p:attrName>style.visibility</p:attrName>
                                        </p:attrNameLst>
                                      </p:cBhvr>
                                      <p:to>
                                        <p:strVal val="visible"/>
                                      </p:to>
                                    </p:set>
                                    <p:anim calcmode="lin" valueType="num">
                                      <p:cBhvr additive="base">
                                        <p:cTn id="31" dur="500"/>
                                        <p:tgtEl>
                                          <p:spTgt spid="161"/>
                                        </p:tgtEl>
                                        <p:attrNameLst>
                                          <p:attrName>ppt_w</p:attrName>
                                        </p:attrNameLst>
                                      </p:cBhvr>
                                      <p:tavLst>
                                        <p:tav tm="0">
                                          <p:val>
                                            <p:strVal val="0"/>
                                          </p:val>
                                        </p:tav>
                                        <p:tav tm="100000">
                                          <p:val>
                                            <p:strVal val="#ppt_w"/>
                                          </p:val>
                                        </p:tav>
                                      </p:tavLst>
                                    </p:anim>
                                    <p:anim calcmode="lin" valueType="num">
                                      <p:cBhvr additive="base">
                                        <p:cTn id="32" dur="500"/>
                                        <p:tgtEl>
                                          <p:spTgt spid="16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6"/>
          <p:cNvSpPr txBox="1">
            <a:spLocks noGrp="1"/>
          </p:cNvSpPr>
          <p:nvPr>
            <p:ph type="sldNum" idx="12"/>
          </p:nvPr>
        </p:nvSpPr>
        <p:spPr>
          <a:xfrm>
            <a:off x="4358640" y="4814203"/>
            <a:ext cx="42672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
              <a:t>10</a:t>
            </a:fld>
            <a:endParaRPr/>
          </a:p>
        </p:txBody>
      </p:sp>
      <p:sp>
        <p:nvSpPr>
          <p:cNvPr id="338" name="Google Shape;338;p36"/>
          <p:cNvSpPr txBox="1"/>
          <p:nvPr/>
        </p:nvSpPr>
        <p:spPr>
          <a:xfrm>
            <a:off x="272643" y="123056"/>
            <a:ext cx="8598715" cy="496838"/>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en" sz="2800" b="0" i="0" u="none" strike="noStrike" cap="none">
                <a:solidFill>
                  <a:schemeClr val="lt1"/>
                </a:solidFill>
                <a:latin typeface="Calibri"/>
                <a:ea typeface="Calibri"/>
                <a:cs typeface="Calibri"/>
                <a:sym typeface="Calibri"/>
              </a:rPr>
              <a:t>Stay Updated on Regulations and Join Organizations</a:t>
            </a:r>
            <a:endParaRPr sz="2800" b="0" i="0" u="none" strike="noStrike" cap="none">
              <a:solidFill>
                <a:schemeClr val="lt1"/>
              </a:solidFill>
              <a:latin typeface="Calibri"/>
              <a:ea typeface="Calibri"/>
              <a:cs typeface="Calibri"/>
              <a:sym typeface="Calibri"/>
            </a:endParaRPr>
          </a:p>
        </p:txBody>
      </p:sp>
      <p:pic>
        <p:nvPicPr>
          <p:cNvPr id="339" name="Google Shape;339;p36"/>
          <p:cNvPicPr preferRelativeResize="0"/>
          <p:nvPr/>
        </p:nvPicPr>
        <p:blipFill rotWithShape="1">
          <a:blip r:embed="rId3">
            <a:alphaModFix/>
          </a:blip>
          <a:srcRect/>
          <a:stretch/>
        </p:blipFill>
        <p:spPr>
          <a:xfrm>
            <a:off x="349038" y="1127869"/>
            <a:ext cx="2488112" cy="1866084"/>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411"/>
              </a:srgbClr>
            </a:outerShdw>
          </a:effectLst>
        </p:spPr>
      </p:pic>
      <p:sp>
        <p:nvSpPr>
          <p:cNvPr id="340" name="Google Shape;340;p36"/>
          <p:cNvSpPr txBox="1"/>
          <p:nvPr/>
        </p:nvSpPr>
        <p:spPr>
          <a:xfrm>
            <a:off x="4481524" y="796154"/>
            <a:ext cx="4159137" cy="804672"/>
          </a:xfrm>
          <a:prstGeom prst="rect">
            <a:avLst/>
          </a:prstGeom>
          <a:solidFill>
            <a:srgbClr val="F2F2F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Calibri"/>
                <a:ea typeface="Calibri"/>
                <a:cs typeface="Calibri"/>
                <a:sym typeface="Calibri"/>
              </a:rPr>
              <a:t>Stay informed about the latest regulations, licensing requirements, and compliance obligations specific to the cannabis industry in New York State.</a:t>
            </a:r>
            <a:endParaRPr sz="1400" b="0" i="0" u="none" strike="noStrike" cap="none">
              <a:solidFill>
                <a:schemeClr val="dk1"/>
              </a:solidFill>
              <a:latin typeface="Calibri"/>
              <a:ea typeface="Calibri"/>
              <a:cs typeface="Calibri"/>
              <a:sym typeface="Calibri"/>
            </a:endParaRPr>
          </a:p>
        </p:txBody>
      </p:sp>
      <p:sp>
        <p:nvSpPr>
          <p:cNvPr id="341" name="Google Shape;341;p36"/>
          <p:cNvSpPr/>
          <p:nvPr/>
        </p:nvSpPr>
        <p:spPr>
          <a:xfrm>
            <a:off x="3490132" y="852241"/>
            <a:ext cx="923330" cy="692497"/>
          </a:xfrm>
          <a:prstGeom prst="quadArrowCallout">
            <a:avLst>
              <a:gd name="adj1" fmla="val 18515"/>
              <a:gd name="adj2" fmla="val 18515"/>
              <a:gd name="adj3" fmla="val 18515"/>
              <a:gd name="adj4" fmla="val 48123"/>
            </a:avLst>
          </a:prstGeom>
          <a:solidFill>
            <a:srgbClr val="008A3E"/>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2" name="Google Shape;342;p36"/>
          <p:cNvSpPr txBox="1"/>
          <p:nvPr/>
        </p:nvSpPr>
        <p:spPr>
          <a:xfrm>
            <a:off x="4481524" y="1685470"/>
            <a:ext cx="4159137" cy="804672"/>
          </a:xfrm>
          <a:prstGeom prst="rect">
            <a:avLst/>
          </a:prstGeom>
          <a:solidFill>
            <a:srgbClr val="F2F2F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rmAutofit/>
          </a:bodyPr>
          <a:lstStyle/>
          <a:p>
            <a:pPr marL="0" marR="0" lvl="1"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Calibri"/>
                <a:ea typeface="Calibri"/>
                <a:cs typeface="Calibri"/>
                <a:sym typeface="Calibri"/>
              </a:rPr>
              <a:t>Regularly check official government websites and subscribe to relevant newsletters or industry publications.</a:t>
            </a:r>
            <a:endParaRPr sz="1400" b="1" i="0" u="none" strike="noStrike" cap="none">
              <a:solidFill>
                <a:schemeClr val="dk1"/>
              </a:solidFill>
              <a:latin typeface="Calibri"/>
              <a:ea typeface="Calibri"/>
              <a:cs typeface="Calibri"/>
              <a:sym typeface="Calibri"/>
            </a:endParaRPr>
          </a:p>
        </p:txBody>
      </p:sp>
      <p:sp>
        <p:nvSpPr>
          <p:cNvPr id="343" name="Google Shape;343;p36"/>
          <p:cNvSpPr/>
          <p:nvPr/>
        </p:nvSpPr>
        <p:spPr>
          <a:xfrm>
            <a:off x="3490132" y="1741557"/>
            <a:ext cx="923330" cy="692497"/>
          </a:xfrm>
          <a:prstGeom prst="quadArrowCallout">
            <a:avLst>
              <a:gd name="adj1" fmla="val 18515"/>
              <a:gd name="adj2" fmla="val 18515"/>
              <a:gd name="adj3" fmla="val 18515"/>
              <a:gd name="adj4" fmla="val 48123"/>
            </a:avLst>
          </a:prstGeom>
          <a:solidFill>
            <a:srgbClr val="008A3E"/>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4" name="Google Shape;344;p36"/>
          <p:cNvSpPr txBox="1"/>
          <p:nvPr/>
        </p:nvSpPr>
        <p:spPr>
          <a:xfrm>
            <a:off x="4481524" y="2574786"/>
            <a:ext cx="4159137" cy="804672"/>
          </a:xfrm>
          <a:prstGeom prst="rect">
            <a:avLst/>
          </a:prstGeom>
          <a:solidFill>
            <a:srgbClr val="F2F2F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Calibri"/>
                <a:ea typeface="Calibri"/>
                <a:cs typeface="Calibri"/>
                <a:sym typeface="Calibri"/>
              </a:rPr>
              <a:t>Join local and national cannabis industry organizations or associations to network, gain industry insights, and access resources and support.</a:t>
            </a:r>
            <a:endParaRPr sz="1400" b="0" i="0" u="none" strike="noStrike" cap="none">
              <a:solidFill>
                <a:schemeClr val="dk1"/>
              </a:solidFill>
              <a:latin typeface="Calibri"/>
              <a:ea typeface="Calibri"/>
              <a:cs typeface="Calibri"/>
              <a:sym typeface="Calibri"/>
            </a:endParaRPr>
          </a:p>
        </p:txBody>
      </p:sp>
      <p:sp>
        <p:nvSpPr>
          <p:cNvPr id="345" name="Google Shape;345;p36"/>
          <p:cNvSpPr/>
          <p:nvPr/>
        </p:nvSpPr>
        <p:spPr>
          <a:xfrm>
            <a:off x="3490132" y="2630873"/>
            <a:ext cx="923330" cy="692497"/>
          </a:xfrm>
          <a:prstGeom prst="quadArrowCallout">
            <a:avLst>
              <a:gd name="adj1" fmla="val 18515"/>
              <a:gd name="adj2" fmla="val 18515"/>
              <a:gd name="adj3" fmla="val 18515"/>
              <a:gd name="adj4" fmla="val 48123"/>
            </a:avLst>
          </a:prstGeom>
          <a:solidFill>
            <a:srgbClr val="008A3E"/>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6" name="Google Shape;346;p36"/>
          <p:cNvSpPr/>
          <p:nvPr/>
        </p:nvSpPr>
        <p:spPr>
          <a:xfrm>
            <a:off x="749088" y="3694564"/>
            <a:ext cx="2354906" cy="794802"/>
          </a:xfrm>
          <a:prstGeom prst="stripedRightArrow">
            <a:avLst>
              <a:gd name="adj1" fmla="val 50000"/>
              <a:gd name="adj2" fmla="val 50000"/>
            </a:avLst>
          </a:prstGeom>
          <a:solidFill>
            <a:srgbClr val="00B050"/>
          </a:solidFill>
          <a:ln w="9525"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 sz="2000" b="1" i="0" u="none" strike="noStrike" cap="none">
                <a:solidFill>
                  <a:srgbClr val="000000"/>
                </a:solidFill>
                <a:latin typeface="Calibri"/>
                <a:ea typeface="Calibri"/>
                <a:cs typeface="Calibri"/>
                <a:sym typeface="Calibri"/>
              </a:rPr>
              <a:t>Some orgs to join</a:t>
            </a:r>
            <a:endParaRPr/>
          </a:p>
        </p:txBody>
      </p:sp>
      <p:sp>
        <p:nvSpPr>
          <p:cNvPr id="347" name="Google Shape;347;p36"/>
          <p:cNvSpPr txBox="1"/>
          <p:nvPr/>
        </p:nvSpPr>
        <p:spPr>
          <a:xfrm>
            <a:off x="3237200" y="3507190"/>
            <a:ext cx="5135275" cy="1169551"/>
          </a:xfrm>
          <a:prstGeom prst="rect">
            <a:avLst/>
          </a:prstGeom>
          <a:solidFill>
            <a:srgbClr val="D8D8D8"/>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 sz="1400" b="1" i="0" u="none" strike="noStrike" cap="none">
                <a:solidFill>
                  <a:srgbClr val="0000FF"/>
                </a:solidFill>
                <a:latin typeface="Calibri"/>
                <a:ea typeface="Calibri"/>
                <a:cs typeface="Calibri"/>
                <a:sym typeface="Calibri"/>
              </a:rPr>
              <a:t>National Organization for the Reform of Marijuana Laws (NORML)</a:t>
            </a:r>
            <a:br>
              <a:rPr lang="en" sz="1400" b="1" i="0" u="none" strike="noStrike" cap="none">
                <a:solidFill>
                  <a:srgbClr val="0000FF"/>
                </a:solidFill>
                <a:latin typeface="Calibri"/>
                <a:ea typeface="Calibri"/>
                <a:cs typeface="Calibri"/>
                <a:sym typeface="Calibri"/>
              </a:rPr>
            </a:br>
            <a:r>
              <a:rPr lang="en" sz="1400" b="1" i="0" u="none" strike="noStrike" cap="none">
                <a:solidFill>
                  <a:srgbClr val="0000FF"/>
                </a:solidFill>
                <a:latin typeface="Calibri"/>
                <a:ea typeface="Calibri"/>
                <a:cs typeface="Calibri"/>
                <a:sym typeface="Calibri"/>
              </a:rPr>
              <a:t>Women Grow</a:t>
            </a:r>
            <a:br>
              <a:rPr lang="en" sz="1400" b="0" i="0" u="none" strike="noStrike" cap="none">
                <a:solidFill>
                  <a:srgbClr val="0000FF"/>
                </a:solidFill>
                <a:latin typeface="Calibri"/>
                <a:ea typeface="Calibri"/>
                <a:cs typeface="Calibri"/>
                <a:sym typeface="Calibri"/>
              </a:rPr>
            </a:br>
            <a:r>
              <a:rPr lang="en" sz="1400" b="1" i="0" u="none" strike="noStrike" cap="none">
                <a:solidFill>
                  <a:srgbClr val="0000FF"/>
                </a:solidFill>
                <a:latin typeface="Calibri"/>
                <a:ea typeface="Calibri"/>
                <a:cs typeface="Calibri"/>
                <a:sym typeface="Calibri"/>
              </a:rPr>
              <a:t>Minority Cannabis Business Association: MCBA</a:t>
            </a:r>
            <a:br>
              <a:rPr lang="en" sz="1400" b="0" i="0" u="none" strike="noStrike" cap="none">
                <a:solidFill>
                  <a:srgbClr val="0000FF"/>
                </a:solidFill>
                <a:latin typeface="Calibri"/>
                <a:ea typeface="Calibri"/>
                <a:cs typeface="Calibri"/>
                <a:sym typeface="Calibri"/>
              </a:rPr>
            </a:br>
            <a:r>
              <a:rPr lang="en" sz="1400" b="1" i="0" u="none" strike="noStrike" cap="none">
                <a:solidFill>
                  <a:srgbClr val="0000FF"/>
                </a:solidFill>
                <a:latin typeface="Calibri"/>
                <a:ea typeface="Calibri"/>
                <a:cs typeface="Calibri"/>
                <a:sym typeface="Calibri"/>
              </a:rPr>
              <a:t>NYCCIA &amp; HVCIA</a:t>
            </a:r>
            <a:br>
              <a:rPr lang="en" sz="1400" b="1" i="0" u="none" strike="noStrike" cap="none">
                <a:solidFill>
                  <a:srgbClr val="0000FF"/>
                </a:solidFill>
                <a:latin typeface="Calibri"/>
                <a:ea typeface="Calibri"/>
                <a:cs typeface="Calibri"/>
                <a:sym typeface="Calibri"/>
              </a:rPr>
            </a:br>
            <a:r>
              <a:rPr lang="en" sz="1400" b="1" i="0" u="none" strike="noStrike" cap="none">
                <a:solidFill>
                  <a:srgbClr val="0000FF"/>
                </a:solidFill>
                <a:latin typeface="Calibri"/>
                <a:ea typeface="Calibri"/>
                <a:cs typeface="Calibri"/>
                <a:sym typeface="Calibri"/>
              </a:rPr>
              <a:t>Bronx Canna</a:t>
            </a:r>
            <a:endParaRPr sz="1400" b="0" i="0" u="none" strike="noStrike" cap="none">
              <a:solidFill>
                <a:srgbClr val="0000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39"/>
                                        </p:tgtEl>
                                        <p:attrNameLst>
                                          <p:attrName>style.visibility</p:attrName>
                                        </p:attrNameLst>
                                      </p:cBhvr>
                                      <p:to>
                                        <p:strVal val="visible"/>
                                      </p:to>
                                    </p:set>
                                    <p:anim calcmode="lin" valueType="num">
                                      <p:cBhvr additive="base">
                                        <p:cTn id="7" dur="1000"/>
                                        <p:tgtEl>
                                          <p:spTgt spid="339"/>
                                        </p:tgtEl>
                                        <p:attrNameLst>
                                          <p:attrName>ppt_w</p:attrName>
                                        </p:attrNameLst>
                                      </p:cBhvr>
                                      <p:tavLst>
                                        <p:tav tm="0">
                                          <p:val>
                                            <p:strVal val="0"/>
                                          </p:val>
                                        </p:tav>
                                        <p:tav tm="100000">
                                          <p:val>
                                            <p:strVal val="#ppt_w"/>
                                          </p:val>
                                        </p:tav>
                                      </p:tavLst>
                                    </p:anim>
                                    <p:anim calcmode="lin" valueType="num">
                                      <p:cBhvr additive="base">
                                        <p:cTn id="8" dur="1000"/>
                                        <p:tgtEl>
                                          <p:spTgt spid="339"/>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341"/>
                                        </p:tgtEl>
                                        <p:attrNameLst>
                                          <p:attrName>style.visibility</p:attrName>
                                        </p:attrNameLst>
                                      </p:cBhvr>
                                      <p:to>
                                        <p:strVal val="visible"/>
                                      </p:to>
                                    </p:set>
                                    <p:anim calcmode="lin" valueType="num">
                                      <p:cBhvr additive="base">
                                        <p:cTn id="12" dur="1000"/>
                                        <p:tgtEl>
                                          <p:spTgt spid="341"/>
                                        </p:tgtEl>
                                        <p:attrNameLst>
                                          <p:attrName>ppt_w</p:attrName>
                                        </p:attrNameLst>
                                      </p:cBhvr>
                                      <p:tavLst>
                                        <p:tav tm="0">
                                          <p:val>
                                            <p:strVal val="0"/>
                                          </p:val>
                                        </p:tav>
                                        <p:tav tm="100000">
                                          <p:val>
                                            <p:strVal val="#ppt_w"/>
                                          </p:val>
                                        </p:tav>
                                      </p:tavLst>
                                    </p:anim>
                                    <p:anim calcmode="lin" valueType="num">
                                      <p:cBhvr additive="base">
                                        <p:cTn id="13" dur="1000"/>
                                        <p:tgtEl>
                                          <p:spTgt spid="341"/>
                                        </p:tgtEl>
                                        <p:attrNameLst>
                                          <p:attrName>ppt_h</p:attrName>
                                        </p:attrNameLst>
                                      </p:cBhvr>
                                      <p:tavLst>
                                        <p:tav tm="0">
                                          <p:val>
                                            <p:strVal val="0"/>
                                          </p:val>
                                        </p:tav>
                                        <p:tav tm="100000">
                                          <p:val>
                                            <p:strVal val="#ppt_h"/>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340"/>
                                        </p:tgtEl>
                                        <p:attrNameLst>
                                          <p:attrName>style.visibility</p:attrName>
                                        </p:attrNameLst>
                                      </p:cBhvr>
                                      <p:to>
                                        <p:strVal val="visible"/>
                                      </p:to>
                                    </p:set>
                                    <p:anim calcmode="lin" valueType="num">
                                      <p:cBhvr additive="base">
                                        <p:cTn id="17" dur="1000"/>
                                        <p:tgtEl>
                                          <p:spTgt spid="340"/>
                                        </p:tgtEl>
                                        <p:attrNameLst>
                                          <p:attrName>ppt_x</p:attrName>
                                        </p:attrNameLst>
                                      </p:cBhvr>
                                      <p:tavLst>
                                        <p:tav tm="0">
                                          <p:val>
                                            <p:strVal val="#ppt_x-1"/>
                                          </p:val>
                                        </p:tav>
                                        <p:tav tm="100000">
                                          <p:val>
                                            <p:strVal val="#ppt_x"/>
                                          </p:val>
                                        </p:tav>
                                      </p:tavLst>
                                    </p:anim>
                                  </p:childTnLst>
                                </p:cTn>
                              </p:par>
                            </p:childTnLst>
                          </p:cTn>
                        </p:par>
                        <p:par>
                          <p:cTn id="18" fill="hold">
                            <p:stCondLst>
                              <p:cond delay="3000"/>
                            </p:stCondLst>
                            <p:childTnLst>
                              <p:par>
                                <p:cTn id="19" presetID="23" presetClass="entr" presetSubtype="16" fill="hold" nodeType="afterEffect">
                                  <p:stCondLst>
                                    <p:cond delay="0"/>
                                  </p:stCondLst>
                                  <p:childTnLst>
                                    <p:set>
                                      <p:cBhvr>
                                        <p:cTn id="20" dur="1" fill="hold">
                                          <p:stCondLst>
                                            <p:cond delay="0"/>
                                          </p:stCondLst>
                                        </p:cTn>
                                        <p:tgtEl>
                                          <p:spTgt spid="343"/>
                                        </p:tgtEl>
                                        <p:attrNameLst>
                                          <p:attrName>style.visibility</p:attrName>
                                        </p:attrNameLst>
                                      </p:cBhvr>
                                      <p:to>
                                        <p:strVal val="visible"/>
                                      </p:to>
                                    </p:set>
                                    <p:anim calcmode="lin" valueType="num">
                                      <p:cBhvr additive="base">
                                        <p:cTn id="21" dur="1000"/>
                                        <p:tgtEl>
                                          <p:spTgt spid="343"/>
                                        </p:tgtEl>
                                        <p:attrNameLst>
                                          <p:attrName>ppt_w</p:attrName>
                                        </p:attrNameLst>
                                      </p:cBhvr>
                                      <p:tavLst>
                                        <p:tav tm="0">
                                          <p:val>
                                            <p:strVal val="0"/>
                                          </p:val>
                                        </p:tav>
                                        <p:tav tm="100000">
                                          <p:val>
                                            <p:strVal val="#ppt_w"/>
                                          </p:val>
                                        </p:tav>
                                      </p:tavLst>
                                    </p:anim>
                                    <p:anim calcmode="lin" valueType="num">
                                      <p:cBhvr additive="base">
                                        <p:cTn id="22" dur="1000"/>
                                        <p:tgtEl>
                                          <p:spTgt spid="343"/>
                                        </p:tgtEl>
                                        <p:attrNameLst>
                                          <p:attrName>ppt_h</p:attrName>
                                        </p:attrNameLst>
                                      </p:cBhvr>
                                      <p:tavLst>
                                        <p:tav tm="0">
                                          <p:val>
                                            <p:strVal val="0"/>
                                          </p:val>
                                        </p:tav>
                                        <p:tav tm="100000">
                                          <p:val>
                                            <p:strVal val="#ppt_h"/>
                                          </p:val>
                                        </p:tav>
                                      </p:tavLst>
                                    </p:anim>
                                  </p:childTnLst>
                                </p:cTn>
                              </p:par>
                            </p:childTnLst>
                          </p:cTn>
                        </p:par>
                        <p:par>
                          <p:cTn id="23" fill="hold">
                            <p:stCondLst>
                              <p:cond delay="4000"/>
                            </p:stCondLst>
                            <p:childTnLst>
                              <p:par>
                                <p:cTn id="24" presetID="2" presetClass="entr" presetSubtype="8" fill="hold" nodeType="afterEffect">
                                  <p:stCondLst>
                                    <p:cond delay="0"/>
                                  </p:stCondLst>
                                  <p:childTnLst>
                                    <p:set>
                                      <p:cBhvr>
                                        <p:cTn id="25" dur="1" fill="hold">
                                          <p:stCondLst>
                                            <p:cond delay="0"/>
                                          </p:stCondLst>
                                        </p:cTn>
                                        <p:tgtEl>
                                          <p:spTgt spid="342"/>
                                        </p:tgtEl>
                                        <p:attrNameLst>
                                          <p:attrName>style.visibility</p:attrName>
                                        </p:attrNameLst>
                                      </p:cBhvr>
                                      <p:to>
                                        <p:strVal val="visible"/>
                                      </p:to>
                                    </p:set>
                                    <p:anim calcmode="lin" valueType="num">
                                      <p:cBhvr additive="base">
                                        <p:cTn id="26" dur="1000"/>
                                        <p:tgtEl>
                                          <p:spTgt spid="342"/>
                                        </p:tgtEl>
                                        <p:attrNameLst>
                                          <p:attrName>ppt_x</p:attrName>
                                        </p:attrNameLst>
                                      </p:cBhvr>
                                      <p:tavLst>
                                        <p:tav tm="0">
                                          <p:val>
                                            <p:strVal val="#ppt_x-1"/>
                                          </p:val>
                                        </p:tav>
                                        <p:tav tm="100000">
                                          <p:val>
                                            <p:strVal val="#ppt_x"/>
                                          </p:val>
                                        </p:tav>
                                      </p:tavLst>
                                    </p:anim>
                                  </p:childTnLst>
                                </p:cTn>
                              </p:par>
                            </p:childTnLst>
                          </p:cTn>
                        </p:par>
                        <p:par>
                          <p:cTn id="27" fill="hold">
                            <p:stCondLst>
                              <p:cond delay="5000"/>
                            </p:stCondLst>
                            <p:childTnLst>
                              <p:par>
                                <p:cTn id="28" presetID="23" presetClass="entr" presetSubtype="16" fill="hold" nodeType="afterEffect">
                                  <p:stCondLst>
                                    <p:cond delay="0"/>
                                  </p:stCondLst>
                                  <p:childTnLst>
                                    <p:set>
                                      <p:cBhvr>
                                        <p:cTn id="29" dur="1" fill="hold">
                                          <p:stCondLst>
                                            <p:cond delay="0"/>
                                          </p:stCondLst>
                                        </p:cTn>
                                        <p:tgtEl>
                                          <p:spTgt spid="345"/>
                                        </p:tgtEl>
                                        <p:attrNameLst>
                                          <p:attrName>style.visibility</p:attrName>
                                        </p:attrNameLst>
                                      </p:cBhvr>
                                      <p:to>
                                        <p:strVal val="visible"/>
                                      </p:to>
                                    </p:set>
                                    <p:anim calcmode="lin" valueType="num">
                                      <p:cBhvr additive="base">
                                        <p:cTn id="30" dur="1000"/>
                                        <p:tgtEl>
                                          <p:spTgt spid="345"/>
                                        </p:tgtEl>
                                        <p:attrNameLst>
                                          <p:attrName>ppt_w</p:attrName>
                                        </p:attrNameLst>
                                      </p:cBhvr>
                                      <p:tavLst>
                                        <p:tav tm="0">
                                          <p:val>
                                            <p:strVal val="0"/>
                                          </p:val>
                                        </p:tav>
                                        <p:tav tm="100000">
                                          <p:val>
                                            <p:strVal val="#ppt_w"/>
                                          </p:val>
                                        </p:tav>
                                      </p:tavLst>
                                    </p:anim>
                                    <p:anim calcmode="lin" valueType="num">
                                      <p:cBhvr additive="base">
                                        <p:cTn id="31" dur="1000"/>
                                        <p:tgtEl>
                                          <p:spTgt spid="345"/>
                                        </p:tgtEl>
                                        <p:attrNameLst>
                                          <p:attrName>ppt_h</p:attrName>
                                        </p:attrNameLst>
                                      </p:cBhvr>
                                      <p:tavLst>
                                        <p:tav tm="0">
                                          <p:val>
                                            <p:strVal val="0"/>
                                          </p:val>
                                        </p:tav>
                                        <p:tav tm="100000">
                                          <p:val>
                                            <p:strVal val="#ppt_h"/>
                                          </p:val>
                                        </p:tav>
                                      </p:tavLst>
                                    </p:anim>
                                  </p:childTnLst>
                                </p:cTn>
                              </p:par>
                            </p:childTnLst>
                          </p:cTn>
                        </p:par>
                        <p:par>
                          <p:cTn id="32" fill="hold">
                            <p:stCondLst>
                              <p:cond delay="6000"/>
                            </p:stCondLst>
                            <p:childTnLst>
                              <p:par>
                                <p:cTn id="33" presetID="2" presetClass="entr" presetSubtype="8" fill="hold" nodeType="afterEffect">
                                  <p:stCondLst>
                                    <p:cond delay="0"/>
                                  </p:stCondLst>
                                  <p:childTnLst>
                                    <p:set>
                                      <p:cBhvr>
                                        <p:cTn id="34" dur="1" fill="hold">
                                          <p:stCondLst>
                                            <p:cond delay="0"/>
                                          </p:stCondLst>
                                        </p:cTn>
                                        <p:tgtEl>
                                          <p:spTgt spid="344"/>
                                        </p:tgtEl>
                                        <p:attrNameLst>
                                          <p:attrName>style.visibility</p:attrName>
                                        </p:attrNameLst>
                                      </p:cBhvr>
                                      <p:to>
                                        <p:strVal val="visible"/>
                                      </p:to>
                                    </p:set>
                                    <p:anim calcmode="lin" valueType="num">
                                      <p:cBhvr additive="base">
                                        <p:cTn id="35" dur="1000"/>
                                        <p:tgtEl>
                                          <p:spTgt spid="344"/>
                                        </p:tgtEl>
                                        <p:attrNameLst>
                                          <p:attrName>ppt_x</p:attrName>
                                        </p:attrNameLst>
                                      </p:cBhvr>
                                      <p:tavLst>
                                        <p:tav tm="0">
                                          <p:val>
                                            <p:strVal val="#ppt_x-1"/>
                                          </p:val>
                                        </p:tav>
                                        <p:tav tm="100000">
                                          <p:val>
                                            <p:strVal val="#ppt_x"/>
                                          </p:val>
                                        </p:tav>
                                      </p:tavLst>
                                    </p:anim>
                                  </p:childTnLst>
                                </p:cTn>
                              </p:par>
                            </p:childTnLst>
                          </p:cTn>
                        </p:par>
                        <p:par>
                          <p:cTn id="36" fill="hold">
                            <p:stCondLst>
                              <p:cond delay="7000"/>
                            </p:stCondLst>
                            <p:childTnLst>
                              <p:par>
                                <p:cTn id="37" presetID="2" presetClass="entr" presetSubtype="8" fill="hold" nodeType="afterEffect">
                                  <p:stCondLst>
                                    <p:cond delay="0"/>
                                  </p:stCondLst>
                                  <p:childTnLst>
                                    <p:set>
                                      <p:cBhvr>
                                        <p:cTn id="38" dur="1" fill="hold">
                                          <p:stCondLst>
                                            <p:cond delay="0"/>
                                          </p:stCondLst>
                                        </p:cTn>
                                        <p:tgtEl>
                                          <p:spTgt spid="346"/>
                                        </p:tgtEl>
                                        <p:attrNameLst>
                                          <p:attrName>style.visibility</p:attrName>
                                        </p:attrNameLst>
                                      </p:cBhvr>
                                      <p:to>
                                        <p:strVal val="visible"/>
                                      </p:to>
                                    </p:set>
                                    <p:anim calcmode="lin" valueType="num">
                                      <p:cBhvr additive="base">
                                        <p:cTn id="39" dur="500"/>
                                        <p:tgtEl>
                                          <p:spTgt spid="346"/>
                                        </p:tgtEl>
                                        <p:attrNameLst>
                                          <p:attrName>ppt_x</p:attrName>
                                        </p:attrNameLst>
                                      </p:cBhvr>
                                      <p:tavLst>
                                        <p:tav tm="0">
                                          <p:val>
                                            <p:strVal val="#ppt_x-1"/>
                                          </p:val>
                                        </p:tav>
                                        <p:tav tm="100000">
                                          <p:val>
                                            <p:strVal val="#ppt_x"/>
                                          </p:val>
                                        </p:tav>
                                      </p:tavLst>
                                    </p:anim>
                                  </p:childTnLst>
                                </p:cTn>
                              </p:par>
                            </p:childTnLst>
                          </p:cTn>
                        </p:par>
                        <p:par>
                          <p:cTn id="40" fill="hold">
                            <p:stCondLst>
                              <p:cond delay="7500"/>
                            </p:stCondLst>
                            <p:childTnLst>
                              <p:par>
                                <p:cTn id="41" presetID="2" presetClass="entr" presetSubtype="8" fill="hold" nodeType="afterEffect">
                                  <p:stCondLst>
                                    <p:cond delay="0"/>
                                  </p:stCondLst>
                                  <p:childTnLst>
                                    <p:set>
                                      <p:cBhvr>
                                        <p:cTn id="42" dur="1" fill="hold">
                                          <p:stCondLst>
                                            <p:cond delay="0"/>
                                          </p:stCondLst>
                                        </p:cTn>
                                        <p:tgtEl>
                                          <p:spTgt spid="347"/>
                                        </p:tgtEl>
                                        <p:attrNameLst>
                                          <p:attrName>style.visibility</p:attrName>
                                        </p:attrNameLst>
                                      </p:cBhvr>
                                      <p:to>
                                        <p:strVal val="visible"/>
                                      </p:to>
                                    </p:set>
                                    <p:anim calcmode="lin" valueType="num">
                                      <p:cBhvr additive="base">
                                        <p:cTn id="43" dur="500"/>
                                        <p:tgtEl>
                                          <p:spTgt spid="34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7"/>
          <p:cNvSpPr txBox="1">
            <a:spLocks noGrp="1"/>
          </p:cNvSpPr>
          <p:nvPr>
            <p:ph type="sldNum" idx="12"/>
          </p:nvPr>
        </p:nvSpPr>
        <p:spPr>
          <a:xfrm>
            <a:off x="4358640" y="4814203"/>
            <a:ext cx="42672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
              <a:t>11</a:t>
            </a:fld>
            <a:endParaRPr/>
          </a:p>
        </p:txBody>
      </p:sp>
      <p:sp>
        <p:nvSpPr>
          <p:cNvPr id="353" name="Google Shape;353;p37"/>
          <p:cNvSpPr txBox="1"/>
          <p:nvPr/>
        </p:nvSpPr>
        <p:spPr>
          <a:xfrm>
            <a:off x="278934" y="129101"/>
            <a:ext cx="8586132" cy="48474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2800" b="0" i="0" u="none" strike="noStrike" cap="none">
                <a:solidFill>
                  <a:schemeClr val="lt1"/>
                </a:solidFill>
                <a:latin typeface="Calibri"/>
                <a:ea typeface="Calibri"/>
                <a:cs typeface="Calibri"/>
                <a:sym typeface="Calibri"/>
              </a:rPr>
              <a:t>Understand Resources Required</a:t>
            </a:r>
            <a:endParaRPr sz="2800" b="0" i="0" u="none" strike="noStrike" cap="none">
              <a:solidFill>
                <a:schemeClr val="lt1"/>
              </a:solidFill>
              <a:latin typeface="Calibri"/>
              <a:ea typeface="Calibri"/>
              <a:cs typeface="Calibri"/>
              <a:sym typeface="Calibri"/>
            </a:endParaRPr>
          </a:p>
        </p:txBody>
      </p:sp>
      <p:grpSp>
        <p:nvGrpSpPr>
          <p:cNvPr id="354" name="Google Shape;354;p37"/>
          <p:cNvGrpSpPr/>
          <p:nvPr/>
        </p:nvGrpSpPr>
        <p:grpSpPr>
          <a:xfrm>
            <a:off x="457200" y="1060500"/>
            <a:ext cx="898124" cy="673593"/>
            <a:chOff x="776764" y="1571895"/>
            <a:chExt cx="898124" cy="898124"/>
          </a:xfrm>
        </p:grpSpPr>
        <p:sp>
          <p:nvSpPr>
            <p:cNvPr id="355" name="Google Shape;355;p37"/>
            <p:cNvSpPr/>
            <p:nvPr/>
          </p:nvSpPr>
          <p:spPr>
            <a:xfrm>
              <a:off x="776764" y="1571895"/>
              <a:ext cx="898124" cy="898124"/>
            </a:xfrm>
            <a:prstGeom prst="rect">
              <a:avLst/>
            </a:prstGeom>
            <a:solidFill>
              <a:srgbClr val="008A3E"/>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6" name="Google Shape;356;p37"/>
            <p:cNvSpPr/>
            <p:nvPr/>
          </p:nvSpPr>
          <p:spPr>
            <a:xfrm>
              <a:off x="937749" y="1732880"/>
              <a:ext cx="576154" cy="576154"/>
            </a:xfrm>
            <a:prstGeom prst="rect">
              <a:avLst/>
            </a:prstGeom>
            <a:solidFill>
              <a:schemeClr val="lt1"/>
            </a:solidFill>
            <a:ln w="25400" cap="flat"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7" name="Google Shape;357;p37"/>
            <p:cNvSpPr txBox="1"/>
            <p:nvPr/>
          </p:nvSpPr>
          <p:spPr>
            <a:xfrm>
              <a:off x="776764" y="1728570"/>
              <a:ext cx="898124" cy="584775"/>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ctr" rtl="0">
                <a:lnSpc>
                  <a:spcPct val="100000"/>
                </a:lnSpc>
                <a:spcBef>
                  <a:spcPts val="0"/>
                </a:spcBef>
                <a:spcAft>
                  <a:spcPts val="0"/>
                </a:spcAft>
                <a:buClr>
                  <a:srgbClr val="000000"/>
                </a:buClr>
                <a:buSzPct val="100000"/>
                <a:buFont typeface="Arial"/>
                <a:buNone/>
              </a:pPr>
              <a:r>
                <a:rPr lang="en" sz="3200" b="1" i="0" u="none" strike="noStrike" cap="none">
                  <a:solidFill>
                    <a:schemeClr val="dk1"/>
                  </a:solidFill>
                  <a:latin typeface="Calibri"/>
                  <a:ea typeface="Calibri"/>
                  <a:cs typeface="Calibri"/>
                  <a:sym typeface="Calibri"/>
                </a:rPr>
                <a:t>01</a:t>
              </a:r>
              <a:endParaRPr sz="1400" b="0" i="0" u="none" strike="noStrike" cap="none">
                <a:solidFill>
                  <a:srgbClr val="000000"/>
                </a:solidFill>
                <a:latin typeface="Arial"/>
                <a:ea typeface="Arial"/>
                <a:cs typeface="Arial"/>
                <a:sym typeface="Arial"/>
              </a:endParaRPr>
            </a:p>
          </p:txBody>
        </p:sp>
      </p:grpSp>
      <p:sp>
        <p:nvSpPr>
          <p:cNvPr id="358" name="Google Shape;358;p37"/>
          <p:cNvSpPr/>
          <p:nvPr/>
        </p:nvSpPr>
        <p:spPr>
          <a:xfrm>
            <a:off x="1588315" y="959094"/>
            <a:ext cx="6859399" cy="876404"/>
          </a:xfrm>
          <a:prstGeom prst="roundRect">
            <a:avLst>
              <a:gd name="adj" fmla="val 50000"/>
            </a:avLst>
          </a:prstGeom>
          <a:solidFill>
            <a:srgbClr val="D8D8D8"/>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600"/>
              <a:buFont typeface="Arial"/>
              <a:buNone/>
            </a:pPr>
            <a:r>
              <a:rPr lang="en" sz="1600" b="0" i="0" u="none" strike="noStrike" cap="none">
                <a:solidFill>
                  <a:schemeClr val="dk1"/>
                </a:solidFill>
                <a:latin typeface="Calibri"/>
                <a:ea typeface="Calibri"/>
                <a:cs typeface="Calibri"/>
                <a:sym typeface="Calibri"/>
              </a:rPr>
              <a:t>Conduct a thorough assessment of the resources needed to execute your cannabis business plan. This includes financial resources, licenses and permits, facilities, equipment, personnel, and marketing.</a:t>
            </a:r>
            <a:endParaRPr sz="1400" b="0" i="0" u="none" strike="noStrike" cap="none">
              <a:solidFill>
                <a:srgbClr val="000000"/>
              </a:solidFill>
              <a:latin typeface="Arial"/>
              <a:ea typeface="Arial"/>
              <a:cs typeface="Arial"/>
              <a:sym typeface="Arial"/>
            </a:endParaRPr>
          </a:p>
        </p:txBody>
      </p:sp>
      <p:grpSp>
        <p:nvGrpSpPr>
          <p:cNvPr id="359" name="Google Shape;359;p37"/>
          <p:cNvGrpSpPr/>
          <p:nvPr/>
        </p:nvGrpSpPr>
        <p:grpSpPr>
          <a:xfrm>
            <a:off x="457200" y="2121557"/>
            <a:ext cx="898124" cy="673593"/>
            <a:chOff x="776764" y="1571895"/>
            <a:chExt cx="898124" cy="898124"/>
          </a:xfrm>
        </p:grpSpPr>
        <p:sp>
          <p:nvSpPr>
            <p:cNvPr id="360" name="Google Shape;360;p37"/>
            <p:cNvSpPr/>
            <p:nvPr/>
          </p:nvSpPr>
          <p:spPr>
            <a:xfrm>
              <a:off x="776764" y="1571895"/>
              <a:ext cx="898124" cy="898124"/>
            </a:xfrm>
            <a:prstGeom prst="rect">
              <a:avLst/>
            </a:prstGeom>
            <a:solidFill>
              <a:srgbClr val="008A3E"/>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1" name="Google Shape;361;p37"/>
            <p:cNvSpPr/>
            <p:nvPr/>
          </p:nvSpPr>
          <p:spPr>
            <a:xfrm>
              <a:off x="937749" y="1732880"/>
              <a:ext cx="576154" cy="576154"/>
            </a:xfrm>
            <a:prstGeom prst="rect">
              <a:avLst/>
            </a:prstGeom>
            <a:solidFill>
              <a:schemeClr val="lt1"/>
            </a:solidFill>
            <a:ln w="25400" cap="flat"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2" name="Google Shape;362;p37"/>
            <p:cNvSpPr txBox="1"/>
            <p:nvPr/>
          </p:nvSpPr>
          <p:spPr>
            <a:xfrm>
              <a:off x="776764" y="1728570"/>
              <a:ext cx="898124" cy="584775"/>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ctr" rtl="0">
                <a:lnSpc>
                  <a:spcPct val="100000"/>
                </a:lnSpc>
                <a:spcBef>
                  <a:spcPts val="0"/>
                </a:spcBef>
                <a:spcAft>
                  <a:spcPts val="0"/>
                </a:spcAft>
                <a:buClr>
                  <a:srgbClr val="000000"/>
                </a:buClr>
                <a:buSzPct val="100000"/>
                <a:buFont typeface="Arial"/>
                <a:buNone/>
              </a:pPr>
              <a:r>
                <a:rPr lang="en" sz="3200" b="1" i="0" u="none" strike="noStrike" cap="none">
                  <a:solidFill>
                    <a:schemeClr val="dk1"/>
                  </a:solidFill>
                  <a:latin typeface="Calibri"/>
                  <a:ea typeface="Calibri"/>
                  <a:cs typeface="Calibri"/>
                  <a:sym typeface="Calibri"/>
                </a:rPr>
                <a:t>02</a:t>
              </a:r>
              <a:endParaRPr sz="1400" b="0" i="0" u="none" strike="noStrike" cap="none">
                <a:solidFill>
                  <a:srgbClr val="000000"/>
                </a:solidFill>
                <a:latin typeface="Arial"/>
                <a:ea typeface="Arial"/>
                <a:cs typeface="Arial"/>
                <a:sym typeface="Arial"/>
              </a:endParaRPr>
            </a:p>
          </p:txBody>
        </p:sp>
      </p:grpSp>
      <p:sp>
        <p:nvSpPr>
          <p:cNvPr id="363" name="Google Shape;363;p37"/>
          <p:cNvSpPr/>
          <p:nvPr/>
        </p:nvSpPr>
        <p:spPr>
          <a:xfrm>
            <a:off x="1588314" y="2019441"/>
            <a:ext cx="6859399" cy="877824"/>
          </a:xfrm>
          <a:prstGeom prst="roundRect">
            <a:avLst>
              <a:gd name="adj" fmla="val 50000"/>
            </a:avLst>
          </a:prstGeom>
          <a:solidFill>
            <a:srgbClr val="D8D8D8"/>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600"/>
              <a:buFont typeface="Arial"/>
              <a:buNone/>
            </a:pPr>
            <a:r>
              <a:rPr lang="en" sz="1600" b="0" i="0" u="none" strike="noStrike" cap="none">
                <a:solidFill>
                  <a:schemeClr val="dk1"/>
                </a:solidFill>
                <a:latin typeface="Calibri"/>
                <a:ea typeface="Calibri"/>
                <a:cs typeface="Calibri"/>
                <a:sym typeface="Calibri"/>
              </a:rPr>
              <a:t>Identify potential funding sources, such as personal savings, loans, investors, or grants, to ensure you have the necessary capital.</a:t>
            </a:r>
            <a:endParaRPr sz="1400" b="0" i="0" u="none" strike="noStrike" cap="none">
              <a:solidFill>
                <a:srgbClr val="000000"/>
              </a:solidFill>
              <a:latin typeface="Arial"/>
              <a:ea typeface="Arial"/>
              <a:cs typeface="Arial"/>
              <a:sym typeface="Arial"/>
            </a:endParaRPr>
          </a:p>
        </p:txBody>
      </p:sp>
      <p:sp>
        <p:nvSpPr>
          <p:cNvPr id="364" name="Google Shape;364;p37"/>
          <p:cNvSpPr txBox="1"/>
          <p:nvPr/>
        </p:nvSpPr>
        <p:spPr>
          <a:xfrm>
            <a:off x="4179415" y="3058971"/>
            <a:ext cx="3028950" cy="1600438"/>
          </a:xfrm>
          <a:prstGeom prst="rect">
            <a:avLst/>
          </a:prstGeom>
          <a:solidFill>
            <a:srgbClr val="D8D8D8"/>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 sz="1400" b="1" i="0" u="none" strike="noStrike" cap="none">
                <a:solidFill>
                  <a:srgbClr val="0000FF"/>
                </a:solidFill>
                <a:latin typeface="Calibri"/>
                <a:ea typeface="Calibri"/>
                <a:cs typeface="Calibri"/>
                <a:sym typeface="Calibri"/>
              </a:rPr>
              <a:t>NYS Office of Cannabis Management</a:t>
            </a:r>
            <a:endParaRPr sz="1600" b="0" i="0" u="none" strike="noStrike" cap="none">
              <a:solidFill>
                <a:srgbClr val="0000FF"/>
              </a:solidFill>
              <a:latin typeface="Calibri"/>
              <a:ea typeface="Calibri"/>
              <a:cs typeface="Calibri"/>
              <a:sym typeface="Calibri"/>
            </a:endParaRPr>
          </a:p>
          <a:p>
            <a:pPr marL="0" marR="0" lvl="0" indent="0" algn="l" rtl="0">
              <a:lnSpc>
                <a:spcPct val="100000"/>
              </a:lnSpc>
              <a:spcBef>
                <a:spcPts val="0"/>
              </a:spcBef>
              <a:spcAft>
                <a:spcPts val="0"/>
              </a:spcAft>
              <a:buNone/>
            </a:pPr>
            <a:r>
              <a:rPr lang="en" sz="1400" b="1" i="0" u="none" strike="noStrike" cap="none">
                <a:solidFill>
                  <a:srgbClr val="0000FF"/>
                </a:solidFill>
                <a:latin typeface="Calibri"/>
                <a:ea typeface="Calibri"/>
                <a:cs typeface="Calibri"/>
                <a:sym typeface="Calibri"/>
              </a:rPr>
              <a:t>Cannabis Hub</a:t>
            </a:r>
            <a:br>
              <a:rPr lang="en" sz="1400" b="1" i="0" u="none" strike="noStrike" cap="none">
                <a:solidFill>
                  <a:srgbClr val="0000FF"/>
                </a:solidFill>
                <a:latin typeface="Calibri"/>
                <a:ea typeface="Calibri"/>
                <a:cs typeface="Calibri"/>
                <a:sym typeface="Calibri"/>
              </a:rPr>
            </a:br>
            <a:r>
              <a:rPr lang="en" sz="1400" b="1" i="0" u="none" strike="noStrike" cap="none">
                <a:solidFill>
                  <a:srgbClr val="0000FF"/>
                </a:solidFill>
                <a:latin typeface="Calibri"/>
                <a:ea typeface="Calibri"/>
                <a:cs typeface="Calibri"/>
                <a:sym typeface="Calibri"/>
              </a:rPr>
              <a:t>NYC Small Business Services</a:t>
            </a:r>
            <a:br>
              <a:rPr lang="en" sz="1400" b="1" i="0" u="none" strike="noStrike" cap="none">
                <a:solidFill>
                  <a:srgbClr val="0000FF"/>
                </a:solidFill>
                <a:latin typeface="Calibri"/>
                <a:ea typeface="Calibri"/>
                <a:cs typeface="Calibri"/>
                <a:sym typeface="Calibri"/>
              </a:rPr>
            </a:br>
            <a:r>
              <a:rPr lang="en" sz="1400" b="1" i="0" u="none" strike="noStrike" cap="none">
                <a:solidFill>
                  <a:srgbClr val="0000FF"/>
                </a:solidFill>
                <a:latin typeface="Calibri"/>
                <a:ea typeface="Calibri"/>
                <a:cs typeface="Calibri"/>
                <a:sym typeface="Calibri"/>
              </a:rPr>
              <a:t>NY CAURD Coalition</a:t>
            </a:r>
            <a:br>
              <a:rPr lang="en" sz="1400" b="1" i="0" u="none" strike="noStrike" cap="none">
                <a:solidFill>
                  <a:srgbClr val="0000FF"/>
                </a:solidFill>
                <a:latin typeface="Calibri"/>
                <a:ea typeface="Calibri"/>
                <a:cs typeface="Calibri"/>
                <a:sym typeface="Calibri"/>
              </a:rPr>
            </a:br>
            <a:r>
              <a:rPr lang="en" sz="1400" b="1" i="0" u="none" strike="noStrike" cap="none">
                <a:solidFill>
                  <a:srgbClr val="0000FF"/>
                </a:solidFill>
                <a:latin typeface="Calibri"/>
                <a:ea typeface="Calibri"/>
                <a:cs typeface="Calibri"/>
                <a:sym typeface="Calibri"/>
              </a:rPr>
              <a:t>Current Licensee </a:t>
            </a:r>
            <a:br>
              <a:rPr lang="en" sz="1400" b="1" i="0" u="none" strike="noStrike" cap="none">
                <a:solidFill>
                  <a:srgbClr val="0000FF"/>
                </a:solidFill>
                <a:latin typeface="Calibri"/>
                <a:ea typeface="Calibri"/>
                <a:cs typeface="Calibri"/>
                <a:sym typeface="Calibri"/>
              </a:rPr>
            </a:br>
            <a:r>
              <a:rPr lang="en" sz="1400" b="1" i="0" u="none" strike="noStrike" cap="none">
                <a:solidFill>
                  <a:srgbClr val="0000FF"/>
                </a:solidFill>
                <a:latin typeface="Calibri"/>
                <a:ea typeface="Calibri"/>
                <a:cs typeface="Calibri"/>
                <a:sym typeface="Calibri"/>
              </a:rPr>
              <a:t>Bronx Canna</a:t>
            </a:r>
            <a:endParaRPr sz="1600" b="0" i="0" u="none" strike="noStrike" cap="none">
              <a:solidFill>
                <a:srgbClr val="0000FF"/>
              </a:solidFill>
              <a:latin typeface="Calibri"/>
              <a:ea typeface="Calibri"/>
              <a:cs typeface="Calibri"/>
              <a:sym typeface="Calibri"/>
            </a:endParaRPr>
          </a:p>
          <a:p>
            <a:pPr marL="0" marR="0" lvl="0" indent="0" algn="l" rtl="0">
              <a:lnSpc>
                <a:spcPct val="100000"/>
              </a:lnSpc>
              <a:spcBef>
                <a:spcPts val="0"/>
              </a:spcBef>
              <a:spcAft>
                <a:spcPts val="0"/>
              </a:spcAft>
              <a:buNone/>
            </a:pPr>
            <a:r>
              <a:rPr lang="en" sz="1400" b="1" i="0" u="none" strike="noStrike" cap="none">
                <a:solidFill>
                  <a:srgbClr val="0000FF"/>
                </a:solidFill>
                <a:latin typeface="Calibri"/>
                <a:ea typeface="Calibri"/>
                <a:cs typeface="Calibri"/>
                <a:sym typeface="Calibri"/>
              </a:rPr>
              <a:t>NYCCIA &amp; HVCIA</a:t>
            </a:r>
            <a:endParaRPr sz="1600" b="0" i="0" u="none" strike="noStrike" cap="none">
              <a:solidFill>
                <a:srgbClr val="0000FF"/>
              </a:solidFill>
              <a:latin typeface="Calibri"/>
              <a:ea typeface="Calibri"/>
              <a:cs typeface="Calibri"/>
              <a:sym typeface="Calibri"/>
            </a:endParaRPr>
          </a:p>
        </p:txBody>
      </p:sp>
      <p:sp>
        <p:nvSpPr>
          <p:cNvPr id="365" name="Google Shape;365;p37"/>
          <p:cNvSpPr/>
          <p:nvPr/>
        </p:nvSpPr>
        <p:spPr>
          <a:xfrm>
            <a:off x="1588314" y="3217235"/>
            <a:ext cx="2445168" cy="1283910"/>
          </a:xfrm>
          <a:prstGeom prst="stripedRightArrow">
            <a:avLst>
              <a:gd name="adj1" fmla="val 50000"/>
              <a:gd name="adj2" fmla="val 50000"/>
            </a:avLst>
          </a:prstGeom>
          <a:solidFill>
            <a:srgbClr val="00B050"/>
          </a:solidFill>
          <a:ln w="9525"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 sz="1800" b="1" i="0" u="none" strike="noStrike" cap="none">
                <a:solidFill>
                  <a:srgbClr val="000000"/>
                </a:solidFill>
                <a:latin typeface="Calibri"/>
                <a:ea typeface="Calibri"/>
                <a:cs typeface="Calibri"/>
                <a:sym typeface="Calibri"/>
              </a:rPr>
              <a:t>Resources to be considered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54"/>
                                        </p:tgtEl>
                                        <p:attrNameLst>
                                          <p:attrName>style.visibility</p:attrName>
                                        </p:attrNameLst>
                                      </p:cBhvr>
                                      <p:to>
                                        <p:strVal val="visible"/>
                                      </p:to>
                                    </p:set>
                                    <p:anim calcmode="lin" valueType="num">
                                      <p:cBhvr additive="base">
                                        <p:cTn id="7" dur="1000"/>
                                        <p:tgtEl>
                                          <p:spTgt spid="354"/>
                                        </p:tgtEl>
                                        <p:attrNameLst>
                                          <p:attrName>ppt_w</p:attrName>
                                        </p:attrNameLst>
                                      </p:cBhvr>
                                      <p:tavLst>
                                        <p:tav tm="0">
                                          <p:val>
                                            <p:strVal val="0"/>
                                          </p:val>
                                        </p:tav>
                                        <p:tav tm="100000">
                                          <p:val>
                                            <p:strVal val="#ppt_w"/>
                                          </p:val>
                                        </p:tav>
                                      </p:tavLst>
                                    </p:anim>
                                    <p:anim calcmode="lin" valueType="num">
                                      <p:cBhvr additive="base">
                                        <p:cTn id="8" dur="1000"/>
                                        <p:tgtEl>
                                          <p:spTgt spid="354"/>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358"/>
                                        </p:tgtEl>
                                        <p:attrNameLst>
                                          <p:attrName>style.visibility</p:attrName>
                                        </p:attrNameLst>
                                      </p:cBhvr>
                                      <p:to>
                                        <p:strVal val="visible"/>
                                      </p:to>
                                    </p:set>
                                    <p:anim calcmode="lin" valueType="num">
                                      <p:cBhvr additive="base">
                                        <p:cTn id="12" dur="1000"/>
                                        <p:tgtEl>
                                          <p:spTgt spid="358"/>
                                        </p:tgtEl>
                                        <p:attrNameLst>
                                          <p:attrName>ppt_x</p:attrName>
                                        </p:attrNameLst>
                                      </p:cBhvr>
                                      <p:tavLst>
                                        <p:tav tm="0">
                                          <p:val>
                                            <p:strVal val="#ppt_x-1"/>
                                          </p:val>
                                        </p:tav>
                                        <p:tav tm="100000">
                                          <p:val>
                                            <p:strVal val="#ppt_x"/>
                                          </p:val>
                                        </p:tav>
                                      </p:tavLst>
                                    </p:anim>
                                  </p:childTnLst>
                                </p:cTn>
                              </p:par>
                            </p:childTnLst>
                          </p:cTn>
                        </p:par>
                        <p:par>
                          <p:cTn id="13" fill="hold">
                            <p:stCondLst>
                              <p:cond delay="2000"/>
                            </p:stCondLst>
                            <p:childTnLst>
                              <p:par>
                                <p:cTn id="14" presetID="23" presetClass="entr" presetSubtype="16" fill="hold" nodeType="afterEffect">
                                  <p:stCondLst>
                                    <p:cond delay="0"/>
                                  </p:stCondLst>
                                  <p:childTnLst>
                                    <p:set>
                                      <p:cBhvr>
                                        <p:cTn id="15" dur="1" fill="hold">
                                          <p:stCondLst>
                                            <p:cond delay="0"/>
                                          </p:stCondLst>
                                        </p:cTn>
                                        <p:tgtEl>
                                          <p:spTgt spid="359"/>
                                        </p:tgtEl>
                                        <p:attrNameLst>
                                          <p:attrName>style.visibility</p:attrName>
                                        </p:attrNameLst>
                                      </p:cBhvr>
                                      <p:to>
                                        <p:strVal val="visible"/>
                                      </p:to>
                                    </p:set>
                                    <p:anim calcmode="lin" valueType="num">
                                      <p:cBhvr additive="base">
                                        <p:cTn id="16" dur="1000"/>
                                        <p:tgtEl>
                                          <p:spTgt spid="359"/>
                                        </p:tgtEl>
                                        <p:attrNameLst>
                                          <p:attrName>ppt_w</p:attrName>
                                        </p:attrNameLst>
                                      </p:cBhvr>
                                      <p:tavLst>
                                        <p:tav tm="0">
                                          <p:val>
                                            <p:strVal val="0"/>
                                          </p:val>
                                        </p:tav>
                                        <p:tav tm="100000">
                                          <p:val>
                                            <p:strVal val="#ppt_w"/>
                                          </p:val>
                                        </p:tav>
                                      </p:tavLst>
                                    </p:anim>
                                    <p:anim calcmode="lin" valueType="num">
                                      <p:cBhvr additive="base">
                                        <p:cTn id="17" dur="1000"/>
                                        <p:tgtEl>
                                          <p:spTgt spid="359"/>
                                        </p:tgtEl>
                                        <p:attrNameLst>
                                          <p:attrName>ppt_h</p:attrName>
                                        </p:attrNameLst>
                                      </p:cBhvr>
                                      <p:tavLst>
                                        <p:tav tm="0">
                                          <p:val>
                                            <p:strVal val="0"/>
                                          </p:val>
                                        </p:tav>
                                        <p:tav tm="100000">
                                          <p:val>
                                            <p:strVal val="#ppt_h"/>
                                          </p:val>
                                        </p:tav>
                                      </p:tavLst>
                                    </p:anim>
                                  </p:childTnLst>
                                </p:cTn>
                              </p:par>
                            </p:childTnLst>
                          </p:cTn>
                        </p:par>
                        <p:par>
                          <p:cTn id="18" fill="hold">
                            <p:stCondLst>
                              <p:cond delay="3000"/>
                            </p:stCondLst>
                            <p:childTnLst>
                              <p:par>
                                <p:cTn id="19" presetID="2" presetClass="entr" presetSubtype="8" fill="hold" nodeType="afterEffect">
                                  <p:stCondLst>
                                    <p:cond delay="0"/>
                                  </p:stCondLst>
                                  <p:childTnLst>
                                    <p:set>
                                      <p:cBhvr>
                                        <p:cTn id="20" dur="1" fill="hold">
                                          <p:stCondLst>
                                            <p:cond delay="0"/>
                                          </p:stCondLst>
                                        </p:cTn>
                                        <p:tgtEl>
                                          <p:spTgt spid="363"/>
                                        </p:tgtEl>
                                        <p:attrNameLst>
                                          <p:attrName>style.visibility</p:attrName>
                                        </p:attrNameLst>
                                      </p:cBhvr>
                                      <p:to>
                                        <p:strVal val="visible"/>
                                      </p:to>
                                    </p:set>
                                    <p:anim calcmode="lin" valueType="num">
                                      <p:cBhvr additive="base">
                                        <p:cTn id="21" dur="1000"/>
                                        <p:tgtEl>
                                          <p:spTgt spid="363"/>
                                        </p:tgtEl>
                                        <p:attrNameLst>
                                          <p:attrName>ppt_x</p:attrName>
                                        </p:attrNameLst>
                                      </p:cBhvr>
                                      <p:tavLst>
                                        <p:tav tm="0">
                                          <p:val>
                                            <p:strVal val="#ppt_x-1"/>
                                          </p:val>
                                        </p:tav>
                                        <p:tav tm="100000">
                                          <p:val>
                                            <p:strVal val="#ppt_x"/>
                                          </p:val>
                                        </p:tav>
                                      </p:tavLst>
                                    </p:anim>
                                  </p:childTnLst>
                                </p:cTn>
                              </p:par>
                            </p:childTnLst>
                          </p:cTn>
                        </p:par>
                        <p:par>
                          <p:cTn id="22" fill="hold">
                            <p:stCondLst>
                              <p:cond delay="4000"/>
                            </p:stCondLst>
                            <p:childTnLst>
                              <p:par>
                                <p:cTn id="23" presetID="2" presetClass="entr" presetSubtype="8" fill="hold" nodeType="afterEffect">
                                  <p:stCondLst>
                                    <p:cond delay="0"/>
                                  </p:stCondLst>
                                  <p:childTnLst>
                                    <p:set>
                                      <p:cBhvr>
                                        <p:cTn id="24" dur="1" fill="hold">
                                          <p:stCondLst>
                                            <p:cond delay="0"/>
                                          </p:stCondLst>
                                        </p:cTn>
                                        <p:tgtEl>
                                          <p:spTgt spid="365"/>
                                        </p:tgtEl>
                                        <p:attrNameLst>
                                          <p:attrName>style.visibility</p:attrName>
                                        </p:attrNameLst>
                                      </p:cBhvr>
                                      <p:to>
                                        <p:strVal val="visible"/>
                                      </p:to>
                                    </p:set>
                                    <p:anim calcmode="lin" valueType="num">
                                      <p:cBhvr additive="base">
                                        <p:cTn id="25" dur="500"/>
                                        <p:tgtEl>
                                          <p:spTgt spid="365"/>
                                        </p:tgtEl>
                                        <p:attrNameLst>
                                          <p:attrName>ppt_x</p:attrName>
                                        </p:attrNameLst>
                                      </p:cBhvr>
                                      <p:tavLst>
                                        <p:tav tm="0">
                                          <p:val>
                                            <p:strVal val="#ppt_x-1"/>
                                          </p:val>
                                        </p:tav>
                                        <p:tav tm="100000">
                                          <p:val>
                                            <p:strVal val="#ppt_x"/>
                                          </p:val>
                                        </p:tav>
                                      </p:tavLst>
                                    </p:anim>
                                  </p:childTnLst>
                                </p:cTn>
                              </p:par>
                            </p:childTnLst>
                          </p:cTn>
                        </p:par>
                        <p:par>
                          <p:cTn id="26" fill="hold">
                            <p:stCondLst>
                              <p:cond delay="4500"/>
                            </p:stCondLst>
                            <p:childTnLst>
                              <p:par>
                                <p:cTn id="27" presetID="2" presetClass="entr" presetSubtype="8" fill="hold" nodeType="afterEffect">
                                  <p:stCondLst>
                                    <p:cond delay="0"/>
                                  </p:stCondLst>
                                  <p:childTnLst>
                                    <p:set>
                                      <p:cBhvr>
                                        <p:cTn id="28" dur="1" fill="hold">
                                          <p:stCondLst>
                                            <p:cond delay="0"/>
                                          </p:stCondLst>
                                        </p:cTn>
                                        <p:tgtEl>
                                          <p:spTgt spid="364"/>
                                        </p:tgtEl>
                                        <p:attrNameLst>
                                          <p:attrName>style.visibility</p:attrName>
                                        </p:attrNameLst>
                                      </p:cBhvr>
                                      <p:to>
                                        <p:strVal val="visible"/>
                                      </p:to>
                                    </p:set>
                                    <p:anim calcmode="lin" valueType="num">
                                      <p:cBhvr additive="base">
                                        <p:cTn id="29" dur="500"/>
                                        <p:tgtEl>
                                          <p:spTgt spid="36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8"/>
          <p:cNvSpPr txBox="1">
            <a:spLocks noGrp="1"/>
          </p:cNvSpPr>
          <p:nvPr>
            <p:ph type="sldNum" idx="12"/>
          </p:nvPr>
        </p:nvSpPr>
        <p:spPr>
          <a:xfrm>
            <a:off x="4358640" y="4814203"/>
            <a:ext cx="42672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
              <a:t>12</a:t>
            </a:fld>
            <a:endParaRPr/>
          </a:p>
        </p:txBody>
      </p:sp>
      <p:sp>
        <p:nvSpPr>
          <p:cNvPr id="371" name="Google Shape;371;p38"/>
          <p:cNvSpPr txBox="1"/>
          <p:nvPr/>
        </p:nvSpPr>
        <p:spPr>
          <a:xfrm>
            <a:off x="274552" y="142629"/>
            <a:ext cx="8564646" cy="457694"/>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ctr" rtl="0">
              <a:lnSpc>
                <a:spcPct val="100000"/>
              </a:lnSpc>
              <a:spcBef>
                <a:spcPts val="0"/>
              </a:spcBef>
              <a:spcAft>
                <a:spcPts val="0"/>
              </a:spcAft>
              <a:buNone/>
            </a:pPr>
            <a:r>
              <a:rPr lang="en" sz="3000" b="0" i="0" u="none" strike="noStrike" cap="none">
                <a:solidFill>
                  <a:schemeClr val="lt1"/>
                </a:solidFill>
                <a:latin typeface="Calibri"/>
                <a:ea typeface="Calibri"/>
                <a:cs typeface="Calibri"/>
                <a:sym typeface="Calibri"/>
              </a:rPr>
              <a:t>Apply for a License through Business Express</a:t>
            </a:r>
            <a:endParaRPr sz="3000" b="0" i="0" u="none" strike="noStrike" cap="none">
              <a:solidFill>
                <a:schemeClr val="lt1"/>
              </a:solidFill>
              <a:latin typeface="Calibri"/>
              <a:ea typeface="Calibri"/>
              <a:cs typeface="Calibri"/>
              <a:sym typeface="Calibri"/>
            </a:endParaRPr>
          </a:p>
        </p:txBody>
      </p:sp>
      <p:grpSp>
        <p:nvGrpSpPr>
          <p:cNvPr id="372" name="Google Shape;372;p38"/>
          <p:cNvGrpSpPr/>
          <p:nvPr/>
        </p:nvGrpSpPr>
        <p:grpSpPr>
          <a:xfrm>
            <a:off x="222573" y="1004285"/>
            <a:ext cx="8616628" cy="484748"/>
            <a:chOff x="222573" y="1339047"/>
            <a:chExt cx="8616628" cy="646331"/>
          </a:xfrm>
        </p:grpSpPr>
        <p:sp>
          <p:nvSpPr>
            <p:cNvPr id="373" name="Google Shape;373;p38"/>
            <p:cNvSpPr txBox="1"/>
            <p:nvPr/>
          </p:nvSpPr>
          <p:spPr>
            <a:xfrm>
              <a:off x="222573" y="1339047"/>
              <a:ext cx="652743" cy="64633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3600"/>
                <a:buFont typeface="Arial"/>
                <a:buNone/>
              </a:pPr>
              <a:r>
                <a:rPr lang="en" sz="3600" b="0" i="0" u="none" strike="noStrike" cap="none">
                  <a:solidFill>
                    <a:srgbClr val="0C0C0C"/>
                  </a:solidFill>
                  <a:latin typeface="Calibri"/>
                  <a:ea typeface="Calibri"/>
                  <a:cs typeface="Calibri"/>
                  <a:sym typeface="Calibri"/>
                </a:rPr>
                <a:t>01</a:t>
              </a:r>
              <a:endParaRPr sz="1400" b="0" i="0" u="none" strike="noStrike" cap="none">
                <a:solidFill>
                  <a:srgbClr val="000000"/>
                </a:solidFill>
                <a:latin typeface="Arial"/>
                <a:ea typeface="Arial"/>
                <a:cs typeface="Arial"/>
                <a:sym typeface="Arial"/>
              </a:endParaRPr>
            </a:p>
          </p:txBody>
        </p:sp>
        <p:sp>
          <p:nvSpPr>
            <p:cNvPr id="374" name="Google Shape;374;p38"/>
            <p:cNvSpPr txBox="1"/>
            <p:nvPr/>
          </p:nvSpPr>
          <p:spPr>
            <a:xfrm>
              <a:off x="1066801" y="1369825"/>
              <a:ext cx="7772400" cy="584775"/>
            </a:xfrm>
            <a:prstGeom prst="rect">
              <a:avLst/>
            </a:prstGeom>
            <a:solidFill>
              <a:srgbClr val="0C0C0C"/>
            </a:solidFill>
            <a:ln>
              <a:noFill/>
            </a:ln>
          </p:spPr>
          <p:txBody>
            <a:bodyPr spcFirstLastPara="1" wrap="square" lIns="91425" tIns="45700" rIns="91425" bIns="45700" anchor="ctr" anchorCtr="0">
              <a:normAutofit fontScale="85000" lnSpcReduction="20000"/>
            </a:bodyPr>
            <a:lstStyle/>
            <a:p>
              <a:pPr marL="0" marR="0" lvl="0" indent="0" algn="l" rtl="0">
                <a:lnSpc>
                  <a:spcPct val="100000"/>
                </a:lnSpc>
                <a:spcBef>
                  <a:spcPts val="0"/>
                </a:spcBef>
                <a:spcAft>
                  <a:spcPts val="0"/>
                </a:spcAft>
                <a:buClr>
                  <a:srgbClr val="000000"/>
                </a:buClr>
                <a:buSzPct val="100000"/>
                <a:buFont typeface="Arial"/>
                <a:buNone/>
              </a:pPr>
              <a:r>
                <a:rPr lang="en" sz="1600" b="0" i="0" u="none" strike="noStrike" cap="none">
                  <a:solidFill>
                    <a:schemeClr val="lt1"/>
                  </a:solidFill>
                  <a:latin typeface="Calibri"/>
                  <a:ea typeface="Calibri"/>
                  <a:cs typeface="Calibri"/>
                  <a:sym typeface="Calibri"/>
                </a:rPr>
                <a:t>Visit the New York State Business Express website (</a:t>
              </a:r>
              <a:r>
                <a:rPr lang="en" sz="1600" b="0" i="0" u="sng" strike="noStrike" cap="none">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https://www.businessexpress.ny.gov/</a:t>
              </a:r>
              <a:r>
                <a:rPr lang="en" sz="1600" b="0" i="0" u="none" strike="noStrike" cap="none">
                  <a:solidFill>
                    <a:schemeClr val="lt1"/>
                  </a:solidFill>
                  <a:latin typeface="Calibri"/>
                  <a:ea typeface="Calibri"/>
                  <a:cs typeface="Calibri"/>
                  <a:sym typeface="Calibri"/>
                </a:rPr>
                <a:t>) and create an account.</a:t>
              </a:r>
              <a:endParaRPr sz="1600" b="0" i="0" u="none" strike="noStrike" cap="none">
                <a:solidFill>
                  <a:schemeClr val="lt1"/>
                </a:solidFill>
                <a:latin typeface="Calibri"/>
                <a:ea typeface="Calibri"/>
                <a:cs typeface="Calibri"/>
                <a:sym typeface="Calibri"/>
              </a:endParaRPr>
            </a:p>
          </p:txBody>
        </p:sp>
        <p:cxnSp>
          <p:nvCxnSpPr>
            <p:cNvPr id="375" name="Google Shape;375;p38"/>
            <p:cNvCxnSpPr/>
            <p:nvPr/>
          </p:nvCxnSpPr>
          <p:spPr>
            <a:xfrm>
              <a:off x="897033" y="1397517"/>
              <a:ext cx="0" cy="529390"/>
            </a:xfrm>
            <a:prstGeom prst="straightConnector1">
              <a:avLst/>
            </a:prstGeom>
            <a:noFill/>
            <a:ln w="28575" cap="flat" cmpd="sng">
              <a:solidFill>
                <a:srgbClr val="008A3E"/>
              </a:solidFill>
              <a:prstDash val="solid"/>
              <a:round/>
              <a:headEnd type="none" w="sm" len="sm"/>
              <a:tailEnd type="none" w="sm" len="sm"/>
            </a:ln>
          </p:spPr>
        </p:cxnSp>
      </p:grpSp>
      <p:grpSp>
        <p:nvGrpSpPr>
          <p:cNvPr id="376" name="Google Shape;376;p38"/>
          <p:cNvGrpSpPr/>
          <p:nvPr/>
        </p:nvGrpSpPr>
        <p:grpSpPr>
          <a:xfrm>
            <a:off x="222062" y="1572652"/>
            <a:ext cx="8617138" cy="484748"/>
            <a:chOff x="222062" y="2096869"/>
            <a:chExt cx="8617138" cy="646331"/>
          </a:xfrm>
        </p:grpSpPr>
        <p:sp>
          <p:nvSpPr>
            <p:cNvPr id="377" name="Google Shape;377;p38"/>
            <p:cNvSpPr txBox="1"/>
            <p:nvPr/>
          </p:nvSpPr>
          <p:spPr>
            <a:xfrm>
              <a:off x="222062" y="2096869"/>
              <a:ext cx="652743" cy="64633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3600"/>
                <a:buFont typeface="Arial"/>
                <a:buNone/>
              </a:pPr>
              <a:r>
                <a:rPr lang="en" sz="3600" b="0" i="0" u="none" strike="noStrike" cap="none">
                  <a:solidFill>
                    <a:srgbClr val="0C0C0C"/>
                  </a:solidFill>
                  <a:latin typeface="Calibri"/>
                  <a:ea typeface="Calibri"/>
                  <a:cs typeface="Calibri"/>
                  <a:sym typeface="Calibri"/>
                </a:rPr>
                <a:t>02</a:t>
              </a:r>
              <a:endParaRPr sz="1400" b="0" i="0" u="none" strike="noStrike" cap="none">
                <a:solidFill>
                  <a:srgbClr val="000000"/>
                </a:solidFill>
                <a:latin typeface="Arial"/>
                <a:ea typeface="Arial"/>
                <a:cs typeface="Arial"/>
                <a:sym typeface="Arial"/>
              </a:endParaRPr>
            </a:p>
          </p:txBody>
        </p:sp>
        <p:sp>
          <p:nvSpPr>
            <p:cNvPr id="378" name="Google Shape;378;p38"/>
            <p:cNvSpPr txBox="1"/>
            <p:nvPr/>
          </p:nvSpPr>
          <p:spPr>
            <a:xfrm>
              <a:off x="1066801" y="2127426"/>
              <a:ext cx="7772399" cy="585216"/>
            </a:xfrm>
            <a:prstGeom prst="rect">
              <a:avLst/>
            </a:prstGeom>
            <a:solidFill>
              <a:srgbClr val="0C0C0C"/>
            </a:solid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Calibri"/>
                  <a:ea typeface="Calibri"/>
                  <a:cs typeface="Calibri"/>
                  <a:sym typeface="Calibri"/>
                </a:rPr>
                <a:t>Create an account  and select the "Start Your Business" option.</a:t>
              </a:r>
              <a:endParaRPr sz="1400" b="0" i="0" u="none" strike="noStrike" cap="none">
                <a:solidFill>
                  <a:srgbClr val="000000"/>
                </a:solidFill>
                <a:latin typeface="Arial"/>
                <a:ea typeface="Arial"/>
                <a:cs typeface="Arial"/>
                <a:sym typeface="Arial"/>
              </a:endParaRPr>
            </a:p>
          </p:txBody>
        </p:sp>
        <p:cxnSp>
          <p:nvCxnSpPr>
            <p:cNvPr id="379" name="Google Shape;379;p38"/>
            <p:cNvCxnSpPr/>
            <p:nvPr/>
          </p:nvCxnSpPr>
          <p:spPr>
            <a:xfrm>
              <a:off x="897033" y="2155339"/>
              <a:ext cx="0" cy="529390"/>
            </a:xfrm>
            <a:prstGeom prst="straightConnector1">
              <a:avLst/>
            </a:prstGeom>
            <a:noFill/>
            <a:ln w="28575" cap="flat" cmpd="sng">
              <a:solidFill>
                <a:srgbClr val="008A3E"/>
              </a:solidFill>
              <a:prstDash val="solid"/>
              <a:round/>
              <a:headEnd type="none" w="sm" len="sm"/>
              <a:tailEnd type="none" w="sm" len="sm"/>
            </a:ln>
          </p:spPr>
        </p:cxnSp>
      </p:grpSp>
      <p:grpSp>
        <p:nvGrpSpPr>
          <p:cNvPr id="380" name="Google Shape;380;p38"/>
          <p:cNvGrpSpPr/>
          <p:nvPr/>
        </p:nvGrpSpPr>
        <p:grpSpPr>
          <a:xfrm>
            <a:off x="207889" y="2153819"/>
            <a:ext cx="8631311" cy="484748"/>
            <a:chOff x="207889" y="2871759"/>
            <a:chExt cx="8631311" cy="646331"/>
          </a:xfrm>
        </p:grpSpPr>
        <p:sp>
          <p:nvSpPr>
            <p:cNvPr id="381" name="Google Shape;381;p38"/>
            <p:cNvSpPr txBox="1"/>
            <p:nvPr/>
          </p:nvSpPr>
          <p:spPr>
            <a:xfrm>
              <a:off x="207889" y="2871759"/>
              <a:ext cx="652743" cy="64633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3600"/>
                <a:buFont typeface="Arial"/>
                <a:buNone/>
              </a:pPr>
              <a:r>
                <a:rPr lang="en" sz="3600" b="0" i="0" u="none" strike="noStrike" cap="none">
                  <a:solidFill>
                    <a:srgbClr val="0C0C0C"/>
                  </a:solidFill>
                  <a:latin typeface="Calibri"/>
                  <a:ea typeface="Calibri"/>
                  <a:cs typeface="Calibri"/>
                  <a:sym typeface="Calibri"/>
                </a:rPr>
                <a:t>03</a:t>
              </a:r>
              <a:endParaRPr sz="1400" b="0" i="0" u="none" strike="noStrike" cap="none">
                <a:solidFill>
                  <a:srgbClr val="000000"/>
                </a:solidFill>
                <a:latin typeface="Arial"/>
                <a:ea typeface="Arial"/>
                <a:cs typeface="Arial"/>
                <a:sym typeface="Arial"/>
              </a:endParaRPr>
            </a:p>
          </p:txBody>
        </p:sp>
        <p:sp>
          <p:nvSpPr>
            <p:cNvPr id="382" name="Google Shape;382;p38"/>
            <p:cNvSpPr txBox="1"/>
            <p:nvPr/>
          </p:nvSpPr>
          <p:spPr>
            <a:xfrm>
              <a:off x="1066801" y="2902537"/>
              <a:ext cx="7772399" cy="584775"/>
            </a:xfrm>
            <a:prstGeom prst="rect">
              <a:avLst/>
            </a:prstGeom>
            <a:solidFill>
              <a:srgbClr val="0C0C0C"/>
            </a:solidFill>
            <a:ln>
              <a:noFill/>
            </a:ln>
          </p:spPr>
          <p:txBody>
            <a:bodyPr spcFirstLastPara="1" wrap="square" lIns="91425" tIns="45700" rIns="91425" bIns="45700" anchor="ctr" anchorCtr="0">
              <a:normAutofit fontScale="85000" lnSpcReduction="20000"/>
            </a:bodyPr>
            <a:lstStyle/>
            <a:p>
              <a:pPr marL="0" marR="0" lvl="0" indent="0" algn="l" rtl="0">
                <a:lnSpc>
                  <a:spcPct val="100000"/>
                </a:lnSpc>
                <a:spcBef>
                  <a:spcPts val="0"/>
                </a:spcBef>
                <a:spcAft>
                  <a:spcPts val="0"/>
                </a:spcAft>
                <a:buClr>
                  <a:srgbClr val="000000"/>
                </a:buClr>
                <a:buSzPct val="100000"/>
                <a:buFont typeface="Arial"/>
                <a:buNone/>
              </a:pPr>
              <a:r>
                <a:rPr lang="en" sz="1600" b="0" i="0" u="none" strike="noStrike" cap="none">
                  <a:solidFill>
                    <a:schemeClr val="lt1"/>
                  </a:solidFill>
                  <a:latin typeface="Calibri"/>
                  <a:ea typeface="Calibri"/>
                  <a:cs typeface="Calibri"/>
                  <a:sym typeface="Calibri"/>
                </a:rPr>
                <a:t>Follow the prompts to provide the required information about your business, including its name, legal structure, address, and contact details.</a:t>
              </a:r>
              <a:endParaRPr sz="1400" b="0" i="0" u="none" strike="noStrike" cap="none">
                <a:solidFill>
                  <a:srgbClr val="000000"/>
                </a:solidFill>
                <a:latin typeface="Arial"/>
                <a:ea typeface="Arial"/>
                <a:cs typeface="Arial"/>
                <a:sym typeface="Arial"/>
              </a:endParaRPr>
            </a:p>
          </p:txBody>
        </p:sp>
        <p:cxnSp>
          <p:nvCxnSpPr>
            <p:cNvPr id="383" name="Google Shape;383;p38"/>
            <p:cNvCxnSpPr/>
            <p:nvPr/>
          </p:nvCxnSpPr>
          <p:spPr>
            <a:xfrm>
              <a:off x="897033" y="2930229"/>
              <a:ext cx="0" cy="529390"/>
            </a:xfrm>
            <a:prstGeom prst="straightConnector1">
              <a:avLst/>
            </a:prstGeom>
            <a:noFill/>
            <a:ln w="28575" cap="flat" cmpd="sng">
              <a:solidFill>
                <a:srgbClr val="008A3E"/>
              </a:solidFill>
              <a:prstDash val="solid"/>
              <a:round/>
              <a:headEnd type="none" w="sm" len="sm"/>
              <a:tailEnd type="none" w="sm" len="sm"/>
            </a:ln>
          </p:spPr>
        </p:cxnSp>
      </p:grpSp>
      <p:grpSp>
        <p:nvGrpSpPr>
          <p:cNvPr id="384" name="Google Shape;384;p38"/>
          <p:cNvGrpSpPr/>
          <p:nvPr/>
        </p:nvGrpSpPr>
        <p:grpSpPr>
          <a:xfrm>
            <a:off x="210758" y="2720718"/>
            <a:ext cx="8628441" cy="484748"/>
            <a:chOff x="210758" y="3627624"/>
            <a:chExt cx="8628441" cy="646331"/>
          </a:xfrm>
        </p:grpSpPr>
        <p:sp>
          <p:nvSpPr>
            <p:cNvPr id="385" name="Google Shape;385;p38"/>
            <p:cNvSpPr txBox="1"/>
            <p:nvPr/>
          </p:nvSpPr>
          <p:spPr>
            <a:xfrm>
              <a:off x="210758" y="3627624"/>
              <a:ext cx="652743" cy="64633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3600"/>
                <a:buFont typeface="Arial"/>
                <a:buNone/>
              </a:pPr>
              <a:r>
                <a:rPr lang="en" sz="3600" b="0" i="0" u="none" strike="noStrike" cap="none">
                  <a:solidFill>
                    <a:srgbClr val="0C0C0C"/>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386" name="Google Shape;386;p38"/>
            <p:cNvSpPr txBox="1"/>
            <p:nvPr/>
          </p:nvSpPr>
          <p:spPr>
            <a:xfrm>
              <a:off x="1066800" y="3658402"/>
              <a:ext cx="7772399" cy="584775"/>
            </a:xfrm>
            <a:prstGeom prst="rect">
              <a:avLst/>
            </a:prstGeom>
            <a:solidFill>
              <a:srgbClr val="0C0C0C"/>
            </a:solidFill>
            <a:ln>
              <a:noFill/>
            </a:ln>
          </p:spPr>
          <p:txBody>
            <a:bodyPr spcFirstLastPara="1" wrap="square" lIns="91425" tIns="45700" rIns="91425" bIns="45700" anchor="ctr" anchorCtr="0">
              <a:normAutofit fontScale="85000" lnSpcReduction="10000"/>
            </a:bodyPr>
            <a:lstStyle/>
            <a:p>
              <a:pPr marL="0" marR="0" lvl="0" indent="0" algn="l" rtl="0">
                <a:lnSpc>
                  <a:spcPct val="100000"/>
                </a:lnSpc>
                <a:spcBef>
                  <a:spcPts val="0"/>
                </a:spcBef>
                <a:spcAft>
                  <a:spcPts val="0"/>
                </a:spcAft>
                <a:buClr>
                  <a:srgbClr val="000000"/>
                </a:buClr>
                <a:buSzPct val="100000"/>
                <a:buFont typeface="Arial"/>
                <a:buNone/>
              </a:pPr>
              <a:r>
                <a:rPr lang="en" sz="1600" b="0" i="0" u="none" strike="noStrike" cap="none">
                  <a:solidFill>
                    <a:schemeClr val="lt1"/>
                  </a:solidFill>
                  <a:latin typeface="Calibri"/>
                  <a:ea typeface="Calibri"/>
                  <a:cs typeface="Calibri"/>
                  <a:sym typeface="Calibri"/>
                </a:rPr>
                <a:t>Specify that you are applying for a cannabis license and complete the application form accordingly.</a:t>
              </a:r>
              <a:endParaRPr sz="1600" b="0" i="0" u="none" strike="noStrike" cap="none">
                <a:solidFill>
                  <a:schemeClr val="lt1"/>
                </a:solidFill>
                <a:latin typeface="Calibri"/>
                <a:ea typeface="Calibri"/>
                <a:cs typeface="Calibri"/>
                <a:sym typeface="Calibri"/>
              </a:endParaRPr>
            </a:p>
          </p:txBody>
        </p:sp>
        <p:cxnSp>
          <p:nvCxnSpPr>
            <p:cNvPr id="387" name="Google Shape;387;p38"/>
            <p:cNvCxnSpPr/>
            <p:nvPr/>
          </p:nvCxnSpPr>
          <p:spPr>
            <a:xfrm>
              <a:off x="897033" y="3686094"/>
              <a:ext cx="0" cy="529390"/>
            </a:xfrm>
            <a:prstGeom prst="straightConnector1">
              <a:avLst/>
            </a:prstGeom>
            <a:noFill/>
            <a:ln w="28575" cap="flat" cmpd="sng">
              <a:solidFill>
                <a:srgbClr val="008A3E"/>
              </a:solidFill>
              <a:prstDash val="solid"/>
              <a:round/>
              <a:headEnd type="none" w="sm" len="sm"/>
              <a:tailEnd type="none" w="sm" len="sm"/>
            </a:ln>
          </p:spPr>
        </p:cxnSp>
      </p:grpSp>
      <p:grpSp>
        <p:nvGrpSpPr>
          <p:cNvPr id="388" name="Google Shape;388;p38"/>
          <p:cNvGrpSpPr/>
          <p:nvPr/>
        </p:nvGrpSpPr>
        <p:grpSpPr>
          <a:xfrm>
            <a:off x="215591" y="3329792"/>
            <a:ext cx="8623609" cy="484748"/>
            <a:chOff x="215591" y="4439722"/>
            <a:chExt cx="8623609" cy="646331"/>
          </a:xfrm>
        </p:grpSpPr>
        <p:sp>
          <p:nvSpPr>
            <p:cNvPr id="389" name="Google Shape;389;p38"/>
            <p:cNvSpPr txBox="1"/>
            <p:nvPr/>
          </p:nvSpPr>
          <p:spPr>
            <a:xfrm>
              <a:off x="215591" y="4439722"/>
              <a:ext cx="652743" cy="64633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3600"/>
                <a:buFont typeface="Arial"/>
                <a:buNone/>
              </a:pPr>
              <a:r>
                <a:rPr lang="en" sz="3600" b="0" i="0" u="none" strike="noStrike" cap="none">
                  <a:solidFill>
                    <a:srgbClr val="0C0C0C"/>
                  </a:solidFill>
                  <a:latin typeface="Calibri"/>
                  <a:ea typeface="Calibri"/>
                  <a:cs typeface="Calibri"/>
                  <a:sym typeface="Calibri"/>
                </a:rPr>
                <a:t>05</a:t>
              </a:r>
              <a:endParaRPr sz="1400" b="0" i="0" u="none" strike="noStrike" cap="none">
                <a:solidFill>
                  <a:srgbClr val="000000"/>
                </a:solidFill>
                <a:latin typeface="Arial"/>
                <a:ea typeface="Arial"/>
                <a:cs typeface="Arial"/>
                <a:sym typeface="Arial"/>
              </a:endParaRPr>
            </a:p>
          </p:txBody>
        </p:sp>
        <p:sp>
          <p:nvSpPr>
            <p:cNvPr id="390" name="Google Shape;390;p38"/>
            <p:cNvSpPr txBox="1"/>
            <p:nvPr/>
          </p:nvSpPr>
          <p:spPr>
            <a:xfrm>
              <a:off x="1066802" y="4470279"/>
              <a:ext cx="7772398" cy="585216"/>
            </a:xfrm>
            <a:prstGeom prst="rect">
              <a:avLst/>
            </a:prstGeom>
            <a:solidFill>
              <a:srgbClr val="0C0C0C"/>
            </a:solid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Calibri"/>
                  <a:ea typeface="Calibri"/>
                  <a:cs typeface="Calibri"/>
                  <a:sym typeface="Calibri"/>
                </a:rPr>
                <a:t>Pay the application fee as required.</a:t>
              </a:r>
              <a:endParaRPr sz="1400" b="0" i="0" u="none" strike="noStrike" cap="none">
                <a:solidFill>
                  <a:srgbClr val="000000"/>
                </a:solidFill>
                <a:latin typeface="Arial"/>
                <a:ea typeface="Arial"/>
                <a:cs typeface="Arial"/>
                <a:sym typeface="Arial"/>
              </a:endParaRPr>
            </a:p>
          </p:txBody>
        </p:sp>
        <p:cxnSp>
          <p:nvCxnSpPr>
            <p:cNvPr id="391" name="Google Shape;391;p38"/>
            <p:cNvCxnSpPr/>
            <p:nvPr/>
          </p:nvCxnSpPr>
          <p:spPr>
            <a:xfrm>
              <a:off x="897033" y="4498192"/>
              <a:ext cx="0" cy="529390"/>
            </a:xfrm>
            <a:prstGeom prst="straightConnector1">
              <a:avLst/>
            </a:prstGeom>
            <a:noFill/>
            <a:ln w="28575" cap="flat" cmpd="sng">
              <a:solidFill>
                <a:srgbClr val="008A3E"/>
              </a:solidFill>
              <a:prstDash val="solid"/>
              <a:round/>
              <a:headEnd type="none" w="sm" len="sm"/>
              <a:tailEnd type="none" w="sm" len="sm"/>
            </a:ln>
          </p:spPr>
        </p:cxnSp>
      </p:grpSp>
      <p:grpSp>
        <p:nvGrpSpPr>
          <p:cNvPr id="392" name="Google Shape;392;p38"/>
          <p:cNvGrpSpPr/>
          <p:nvPr/>
        </p:nvGrpSpPr>
        <p:grpSpPr>
          <a:xfrm>
            <a:off x="244290" y="3904559"/>
            <a:ext cx="8594908" cy="484748"/>
            <a:chOff x="244290" y="5206078"/>
            <a:chExt cx="8594908" cy="646331"/>
          </a:xfrm>
        </p:grpSpPr>
        <p:sp>
          <p:nvSpPr>
            <p:cNvPr id="393" name="Google Shape;393;p38"/>
            <p:cNvSpPr txBox="1"/>
            <p:nvPr/>
          </p:nvSpPr>
          <p:spPr>
            <a:xfrm>
              <a:off x="244290" y="5206078"/>
              <a:ext cx="652743" cy="64633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3600"/>
                <a:buFont typeface="Arial"/>
                <a:buNone/>
              </a:pPr>
              <a:r>
                <a:rPr lang="en" sz="3600" b="0" i="0" u="none" strike="noStrike" cap="none">
                  <a:solidFill>
                    <a:srgbClr val="0C0C0C"/>
                  </a:solidFill>
                  <a:latin typeface="Calibri"/>
                  <a:ea typeface="Calibri"/>
                  <a:cs typeface="Calibri"/>
                  <a:sym typeface="Calibri"/>
                </a:rPr>
                <a:t>06</a:t>
              </a:r>
              <a:endParaRPr sz="1400" b="0" i="0" u="none" strike="noStrike" cap="none">
                <a:solidFill>
                  <a:srgbClr val="000000"/>
                </a:solidFill>
                <a:latin typeface="Arial"/>
                <a:ea typeface="Arial"/>
                <a:cs typeface="Arial"/>
                <a:sym typeface="Arial"/>
              </a:endParaRPr>
            </a:p>
          </p:txBody>
        </p:sp>
        <p:sp>
          <p:nvSpPr>
            <p:cNvPr id="394" name="Google Shape;394;p38"/>
            <p:cNvSpPr txBox="1"/>
            <p:nvPr/>
          </p:nvSpPr>
          <p:spPr>
            <a:xfrm>
              <a:off x="1066802" y="5236635"/>
              <a:ext cx="7772396" cy="585216"/>
            </a:xfrm>
            <a:prstGeom prst="rect">
              <a:avLst/>
            </a:prstGeom>
            <a:solidFill>
              <a:srgbClr val="0C0C0C"/>
            </a:solid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Calibri"/>
                  <a:ea typeface="Calibri"/>
                  <a:cs typeface="Calibri"/>
                  <a:sym typeface="Calibri"/>
                </a:rPr>
                <a:t>Submit the completed application through the online portal.</a:t>
              </a:r>
              <a:endParaRPr sz="1400" b="0" i="0" u="none" strike="noStrike" cap="none">
                <a:solidFill>
                  <a:srgbClr val="000000"/>
                </a:solidFill>
                <a:latin typeface="Arial"/>
                <a:ea typeface="Arial"/>
                <a:cs typeface="Arial"/>
                <a:sym typeface="Arial"/>
              </a:endParaRPr>
            </a:p>
          </p:txBody>
        </p:sp>
        <p:cxnSp>
          <p:nvCxnSpPr>
            <p:cNvPr id="395" name="Google Shape;395;p38"/>
            <p:cNvCxnSpPr/>
            <p:nvPr/>
          </p:nvCxnSpPr>
          <p:spPr>
            <a:xfrm>
              <a:off x="897033" y="5264548"/>
              <a:ext cx="0" cy="529390"/>
            </a:xfrm>
            <a:prstGeom prst="straightConnector1">
              <a:avLst/>
            </a:prstGeom>
            <a:noFill/>
            <a:ln w="28575" cap="flat" cmpd="sng">
              <a:solidFill>
                <a:srgbClr val="008A3E"/>
              </a:solidFill>
              <a:prstDash val="solid"/>
              <a:round/>
              <a:headEnd type="none" w="sm" len="sm"/>
              <a:tailEnd type="none" w="sm" len="sm"/>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72"/>
                                        </p:tgtEl>
                                        <p:attrNameLst>
                                          <p:attrName>style.visibility</p:attrName>
                                        </p:attrNameLst>
                                      </p:cBhvr>
                                      <p:to>
                                        <p:strVal val="visible"/>
                                      </p:to>
                                    </p:set>
                                    <p:anim calcmode="lin" valueType="num">
                                      <p:cBhvr additive="base">
                                        <p:cTn id="7" dur="1000"/>
                                        <p:tgtEl>
                                          <p:spTgt spid="372"/>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376"/>
                                        </p:tgtEl>
                                        <p:attrNameLst>
                                          <p:attrName>style.visibility</p:attrName>
                                        </p:attrNameLst>
                                      </p:cBhvr>
                                      <p:to>
                                        <p:strVal val="visible"/>
                                      </p:to>
                                    </p:set>
                                    <p:anim calcmode="lin" valueType="num">
                                      <p:cBhvr additive="base">
                                        <p:cTn id="11" dur="1000"/>
                                        <p:tgtEl>
                                          <p:spTgt spid="376"/>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380"/>
                                        </p:tgtEl>
                                        <p:attrNameLst>
                                          <p:attrName>style.visibility</p:attrName>
                                        </p:attrNameLst>
                                      </p:cBhvr>
                                      <p:to>
                                        <p:strVal val="visible"/>
                                      </p:to>
                                    </p:set>
                                    <p:anim calcmode="lin" valueType="num">
                                      <p:cBhvr additive="base">
                                        <p:cTn id="15" dur="1000"/>
                                        <p:tgtEl>
                                          <p:spTgt spid="380"/>
                                        </p:tgtEl>
                                        <p:attrNameLst>
                                          <p:attrName>ppt_x</p:attrName>
                                        </p:attrNameLst>
                                      </p:cBhvr>
                                      <p:tavLst>
                                        <p:tav tm="0">
                                          <p:val>
                                            <p:strVal val="#ppt_x-1"/>
                                          </p:val>
                                        </p:tav>
                                        <p:tav tm="100000">
                                          <p:val>
                                            <p:strVal val="#ppt_x"/>
                                          </p:val>
                                        </p:tav>
                                      </p:tavLst>
                                    </p:anim>
                                  </p:childTnLst>
                                </p:cTn>
                              </p:par>
                            </p:childTnLst>
                          </p:cTn>
                        </p:par>
                        <p:par>
                          <p:cTn id="16" fill="hold">
                            <p:stCondLst>
                              <p:cond delay="3000"/>
                            </p:stCondLst>
                            <p:childTnLst>
                              <p:par>
                                <p:cTn id="17" presetID="2" presetClass="entr" presetSubtype="8" fill="hold" nodeType="afterEffect">
                                  <p:stCondLst>
                                    <p:cond delay="0"/>
                                  </p:stCondLst>
                                  <p:childTnLst>
                                    <p:set>
                                      <p:cBhvr>
                                        <p:cTn id="18" dur="1" fill="hold">
                                          <p:stCondLst>
                                            <p:cond delay="0"/>
                                          </p:stCondLst>
                                        </p:cTn>
                                        <p:tgtEl>
                                          <p:spTgt spid="384"/>
                                        </p:tgtEl>
                                        <p:attrNameLst>
                                          <p:attrName>style.visibility</p:attrName>
                                        </p:attrNameLst>
                                      </p:cBhvr>
                                      <p:to>
                                        <p:strVal val="visible"/>
                                      </p:to>
                                    </p:set>
                                    <p:anim calcmode="lin" valueType="num">
                                      <p:cBhvr additive="base">
                                        <p:cTn id="19" dur="1000"/>
                                        <p:tgtEl>
                                          <p:spTgt spid="384"/>
                                        </p:tgtEl>
                                        <p:attrNameLst>
                                          <p:attrName>ppt_x</p:attrName>
                                        </p:attrNameLst>
                                      </p:cBhvr>
                                      <p:tavLst>
                                        <p:tav tm="0">
                                          <p:val>
                                            <p:strVal val="#ppt_x-1"/>
                                          </p:val>
                                        </p:tav>
                                        <p:tav tm="100000">
                                          <p:val>
                                            <p:strVal val="#ppt_x"/>
                                          </p:val>
                                        </p:tav>
                                      </p:tavLst>
                                    </p:anim>
                                  </p:childTnLst>
                                </p:cTn>
                              </p:par>
                            </p:childTnLst>
                          </p:cTn>
                        </p:par>
                        <p:par>
                          <p:cTn id="20" fill="hold">
                            <p:stCondLst>
                              <p:cond delay="4000"/>
                            </p:stCondLst>
                            <p:childTnLst>
                              <p:par>
                                <p:cTn id="21" presetID="2" presetClass="entr" presetSubtype="8" fill="hold" nodeType="afterEffect">
                                  <p:stCondLst>
                                    <p:cond delay="0"/>
                                  </p:stCondLst>
                                  <p:childTnLst>
                                    <p:set>
                                      <p:cBhvr>
                                        <p:cTn id="22" dur="1" fill="hold">
                                          <p:stCondLst>
                                            <p:cond delay="0"/>
                                          </p:stCondLst>
                                        </p:cTn>
                                        <p:tgtEl>
                                          <p:spTgt spid="388"/>
                                        </p:tgtEl>
                                        <p:attrNameLst>
                                          <p:attrName>style.visibility</p:attrName>
                                        </p:attrNameLst>
                                      </p:cBhvr>
                                      <p:to>
                                        <p:strVal val="visible"/>
                                      </p:to>
                                    </p:set>
                                    <p:anim calcmode="lin" valueType="num">
                                      <p:cBhvr additive="base">
                                        <p:cTn id="23" dur="1000"/>
                                        <p:tgtEl>
                                          <p:spTgt spid="388"/>
                                        </p:tgtEl>
                                        <p:attrNameLst>
                                          <p:attrName>ppt_x</p:attrName>
                                        </p:attrNameLst>
                                      </p:cBhvr>
                                      <p:tavLst>
                                        <p:tav tm="0">
                                          <p:val>
                                            <p:strVal val="#ppt_x-1"/>
                                          </p:val>
                                        </p:tav>
                                        <p:tav tm="100000">
                                          <p:val>
                                            <p:strVal val="#ppt_x"/>
                                          </p:val>
                                        </p:tav>
                                      </p:tavLst>
                                    </p:anim>
                                  </p:childTnLst>
                                </p:cTn>
                              </p:par>
                            </p:childTnLst>
                          </p:cTn>
                        </p:par>
                        <p:par>
                          <p:cTn id="24" fill="hold">
                            <p:stCondLst>
                              <p:cond delay="5000"/>
                            </p:stCondLst>
                            <p:childTnLst>
                              <p:par>
                                <p:cTn id="25" presetID="2" presetClass="entr" presetSubtype="8" fill="hold" nodeType="afterEffect">
                                  <p:stCondLst>
                                    <p:cond delay="0"/>
                                  </p:stCondLst>
                                  <p:childTnLst>
                                    <p:set>
                                      <p:cBhvr>
                                        <p:cTn id="26" dur="1" fill="hold">
                                          <p:stCondLst>
                                            <p:cond delay="0"/>
                                          </p:stCondLst>
                                        </p:cTn>
                                        <p:tgtEl>
                                          <p:spTgt spid="392"/>
                                        </p:tgtEl>
                                        <p:attrNameLst>
                                          <p:attrName>style.visibility</p:attrName>
                                        </p:attrNameLst>
                                      </p:cBhvr>
                                      <p:to>
                                        <p:strVal val="visible"/>
                                      </p:to>
                                    </p:set>
                                    <p:anim calcmode="lin" valueType="num">
                                      <p:cBhvr additive="base">
                                        <p:cTn id="27" dur="1000"/>
                                        <p:tgtEl>
                                          <p:spTgt spid="39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400" name="Google Shape;400;p39"/>
          <p:cNvPicPr preferRelativeResize="0"/>
          <p:nvPr/>
        </p:nvPicPr>
        <p:blipFill rotWithShape="1">
          <a:blip r:embed="rId3">
            <a:alphaModFix/>
          </a:blip>
          <a:srcRect l="11292" t="37075" r="64898" b="20798"/>
          <a:stretch/>
        </p:blipFill>
        <p:spPr>
          <a:xfrm>
            <a:off x="939488" y="679508"/>
            <a:ext cx="7265024" cy="4042892"/>
          </a:xfrm>
          <a:prstGeom prst="rect">
            <a:avLst/>
          </a:prstGeom>
          <a:noFill/>
          <a:ln w="19050" cap="flat" cmpd="sng">
            <a:solidFill>
              <a:srgbClr val="00B050"/>
            </a:solidFill>
            <a:prstDash val="solid"/>
            <a:round/>
            <a:headEnd type="none" w="sm" len="sm"/>
            <a:tailEnd type="none" w="sm" len="sm"/>
          </a:ln>
          <a:effectLst>
            <a:outerShdw blurRad="50800" dist="38100" dir="2700000" algn="tl" rotWithShape="0">
              <a:srgbClr val="000000">
                <a:alpha val="40000"/>
              </a:srgbClr>
            </a:outerShdw>
          </a:effectLst>
        </p:spPr>
      </p:pic>
      <p:sp>
        <p:nvSpPr>
          <p:cNvPr id="401" name="Google Shape;401;p39"/>
          <p:cNvSpPr txBox="1">
            <a:spLocks noGrp="1"/>
          </p:cNvSpPr>
          <p:nvPr>
            <p:ph type="sldNum" idx="12"/>
          </p:nvPr>
        </p:nvSpPr>
        <p:spPr>
          <a:xfrm>
            <a:off x="4358640" y="4814203"/>
            <a:ext cx="426600" cy="27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
              <a:t>13</a:t>
            </a:fld>
            <a:endParaRPr/>
          </a:p>
        </p:txBody>
      </p:sp>
      <p:sp>
        <p:nvSpPr>
          <p:cNvPr id="402" name="Google Shape;402;p39"/>
          <p:cNvSpPr txBox="1"/>
          <p:nvPr/>
        </p:nvSpPr>
        <p:spPr>
          <a:xfrm>
            <a:off x="285226" y="129101"/>
            <a:ext cx="8573548" cy="484748"/>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100000"/>
              </a:lnSpc>
              <a:spcBef>
                <a:spcPts val="0"/>
              </a:spcBef>
              <a:spcAft>
                <a:spcPts val="0"/>
              </a:spcAft>
              <a:buNone/>
            </a:pPr>
            <a:r>
              <a:rPr lang="en" sz="3000" b="0" i="0" u="sng" strike="noStrike" cap="none">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https://www.businessexpress.ny.gov/</a:t>
            </a:r>
            <a:endParaRPr sz="30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00"/>
                                        </p:tgtEl>
                                        <p:attrNameLst>
                                          <p:attrName>style.visibility</p:attrName>
                                        </p:attrNameLst>
                                      </p:cBhvr>
                                      <p:to>
                                        <p:strVal val="visible"/>
                                      </p:to>
                                    </p:set>
                                    <p:anim calcmode="lin" valueType="num">
                                      <p:cBhvr additive="base">
                                        <p:cTn id="7" dur="500"/>
                                        <p:tgtEl>
                                          <p:spTgt spid="4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0"/>
          <p:cNvSpPr/>
          <p:nvPr/>
        </p:nvSpPr>
        <p:spPr>
          <a:xfrm rot="-2700000">
            <a:off x="3423157" y="1573378"/>
            <a:ext cx="2297686" cy="2297686"/>
          </a:xfrm>
          <a:prstGeom prst="rect">
            <a:avLst/>
          </a:prstGeom>
          <a:solidFill>
            <a:srgbClr val="008A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8" name="Google Shape;408;p40"/>
          <p:cNvPicPr preferRelativeResize="0"/>
          <p:nvPr/>
        </p:nvPicPr>
        <p:blipFill rotWithShape="1">
          <a:blip r:embed="rId3">
            <a:alphaModFix/>
          </a:blip>
          <a:srcRect l="7368" t="25654" r="60338" b="4904"/>
          <a:stretch/>
        </p:blipFill>
        <p:spPr>
          <a:xfrm>
            <a:off x="685800" y="713861"/>
            <a:ext cx="3505200" cy="1761961"/>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352"/>
              </a:srgbClr>
            </a:outerShdw>
          </a:effectLst>
        </p:spPr>
      </p:pic>
      <p:pic>
        <p:nvPicPr>
          <p:cNvPr id="409" name="Google Shape;409;p40"/>
          <p:cNvPicPr preferRelativeResize="0"/>
          <p:nvPr/>
        </p:nvPicPr>
        <p:blipFill rotWithShape="1">
          <a:blip r:embed="rId4">
            <a:alphaModFix/>
          </a:blip>
          <a:srcRect l="7955" t="30370" r="63181" b="10370"/>
          <a:stretch/>
        </p:blipFill>
        <p:spPr>
          <a:xfrm>
            <a:off x="4926684" y="742950"/>
            <a:ext cx="3607716" cy="1704432"/>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352"/>
              </a:srgbClr>
            </a:outerShdw>
          </a:effectLst>
        </p:spPr>
      </p:pic>
      <p:pic>
        <p:nvPicPr>
          <p:cNvPr id="410" name="Google Shape;410;p40"/>
          <p:cNvPicPr preferRelativeResize="0"/>
          <p:nvPr/>
        </p:nvPicPr>
        <p:blipFill rotWithShape="1">
          <a:blip r:embed="rId5">
            <a:alphaModFix/>
          </a:blip>
          <a:srcRect l="9090" t="28518" r="63635" b="23334"/>
          <a:stretch/>
        </p:blipFill>
        <p:spPr>
          <a:xfrm>
            <a:off x="685801" y="2919437"/>
            <a:ext cx="3505200" cy="1901064"/>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352"/>
              </a:srgbClr>
            </a:outerShdw>
          </a:effectLst>
        </p:spPr>
      </p:pic>
      <p:pic>
        <p:nvPicPr>
          <p:cNvPr id="411" name="Google Shape;411;p40"/>
          <p:cNvPicPr preferRelativeResize="0"/>
          <p:nvPr/>
        </p:nvPicPr>
        <p:blipFill rotWithShape="1">
          <a:blip r:embed="rId6">
            <a:alphaModFix/>
          </a:blip>
          <a:srcRect l="9545" t="30741" r="64972" b="7776"/>
          <a:stretch/>
        </p:blipFill>
        <p:spPr>
          <a:xfrm>
            <a:off x="4873359" y="2919436"/>
            <a:ext cx="3813441" cy="1894766"/>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352"/>
              </a:srgbClr>
            </a:outerShdw>
          </a:effectLst>
        </p:spPr>
      </p:pic>
      <p:sp>
        <p:nvSpPr>
          <p:cNvPr id="412" name="Google Shape;412;p40"/>
          <p:cNvSpPr txBox="1">
            <a:spLocks noGrp="1"/>
          </p:cNvSpPr>
          <p:nvPr>
            <p:ph type="sldNum" idx="12"/>
          </p:nvPr>
        </p:nvSpPr>
        <p:spPr>
          <a:xfrm>
            <a:off x="4358640" y="4814203"/>
            <a:ext cx="42672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
              <a:t>14</a:t>
            </a:fld>
            <a:endParaRPr/>
          </a:p>
        </p:txBody>
      </p:sp>
      <p:sp>
        <p:nvSpPr>
          <p:cNvPr id="413" name="Google Shape;413;p40"/>
          <p:cNvSpPr txBox="1"/>
          <p:nvPr/>
        </p:nvSpPr>
        <p:spPr>
          <a:xfrm>
            <a:off x="289420" y="129101"/>
            <a:ext cx="8565160" cy="484748"/>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100000"/>
              </a:lnSpc>
              <a:spcBef>
                <a:spcPts val="0"/>
              </a:spcBef>
              <a:spcAft>
                <a:spcPts val="0"/>
              </a:spcAft>
              <a:buNone/>
            </a:pPr>
            <a:r>
              <a:rPr lang="en" sz="3000" b="0" i="0" u="none" strike="noStrike" cap="none">
                <a:solidFill>
                  <a:schemeClr val="lt1"/>
                </a:solidFill>
                <a:latin typeface="Calibri"/>
                <a:ea typeface="Calibri"/>
                <a:cs typeface="Calibri"/>
                <a:sym typeface="Calibri"/>
              </a:rPr>
              <a:t>Application for New Business</a:t>
            </a:r>
            <a:endParaRPr sz="3000" b="0" i="0" u="none" strike="noStrike" cap="none">
              <a:solidFill>
                <a:schemeClr val="lt1"/>
              </a:solidFill>
              <a:latin typeface="Calibri"/>
              <a:ea typeface="Calibri"/>
              <a:cs typeface="Calibri"/>
              <a:sym typeface="Calibri"/>
            </a:endParaRPr>
          </a:p>
        </p:txBody>
      </p:sp>
      <p:sp>
        <p:nvSpPr>
          <p:cNvPr id="414" name="Google Shape;414;p40"/>
          <p:cNvSpPr/>
          <p:nvPr/>
        </p:nvSpPr>
        <p:spPr>
          <a:xfrm rot="-2700000">
            <a:off x="3932081" y="2122122"/>
            <a:ext cx="1200197" cy="1200197"/>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15" name="Google Shape;415;p40"/>
          <p:cNvPicPr preferRelativeResize="0"/>
          <p:nvPr/>
        </p:nvPicPr>
        <p:blipFill rotWithShape="1">
          <a:blip r:embed="rId7">
            <a:alphaModFix/>
          </a:blip>
          <a:srcRect/>
          <a:stretch/>
        </p:blipFill>
        <p:spPr>
          <a:xfrm>
            <a:off x="4066938" y="2248764"/>
            <a:ext cx="930499" cy="93051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7"/>
                                        </p:tgtEl>
                                        <p:attrNameLst>
                                          <p:attrName>style.visibility</p:attrName>
                                        </p:attrNameLst>
                                      </p:cBhvr>
                                      <p:to>
                                        <p:strVal val="visible"/>
                                      </p:to>
                                    </p:set>
                                  </p:childTnLst>
                                </p:cTn>
                              </p:par>
                              <p:par>
                                <p:cTn id="7" presetID="23" presetClass="entr" presetSubtype="16" fill="hold" nodeType="withEffect">
                                  <p:stCondLst>
                                    <p:cond delay="0"/>
                                  </p:stCondLst>
                                  <p:childTnLst>
                                    <p:set>
                                      <p:cBhvr>
                                        <p:cTn id="8" dur="1" fill="hold">
                                          <p:stCondLst>
                                            <p:cond delay="0"/>
                                          </p:stCondLst>
                                        </p:cTn>
                                        <p:tgtEl>
                                          <p:spTgt spid="408"/>
                                        </p:tgtEl>
                                        <p:attrNameLst>
                                          <p:attrName>style.visibility</p:attrName>
                                        </p:attrNameLst>
                                      </p:cBhvr>
                                      <p:to>
                                        <p:strVal val="visible"/>
                                      </p:to>
                                    </p:set>
                                    <p:anim calcmode="lin" valueType="num">
                                      <p:cBhvr additive="base">
                                        <p:cTn id="9" dur="1000"/>
                                        <p:tgtEl>
                                          <p:spTgt spid="408"/>
                                        </p:tgtEl>
                                        <p:attrNameLst>
                                          <p:attrName>ppt_w</p:attrName>
                                        </p:attrNameLst>
                                      </p:cBhvr>
                                      <p:tavLst>
                                        <p:tav tm="0">
                                          <p:val>
                                            <p:strVal val="0"/>
                                          </p:val>
                                        </p:tav>
                                        <p:tav tm="100000">
                                          <p:val>
                                            <p:strVal val="#ppt_w"/>
                                          </p:val>
                                        </p:tav>
                                      </p:tavLst>
                                    </p:anim>
                                    <p:anim calcmode="lin" valueType="num">
                                      <p:cBhvr additive="base">
                                        <p:cTn id="10" dur="1000"/>
                                        <p:tgtEl>
                                          <p:spTgt spid="408"/>
                                        </p:tgtEl>
                                        <p:attrNameLst>
                                          <p:attrName>ppt_h</p:attrName>
                                        </p:attrNameLst>
                                      </p:cBhvr>
                                      <p:tavLst>
                                        <p:tav tm="0">
                                          <p:val>
                                            <p:strVal val="0"/>
                                          </p:val>
                                        </p:tav>
                                        <p:tav tm="100000">
                                          <p:val>
                                            <p:strVal val="#ppt_h"/>
                                          </p:val>
                                        </p:tav>
                                      </p:tavLst>
                                    </p:anim>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409"/>
                                        </p:tgtEl>
                                        <p:attrNameLst>
                                          <p:attrName>style.visibility</p:attrName>
                                        </p:attrNameLst>
                                      </p:cBhvr>
                                      <p:to>
                                        <p:strVal val="visible"/>
                                      </p:to>
                                    </p:set>
                                    <p:anim calcmode="lin" valueType="num">
                                      <p:cBhvr additive="base">
                                        <p:cTn id="14" dur="1000"/>
                                        <p:tgtEl>
                                          <p:spTgt spid="409"/>
                                        </p:tgtEl>
                                        <p:attrNameLst>
                                          <p:attrName>ppt_w</p:attrName>
                                        </p:attrNameLst>
                                      </p:cBhvr>
                                      <p:tavLst>
                                        <p:tav tm="0">
                                          <p:val>
                                            <p:strVal val="0"/>
                                          </p:val>
                                        </p:tav>
                                        <p:tav tm="100000">
                                          <p:val>
                                            <p:strVal val="#ppt_w"/>
                                          </p:val>
                                        </p:tav>
                                      </p:tavLst>
                                    </p:anim>
                                    <p:anim calcmode="lin" valueType="num">
                                      <p:cBhvr additive="base">
                                        <p:cTn id="15" dur="1000"/>
                                        <p:tgtEl>
                                          <p:spTgt spid="409"/>
                                        </p:tgtEl>
                                        <p:attrNameLst>
                                          <p:attrName>ppt_h</p:attrName>
                                        </p:attrNameLst>
                                      </p:cBhvr>
                                      <p:tavLst>
                                        <p:tav tm="0">
                                          <p:val>
                                            <p:strVal val="0"/>
                                          </p:val>
                                        </p:tav>
                                        <p:tav tm="100000">
                                          <p:val>
                                            <p:strVal val="#ppt_h"/>
                                          </p:val>
                                        </p:tav>
                                      </p:tavLst>
                                    </p:anim>
                                  </p:childTnLst>
                                </p:cTn>
                              </p:par>
                            </p:childTnLst>
                          </p:cTn>
                        </p:par>
                        <p:par>
                          <p:cTn id="16" fill="hold">
                            <p:stCondLst>
                              <p:cond delay="2000"/>
                            </p:stCondLst>
                            <p:childTnLst>
                              <p:par>
                                <p:cTn id="17" presetID="23" presetClass="entr" presetSubtype="16" fill="hold" nodeType="afterEffect">
                                  <p:stCondLst>
                                    <p:cond delay="0"/>
                                  </p:stCondLst>
                                  <p:childTnLst>
                                    <p:set>
                                      <p:cBhvr>
                                        <p:cTn id="18" dur="1" fill="hold">
                                          <p:stCondLst>
                                            <p:cond delay="0"/>
                                          </p:stCondLst>
                                        </p:cTn>
                                        <p:tgtEl>
                                          <p:spTgt spid="410"/>
                                        </p:tgtEl>
                                        <p:attrNameLst>
                                          <p:attrName>style.visibility</p:attrName>
                                        </p:attrNameLst>
                                      </p:cBhvr>
                                      <p:to>
                                        <p:strVal val="visible"/>
                                      </p:to>
                                    </p:set>
                                    <p:anim calcmode="lin" valueType="num">
                                      <p:cBhvr additive="base">
                                        <p:cTn id="19" dur="1000"/>
                                        <p:tgtEl>
                                          <p:spTgt spid="410"/>
                                        </p:tgtEl>
                                        <p:attrNameLst>
                                          <p:attrName>ppt_w</p:attrName>
                                        </p:attrNameLst>
                                      </p:cBhvr>
                                      <p:tavLst>
                                        <p:tav tm="0">
                                          <p:val>
                                            <p:strVal val="0"/>
                                          </p:val>
                                        </p:tav>
                                        <p:tav tm="100000">
                                          <p:val>
                                            <p:strVal val="#ppt_w"/>
                                          </p:val>
                                        </p:tav>
                                      </p:tavLst>
                                    </p:anim>
                                    <p:anim calcmode="lin" valueType="num">
                                      <p:cBhvr additive="base">
                                        <p:cTn id="20" dur="1000"/>
                                        <p:tgtEl>
                                          <p:spTgt spid="410"/>
                                        </p:tgtEl>
                                        <p:attrNameLst>
                                          <p:attrName>ppt_h</p:attrName>
                                        </p:attrNameLst>
                                      </p:cBhvr>
                                      <p:tavLst>
                                        <p:tav tm="0">
                                          <p:val>
                                            <p:strVal val="0"/>
                                          </p:val>
                                        </p:tav>
                                        <p:tav tm="100000">
                                          <p:val>
                                            <p:strVal val="#ppt_h"/>
                                          </p:val>
                                        </p:tav>
                                      </p:tavLst>
                                    </p:anim>
                                  </p:childTnLst>
                                </p:cTn>
                              </p:par>
                            </p:childTnLst>
                          </p:cTn>
                        </p:par>
                        <p:par>
                          <p:cTn id="21" fill="hold">
                            <p:stCondLst>
                              <p:cond delay="3000"/>
                            </p:stCondLst>
                            <p:childTnLst>
                              <p:par>
                                <p:cTn id="22" presetID="23" presetClass="entr" presetSubtype="16" fill="hold" nodeType="afterEffect">
                                  <p:stCondLst>
                                    <p:cond delay="0"/>
                                  </p:stCondLst>
                                  <p:childTnLst>
                                    <p:set>
                                      <p:cBhvr>
                                        <p:cTn id="23" dur="1" fill="hold">
                                          <p:stCondLst>
                                            <p:cond delay="0"/>
                                          </p:stCondLst>
                                        </p:cTn>
                                        <p:tgtEl>
                                          <p:spTgt spid="411"/>
                                        </p:tgtEl>
                                        <p:attrNameLst>
                                          <p:attrName>style.visibility</p:attrName>
                                        </p:attrNameLst>
                                      </p:cBhvr>
                                      <p:to>
                                        <p:strVal val="visible"/>
                                      </p:to>
                                    </p:set>
                                    <p:anim calcmode="lin" valueType="num">
                                      <p:cBhvr additive="base">
                                        <p:cTn id="24" dur="1000"/>
                                        <p:tgtEl>
                                          <p:spTgt spid="411"/>
                                        </p:tgtEl>
                                        <p:attrNameLst>
                                          <p:attrName>ppt_w</p:attrName>
                                        </p:attrNameLst>
                                      </p:cBhvr>
                                      <p:tavLst>
                                        <p:tav tm="0">
                                          <p:val>
                                            <p:strVal val="0"/>
                                          </p:val>
                                        </p:tav>
                                        <p:tav tm="100000">
                                          <p:val>
                                            <p:strVal val="#ppt_w"/>
                                          </p:val>
                                        </p:tav>
                                      </p:tavLst>
                                    </p:anim>
                                    <p:anim calcmode="lin" valueType="num">
                                      <p:cBhvr additive="base">
                                        <p:cTn id="25" dur="1000"/>
                                        <p:tgtEl>
                                          <p:spTgt spid="411"/>
                                        </p:tgtEl>
                                        <p:attrNameLst>
                                          <p:attrName>ppt_h</p:attrName>
                                        </p:attrNameLst>
                                      </p:cBhvr>
                                      <p:tavLst>
                                        <p:tav tm="0">
                                          <p:val>
                                            <p:strVal val="0"/>
                                          </p:val>
                                        </p:tav>
                                        <p:tav tm="100000">
                                          <p:val>
                                            <p:strVal val="#ppt_h"/>
                                          </p:val>
                                        </p:tav>
                                      </p:tavLst>
                                    </p:anim>
                                  </p:childTnLst>
                                </p:cTn>
                              </p:par>
                            </p:childTnLst>
                          </p:cTn>
                        </p:par>
                        <p:par>
                          <p:cTn id="26" fill="hold">
                            <p:stCondLst>
                              <p:cond delay="4000"/>
                            </p:stCondLst>
                            <p:childTnLst>
                              <p:par>
                                <p:cTn id="27" presetID="1" presetClass="entr" presetSubtype="0" fill="hold" nodeType="afterEffect">
                                  <p:stCondLst>
                                    <p:cond delay="0"/>
                                  </p:stCondLst>
                                  <p:childTnLst>
                                    <p:set>
                                      <p:cBhvr>
                                        <p:cTn id="28" dur="1" fill="hold">
                                          <p:stCondLst>
                                            <p:cond delay="0"/>
                                          </p:stCondLst>
                                        </p:cTn>
                                        <p:tgtEl>
                                          <p:spTgt spid="414"/>
                                        </p:tgtEl>
                                        <p:attrNameLst>
                                          <p:attrName>style.visibility</p:attrName>
                                        </p:attrNameLst>
                                      </p:cBhvr>
                                      <p:to>
                                        <p:strVal val="visible"/>
                                      </p:to>
                                    </p:set>
                                  </p:childTnLst>
                                </p:cTn>
                              </p:par>
                            </p:childTnLst>
                          </p:cTn>
                        </p:par>
                        <p:par>
                          <p:cTn id="29" fill="hold">
                            <p:stCondLst>
                              <p:cond delay="4001"/>
                            </p:stCondLst>
                            <p:childTnLst>
                              <p:par>
                                <p:cTn id="30" presetID="23" presetClass="entr" presetSubtype="16" fill="hold" nodeType="afterEffect">
                                  <p:stCondLst>
                                    <p:cond delay="0"/>
                                  </p:stCondLst>
                                  <p:childTnLst>
                                    <p:set>
                                      <p:cBhvr>
                                        <p:cTn id="31" dur="1" fill="hold">
                                          <p:stCondLst>
                                            <p:cond delay="0"/>
                                          </p:stCondLst>
                                        </p:cTn>
                                        <p:tgtEl>
                                          <p:spTgt spid="415"/>
                                        </p:tgtEl>
                                        <p:attrNameLst>
                                          <p:attrName>style.visibility</p:attrName>
                                        </p:attrNameLst>
                                      </p:cBhvr>
                                      <p:to>
                                        <p:strVal val="visible"/>
                                      </p:to>
                                    </p:set>
                                    <p:anim calcmode="lin" valueType="num">
                                      <p:cBhvr additive="base">
                                        <p:cTn id="32" dur="500"/>
                                        <p:tgtEl>
                                          <p:spTgt spid="415"/>
                                        </p:tgtEl>
                                        <p:attrNameLst>
                                          <p:attrName>ppt_w</p:attrName>
                                        </p:attrNameLst>
                                      </p:cBhvr>
                                      <p:tavLst>
                                        <p:tav tm="0">
                                          <p:val>
                                            <p:strVal val="0"/>
                                          </p:val>
                                        </p:tav>
                                        <p:tav tm="100000">
                                          <p:val>
                                            <p:strVal val="#ppt_w"/>
                                          </p:val>
                                        </p:tav>
                                      </p:tavLst>
                                    </p:anim>
                                    <p:anim calcmode="lin" valueType="num">
                                      <p:cBhvr additive="base">
                                        <p:cTn id="33" dur="500"/>
                                        <p:tgtEl>
                                          <p:spTgt spid="41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41"/>
          <p:cNvSpPr txBox="1">
            <a:spLocks noGrp="1"/>
          </p:cNvSpPr>
          <p:nvPr>
            <p:ph type="sldNum" idx="12"/>
          </p:nvPr>
        </p:nvSpPr>
        <p:spPr>
          <a:xfrm>
            <a:off x="4358640" y="4814203"/>
            <a:ext cx="42672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
              <a:t>15</a:t>
            </a:fld>
            <a:endParaRPr/>
          </a:p>
        </p:txBody>
      </p:sp>
      <p:sp>
        <p:nvSpPr>
          <p:cNvPr id="421" name="Google Shape;421;p41"/>
          <p:cNvSpPr txBox="1"/>
          <p:nvPr/>
        </p:nvSpPr>
        <p:spPr>
          <a:xfrm>
            <a:off x="289072" y="129101"/>
            <a:ext cx="8565856" cy="484748"/>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100000"/>
              </a:lnSpc>
              <a:spcBef>
                <a:spcPts val="0"/>
              </a:spcBef>
              <a:spcAft>
                <a:spcPts val="0"/>
              </a:spcAft>
              <a:buNone/>
            </a:pPr>
            <a:r>
              <a:rPr lang="en" sz="3000" b="0" i="0" u="none" strike="noStrike" cap="none">
                <a:solidFill>
                  <a:schemeClr val="lt1"/>
                </a:solidFill>
                <a:latin typeface="Calibri"/>
                <a:ea typeface="Calibri"/>
                <a:cs typeface="Calibri"/>
                <a:sym typeface="Calibri"/>
              </a:rPr>
              <a:t>Business Express Menu</a:t>
            </a:r>
            <a:endParaRPr sz="3000" b="0" i="0" u="none" strike="noStrike" cap="none">
              <a:solidFill>
                <a:schemeClr val="lt1"/>
              </a:solidFill>
              <a:latin typeface="Calibri"/>
              <a:ea typeface="Calibri"/>
              <a:cs typeface="Calibri"/>
              <a:sym typeface="Calibri"/>
            </a:endParaRPr>
          </a:p>
        </p:txBody>
      </p:sp>
      <p:pic>
        <p:nvPicPr>
          <p:cNvPr id="422" name="Google Shape;422;p41"/>
          <p:cNvPicPr preferRelativeResize="0"/>
          <p:nvPr/>
        </p:nvPicPr>
        <p:blipFill rotWithShape="1">
          <a:blip r:embed="rId3">
            <a:alphaModFix/>
          </a:blip>
          <a:srcRect/>
          <a:stretch/>
        </p:blipFill>
        <p:spPr>
          <a:xfrm>
            <a:off x="1286262" y="766249"/>
            <a:ext cx="5249940" cy="3895555"/>
          </a:xfrm>
          <a:prstGeom prst="rect">
            <a:avLst/>
          </a:prstGeom>
          <a:noFill/>
          <a:ln>
            <a:noFill/>
          </a:ln>
        </p:spPr>
      </p:pic>
      <p:sp>
        <p:nvSpPr>
          <p:cNvPr id="423" name="Google Shape;423;p41"/>
          <p:cNvSpPr/>
          <p:nvPr/>
        </p:nvSpPr>
        <p:spPr>
          <a:xfrm>
            <a:off x="6971727" y="2294481"/>
            <a:ext cx="2052713" cy="1861006"/>
          </a:xfrm>
          <a:prstGeom prst="wedgeEllipseCallout">
            <a:avLst>
              <a:gd name="adj1" fmla="val -85826"/>
              <a:gd name="adj2" fmla="val 29357"/>
            </a:avLst>
          </a:prstGeom>
          <a:solidFill>
            <a:srgbClr val="00B050"/>
          </a:solidFill>
          <a:ln w="38100" cap="flat" cmpd="sng">
            <a:solidFill>
              <a:srgbClr val="0C0C0C"/>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 sz="2000" b="0" i="0" u="none" strike="noStrike" cap="none">
                <a:solidFill>
                  <a:srgbClr val="000000"/>
                </a:solidFill>
                <a:latin typeface="Calibri"/>
                <a:ea typeface="Calibri"/>
                <a:cs typeface="Calibri"/>
                <a:sym typeface="Calibri"/>
              </a:rPr>
              <a:t>This tap is the actual cannabis application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22"/>
                                        </p:tgtEl>
                                        <p:attrNameLst>
                                          <p:attrName>style.visibility</p:attrName>
                                        </p:attrNameLst>
                                      </p:cBhvr>
                                      <p:to>
                                        <p:strVal val="visible"/>
                                      </p:to>
                                    </p:set>
                                    <p:anim calcmode="lin" valueType="num">
                                      <p:cBhvr additive="base">
                                        <p:cTn id="7" dur="1000"/>
                                        <p:tgtEl>
                                          <p:spTgt spid="422"/>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423"/>
                                        </p:tgtEl>
                                        <p:attrNameLst>
                                          <p:attrName>style.visibility</p:attrName>
                                        </p:attrNameLst>
                                      </p:cBhvr>
                                      <p:to>
                                        <p:strVal val="visible"/>
                                      </p:to>
                                    </p:set>
                                    <p:anim calcmode="lin" valueType="num">
                                      <p:cBhvr additive="base">
                                        <p:cTn id="11" dur="500"/>
                                        <p:tgtEl>
                                          <p:spTgt spid="42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42"/>
          <p:cNvSpPr txBox="1">
            <a:spLocks noGrp="1"/>
          </p:cNvSpPr>
          <p:nvPr>
            <p:ph type="sldNum" idx="12"/>
          </p:nvPr>
        </p:nvSpPr>
        <p:spPr>
          <a:xfrm>
            <a:off x="4358640" y="4814203"/>
            <a:ext cx="426600" cy="27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
              <a:t>16</a:t>
            </a:fld>
            <a:endParaRPr/>
          </a:p>
        </p:txBody>
      </p:sp>
      <p:sp>
        <p:nvSpPr>
          <p:cNvPr id="429" name="Google Shape;429;p42"/>
          <p:cNvSpPr txBox="1"/>
          <p:nvPr/>
        </p:nvSpPr>
        <p:spPr>
          <a:xfrm>
            <a:off x="281031" y="129100"/>
            <a:ext cx="8581939" cy="484800"/>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100000"/>
              </a:lnSpc>
              <a:spcBef>
                <a:spcPts val="0"/>
              </a:spcBef>
              <a:spcAft>
                <a:spcPts val="0"/>
              </a:spcAft>
              <a:buNone/>
            </a:pPr>
            <a:r>
              <a:rPr lang="en" sz="3000" b="0" i="0" u="none" strike="noStrike" cap="none">
                <a:solidFill>
                  <a:schemeClr val="lt1"/>
                </a:solidFill>
                <a:latin typeface="Calibri"/>
                <a:ea typeface="Calibri"/>
                <a:cs typeface="Calibri"/>
                <a:sym typeface="Calibri"/>
              </a:rPr>
              <a:t>Cannabis Application</a:t>
            </a:r>
            <a:endParaRPr sz="3000" b="0" i="0" u="none" strike="noStrike" cap="none">
              <a:solidFill>
                <a:schemeClr val="lt1"/>
              </a:solidFill>
              <a:latin typeface="Calibri"/>
              <a:ea typeface="Calibri"/>
              <a:cs typeface="Calibri"/>
              <a:sym typeface="Calibri"/>
            </a:endParaRPr>
          </a:p>
        </p:txBody>
      </p:sp>
      <p:pic>
        <p:nvPicPr>
          <p:cNvPr id="430" name="Google Shape;430;p42"/>
          <p:cNvPicPr preferRelativeResize="0"/>
          <p:nvPr/>
        </p:nvPicPr>
        <p:blipFill rotWithShape="1">
          <a:blip r:embed="rId3">
            <a:alphaModFix/>
          </a:blip>
          <a:srcRect l="9531" t="29139" r="63932" b="13136"/>
          <a:stretch/>
        </p:blipFill>
        <p:spPr>
          <a:xfrm>
            <a:off x="2705056" y="798784"/>
            <a:ext cx="5742658" cy="3830534"/>
          </a:xfrm>
          <a:prstGeom prst="rect">
            <a:avLst/>
          </a:prstGeom>
          <a:noFill/>
          <a:ln w="38100" cap="flat" cmpd="sng">
            <a:solidFill>
              <a:srgbClr val="00B050"/>
            </a:solidFill>
            <a:prstDash val="solid"/>
            <a:round/>
            <a:headEnd type="none" w="sm" len="sm"/>
            <a:tailEnd type="none" w="sm" len="sm"/>
          </a:ln>
          <a:effectLst>
            <a:outerShdw blurRad="50800" dist="38100" dir="2700000" algn="tl" rotWithShape="0">
              <a:srgbClr val="000000">
                <a:alpha val="40000"/>
              </a:srgbClr>
            </a:outerShdw>
          </a:effectLst>
        </p:spPr>
      </p:pic>
      <p:sp>
        <p:nvSpPr>
          <p:cNvPr id="431" name="Google Shape;431;p42"/>
          <p:cNvSpPr/>
          <p:nvPr/>
        </p:nvSpPr>
        <p:spPr>
          <a:xfrm>
            <a:off x="260058" y="1602254"/>
            <a:ext cx="1837189" cy="2107763"/>
          </a:xfrm>
          <a:prstGeom prst="wedgeRoundRectCallout">
            <a:avLst>
              <a:gd name="adj1" fmla="val 75596"/>
              <a:gd name="adj2" fmla="val -10587"/>
              <a:gd name="adj3" fmla="val 16667"/>
            </a:avLst>
          </a:prstGeom>
          <a:solidFill>
            <a:srgbClr val="00B050"/>
          </a:solidFill>
          <a:ln w="38100" cap="flat" cmpd="sng">
            <a:solidFill>
              <a:srgbClr val="0C0C0C"/>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 sz="2400" b="0" i="0" u="none" strike="noStrike" cap="none">
                <a:solidFill>
                  <a:srgbClr val="000000"/>
                </a:solidFill>
                <a:latin typeface="Calibri"/>
                <a:ea typeface="Calibri"/>
                <a:cs typeface="Calibri"/>
                <a:sym typeface="Calibri"/>
              </a:rPr>
              <a:t>Cannabis application menu  about 38 tabs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30"/>
                                        </p:tgtEl>
                                        <p:attrNameLst>
                                          <p:attrName>style.visibility</p:attrName>
                                        </p:attrNameLst>
                                      </p:cBhvr>
                                      <p:to>
                                        <p:strVal val="visible"/>
                                      </p:to>
                                    </p:set>
                                    <p:anim calcmode="lin" valueType="num">
                                      <p:cBhvr additive="base">
                                        <p:cTn id="7" dur="500"/>
                                        <p:tgtEl>
                                          <p:spTgt spid="430"/>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31"/>
                                        </p:tgtEl>
                                        <p:attrNameLst>
                                          <p:attrName>style.visibility</p:attrName>
                                        </p:attrNameLst>
                                      </p:cBhvr>
                                      <p:to>
                                        <p:strVal val="visible"/>
                                      </p:to>
                                    </p:set>
                                    <p:anim calcmode="lin" valueType="num">
                                      <p:cBhvr additive="base">
                                        <p:cTn id="11" dur="500"/>
                                        <p:tgtEl>
                                          <p:spTgt spid="431"/>
                                        </p:tgtEl>
                                        <p:attrNameLst>
                                          <p:attrName>ppt_w</p:attrName>
                                        </p:attrNameLst>
                                      </p:cBhvr>
                                      <p:tavLst>
                                        <p:tav tm="0">
                                          <p:val>
                                            <p:strVal val="0"/>
                                          </p:val>
                                        </p:tav>
                                        <p:tav tm="100000">
                                          <p:val>
                                            <p:strVal val="#ppt_w"/>
                                          </p:val>
                                        </p:tav>
                                      </p:tavLst>
                                    </p:anim>
                                    <p:anim calcmode="lin" valueType="num">
                                      <p:cBhvr additive="base">
                                        <p:cTn id="12" dur="500"/>
                                        <p:tgtEl>
                                          <p:spTgt spid="43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3"/>
          <p:cNvSpPr txBox="1">
            <a:spLocks noGrp="1"/>
          </p:cNvSpPr>
          <p:nvPr>
            <p:ph type="sldNum" idx="12"/>
          </p:nvPr>
        </p:nvSpPr>
        <p:spPr>
          <a:xfrm>
            <a:off x="4358640" y="4814203"/>
            <a:ext cx="42672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
              <a:t>17</a:t>
            </a:fld>
            <a:endParaRPr/>
          </a:p>
        </p:txBody>
      </p:sp>
      <p:sp>
        <p:nvSpPr>
          <p:cNvPr id="437" name="Google Shape;437;p43"/>
          <p:cNvSpPr txBox="1"/>
          <p:nvPr/>
        </p:nvSpPr>
        <p:spPr>
          <a:xfrm>
            <a:off x="289421" y="129101"/>
            <a:ext cx="8565159" cy="484748"/>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100000"/>
              </a:lnSpc>
              <a:spcBef>
                <a:spcPts val="0"/>
              </a:spcBef>
              <a:spcAft>
                <a:spcPts val="0"/>
              </a:spcAft>
              <a:buNone/>
            </a:pPr>
            <a:r>
              <a:rPr lang="en" sz="3000" b="0" i="0" u="none" strike="noStrike" cap="none">
                <a:solidFill>
                  <a:schemeClr val="lt1"/>
                </a:solidFill>
                <a:latin typeface="Calibri"/>
                <a:ea typeface="Calibri"/>
                <a:cs typeface="Calibri"/>
                <a:sym typeface="Calibri"/>
              </a:rPr>
              <a:t>Snapshot of application dashboard</a:t>
            </a:r>
            <a:endParaRPr sz="3000" b="0" i="0" u="none" strike="noStrike" cap="none">
              <a:solidFill>
                <a:schemeClr val="lt1"/>
              </a:solidFill>
              <a:latin typeface="Calibri"/>
              <a:ea typeface="Calibri"/>
              <a:cs typeface="Calibri"/>
              <a:sym typeface="Calibri"/>
            </a:endParaRPr>
          </a:p>
        </p:txBody>
      </p:sp>
      <p:pic>
        <p:nvPicPr>
          <p:cNvPr id="438" name="Google Shape;438;p43"/>
          <p:cNvPicPr preferRelativeResize="0"/>
          <p:nvPr/>
        </p:nvPicPr>
        <p:blipFill rotWithShape="1">
          <a:blip r:embed="rId3">
            <a:alphaModFix/>
          </a:blip>
          <a:srcRect/>
          <a:stretch/>
        </p:blipFill>
        <p:spPr>
          <a:xfrm>
            <a:off x="4596132" y="2289203"/>
            <a:ext cx="1087370" cy="1087370"/>
          </a:xfrm>
          <a:prstGeom prst="rect">
            <a:avLst/>
          </a:prstGeom>
          <a:noFill/>
          <a:ln>
            <a:noFill/>
          </a:ln>
        </p:spPr>
      </p:pic>
      <p:grpSp>
        <p:nvGrpSpPr>
          <p:cNvPr id="439" name="Google Shape;439;p43"/>
          <p:cNvGrpSpPr/>
          <p:nvPr/>
        </p:nvGrpSpPr>
        <p:grpSpPr>
          <a:xfrm>
            <a:off x="296350" y="1177910"/>
            <a:ext cx="2314829" cy="3226905"/>
            <a:chOff x="270327" y="1177910"/>
            <a:chExt cx="2314829" cy="3226905"/>
          </a:xfrm>
        </p:grpSpPr>
        <p:sp>
          <p:nvSpPr>
            <p:cNvPr id="440" name="Google Shape;440;p43"/>
            <p:cNvSpPr/>
            <p:nvPr/>
          </p:nvSpPr>
          <p:spPr>
            <a:xfrm>
              <a:off x="628340" y="1469591"/>
              <a:ext cx="1956816" cy="2935224"/>
            </a:xfrm>
            <a:prstGeom prst="rect">
              <a:avLst/>
            </a:prstGeom>
            <a:noFill/>
            <a:ln w="9525" cap="flat" cmpd="sng">
              <a:solidFill>
                <a:srgbClr val="0C0C0C"/>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41" name="Google Shape;441;p43"/>
            <p:cNvPicPr preferRelativeResize="0"/>
            <p:nvPr/>
          </p:nvPicPr>
          <p:blipFill rotWithShape="1">
            <a:blip r:embed="rId4">
              <a:alphaModFix/>
            </a:blip>
            <a:srcRect/>
            <a:stretch/>
          </p:blipFill>
          <p:spPr>
            <a:xfrm>
              <a:off x="270327" y="1177910"/>
              <a:ext cx="1957546" cy="2936320"/>
            </a:xfrm>
            <a:prstGeom prst="rect">
              <a:avLst/>
            </a:prstGeom>
            <a:noFill/>
            <a:ln w="9525" cap="flat" cmpd="sng">
              <a:solidFill>
                <a:srgbClr val="0C0C0C"/>
              </a:solidFill>
              <a:prstDash val="solid"/>
              <a:round/>
              <a:headEnd type="none" w="sm" len="sm"/>
              <a:tailEnd type="none" w="sm" len="sm"/>
            </a:ln>
          </p:spPr>
        </p:pic>
      </p:grpSp>
      <p:sp>
        <p:nvSpPr>
          <p:cNvPr id="442" name="Google Shape;442;p43"/>
          <p:cNvSpPr txBox="1"/>
          <p:nvPr/>
        </p:nvSpPr>
        <p:spPr>
          <a:xfrm>
            <a:off x="3095643" y="750724"/>
            <a:ext cx="1763624" cy="30777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 sz="1400" b="1" i="0" u="none" strike="noStrike" cap="none">
                <a:solidFill>
                  <a:srgbClr val="000000"/>
                </a:solidFill>
                <a:latin typeface="Calibri"/>
                <a:ea typeface="Calibri"/>
                <a:cs typeface="Calibri"/>
                <a:sym typeface="Calibri"/>
              </a:rPr>
              <a:t>Business Information</a:t>
            </a:r>
            <a:endParaRPr/>
          </a:p>
        </p:txBody>
      </p:sp>
      <p:grpSp>
        <p:nvGrpSpPr>
          <p:cNvPr id="443" name="Google Shape;443;p43"/>
          <p:cNvGrpSpPr/>
          <p:nvPr/>
        </p:nvGrpSpPr>
        <p:grpSpPr>
          <a:xfrm>
            <a:off x="2780532" y="758588"/>
            <a:ext cx="292048" cy="292048"/>
            <a:chOff x="5239419" y="1733451"/>
            <a:chExt cx="356616" cy="356616"/>
          </a:xfrm>
        </p:grpSpPr>
        <p:sp>
          <p:nvSpPr>
            <p:cNvPr id="444" name="Google Shape;444;p43"/>
            <p:cNvSpPr/>
            <p:nvPr/>
          </p:nvSpPr>
          <p:spPr>
            <a:xfrm>
              <a:off x="5239419" y="1733451"/>
              <a:ext cx="356616" cy="356616"/>
            </a:xfrm>
            <a:prstGeom prst="ellipse">
              <a:avLst/>
            </a:prstGeom>
            <a:noFill/>
            <a:ln w="2540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5" name="Google Shape;445;p43"/>
            <p:cNvSpPr/>
            <p:nvPr/>
          </p:nvSpPr>
          <p:spPr>
            <a:xfrm>
              <a:off x="5303427" y="1797459"/>
              <a:ext cx="228600" cy="228600"/>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446" name="Google Shape;446;p43"/>
          <p:cNvSpPr txBox="1"/>
          <p:nvPr/>
        </p:nvSpPr>
        <p:spPr>
          <a:xfrm>
            <a:off x="3095643" y="1115333"/>
            <a:ext cx="1779654" cy="30777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 sz="1400" b="1" i="0" u="none" strike="noStrike" cap="none">
                <a:solidFill>
                  <a:srgbClr val="000000"/>
                </a:solidFill>
                <a:latin typeface="Calibri"/>
                <a:ea typeface="Calibri"/>
                <a:cs typeface="Calibri"/>
                <a:sym typeface="Calibri"/>
              </a:rPr>
              <a:t>Financial Information</a:t>
            </a:r>
            <a:endParaRPr/>
          </a:p>
        </p:txBody>
      </p:sp>
      <p:grpSp>
        <p:nvGrpSpPr>
          <p:cNvPr id="447" name="Google Shape;447;p43"/>
          <p:cNvGrpSpPr/>
          <p:nvPr/>
        </p:nvGrpSpPr>
        <p:grpSpPr>
          <a:xfrm>
            <a:off x="2780532" y="1123197"/>
            <a:ext cx="292048" cy="292048"/>
            <a:chOff x="5239419" y="1733451"/>
            <a:chExt cx="356616" cy="356616"/>
          </a:xfrm>
        </p:grpSpPr>
        <p:sp>
          <p:nvSpPr>
            <p:cNvPr id="448" name="Google Shape;448;p43"/>
            <p:cNvSpPr/>
            <p:nvPr/>
          </p:nvSpPr>
          <p:spPr>
            <a:xfrm>
              <a:off x="5239419" y="1733451"/>
              <a:ext cx="356616" cy="356616"/>
            </a:xfrm>
            <a:prstGeom prst="ellipse">
              <a:avLst/>
            </a:prstGeom>
            <a:noFill/>
            <a:ln w="2540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9" name="Google Shape;449;p43"/>
            <p:cNvSpPr/>
            <p:nvPr/>
          </p:nvSpPr>
          <p:spPr>
            <a:xfrm>
              <a:off x="5303427" y="1797459"/>
              <a:ext cx="228600" cy="228600"/>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450" name="Google Shape;450;p43"/>
          <p:cNvSpPr txBox="1"/>
          <p:nvPr/>
        </p:nvSpPr>
        <p:spPr>
          <a:xfrm>
            <a:off x="3095643" y="1479942"/>
            <a:ext cx="2696572" cy="30777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 sz="1400" b="1" i="0" u="none" strike="noStrike" cap="none">
                <a:solidFill>
                  <a:srgbClr val="000000"/>
                </a:solidFill>
                <a:latin typeface="Calibri"/>
                <a:ea typeface="Calibri"/>
                <a:cs typeface="Calibri"/>
                <a:sym typeface="Calibri"/>
              </a:rPr>
              <a:t>Each Team Member compete info</a:t>
            </a:r>
            <a:endParaRPr/>
          </a:p>
        </p:txBody>
      </p:sp>
      <p:grpSp>
        <p:nvGrpSpPr>
          <p:cNvPr id="451" name="Google Shape;451;p43"/>
          <p:cNvGrpSpPr/>
          <p:nvPr/>
        </p:nvGrpSpPr>
        <p:grpSpPr>
          <a:xfrm>
            <a:off x="2780532" y="1487806"/>
            <a:ext cx="292048" cy="292048"/>
            <a:chOff x="5239419" y="1733451"/>
            <a:chExt cx="356616" cy="356616"/>
          </a:xfrm>
        </p:grpSpPr>
        <p:sp>
          <p:nvSpPr>
            <p:cNvPr id="452" name="Google Shape;452;p43"/>
            <p:cNvSpPr/>
            <p:nvPr/>
          </p:nvSpPr>
          <p:spPr>
            <a:xfrm>
              <a:off x="5239419" y="1733451"/>
              <a:ext cx="356616" cy="356616"/>
            </a:xfrm>
            <a:prstGeom prst="ellipse">
              <a:avLst/>
            </a:prstGeom>
            <a:noFill/>
            <a:ln w="2540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3" name="Google Shape;453;p43"/>
            <p:cNvSpPr/>
            <p:nvPr/>
          </p:nvSpPr>
          <p:spPr>
            <a:xfrm>
              <a:off x="5303427" y="1797459"/>
              <a:ext cx="228600" cy="228600"/>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454" name="Google Shape;454;p43"/>
          <p:cNvSpPr txBox="1"/>
          <p:nvPr/>
        </p:nvSpPr>
        <p:spPr>
          <a:xfrm>
            <a:off x="3095643" y="1856177"/>
            <a:ext cx="1417376" cy="30777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 sz="1400" b="1" i="0" u="none" strike="noStrike" cap="none">
                <a:solidFill>
                  <a:srgbClr val="000000"/>
                </a:solidFill>
                <a:latin typeface="Calibri"/>
                <a:ea typeface="Calibri"/>
                <a:cs typeface="Calibri"/>
                <a:sym typeface="Calibri"/>
              </a:rPr>
              <a:t>Community Plan</a:t>
            </a:r>
            <a:endParaRPr/>
          </a:p>
        </p:txBody>
      </p:sp>
      <p:grpSp>
        <p:nvGrpSpPr>
          <p:cNvPr id="455" name="Google Shape;455;p43"/>
          <p:cNvGrpSpPr/>
          <p:nvPr/>
        </p:nvGrpSpPr>
        <p:grpSpPr>
          <a:xfrm>
            <a:off x="2780532" y="1864041"/>
            <a:ext cx="292048" cy="292048"/>
            <a:chOff x="5239419" y="1733451"/>
            <a:chExt cx="356616" cy="356616"/>
          </a:xfrm>
        </p:grpSpPr>
        <p:sp>
          <p:nvSpPr>
            <p:cNvPr id="456" name="Google Shape;456;p43"/>
            <p:cNvSpPr/>
            <p:nvPr/>
          </p:nvSpPr>
          <p:spPr>
            <a:xfrm>
              <a:off x="5239419" y="1733451"/>
              <a:ext cx="356616" cy="356616"/>
            </a:xfrm>
            <a:prstGeom prst="ellipse">
              <a:avLst/>
            </a:prstGeom>
            <a:noFill/>
            <a:ln w="2540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7" name="Google Shape;457;p43"/>
            <p:cNvSpPr/>
            <p:nvPr/>
          </p:nvSpPr>
          <p:spPr>
            <a:xfrm>
              <a:off x="5303427" y="1797459"/>
              <a:ext cx="228600" cy="228600"/>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458" name="Google Shape;458;p43"/>
          <p:cNvSpPr txBox="1"/>
          <p:nvPr/>
        </p:nvSpPr>
        <p:spPr>
          <a:xfrm>
            <a:off x="3095643" y="2220786"/>
            <a:ext cx="1556836" cy="30777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 sz="1400" b="1" i="0" u="none" strike="noStrike" cap="none">
                <a:solidFill>
                  <a:srgbClr val="000000"/>
                </a:solidFill>
                <a:latin typeface="Calibri"/>
                <a:ea typeface="Calibri"/>
                <a:cs typeface="Calibri"/>
                <a:sym typeface="Calibri"/>
              </a:rPr>
              <a:t>Security Measures</a:t>
            </a:r>
            <a:endParaRPr/>
          </a:p>
        </p:txBody>
      </p:sp>
      <p:grpSp>
        <p:nvGrpSpPr>
          <p:cNvPr id="459" name="Google Shape;459;p43"/>
          <p:cNvGrpSpPr/>
          <p:nvPr/>
        </p:nvGrpSpPr>
        <p:grpSpPr>
          <a:xfrm>
            <a:off x="2780532" y="2228650"/>
            <a:ext cx="292048" cy="292048"/>
            <a:chOff x="5239419" y="1733451"/>
            <a:chExt cx="356616" cy="356616"/>
          </a:xfrm>
        </p:grpSpPr>
        <p:sp>
          <p:nvSpPr>
            <p:cNvPr id="460" name="Google Shape;460;p43"/>
            <p:cNvSpPr/>
            <p:nvPr/>
          </p:nvSpPr>
          <p:spPr>
            <a:xfrm>
              <a:off x="5239419" y="1733451"/>
              <a:ext cx="356616" cy="356616"/>
            </a:xfrm>
            <a:prstGeom prst="ellipse">
              <a:avLst/>
            </a:prstGeom>
            <a:noFill/>
            <a:ln w="2540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1" name="Google Shape;461;p43"/>
            <p:cNvSpPr/>
            <p:nvPr/>
          </p:nvSpPr>
          <p:spPr>
            <a:xfrm>
              <a:off x="5303427" y="1797459"/>
              <a:ext cx="228600" cy="228600"/>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462" name="Google Shape;462;p43"/>
          <p:cNvSpPr txBox="1"/>
          <p:nvPr/>
        </p:nvSpPr>
        <p:spPr>
          <a:xfrm>
            <a:off x="3095643" y="2585395"/>
            <a:ext cx="1114408" cy="30777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 sz="1400" b="1" i="0" u="none" strike="noStrike" cap="none">
                <a:solidFill>
                  <a:srgbClr val="000000"/>
                </a:solidFill>
                <a:latin typeface="Calibri"/>
                <a:ea typeface="Calibri"/>
                <a:cs typeface="Calibri"/>
                <a:sym typeface="Calibri"/>
              </a:rPr>
              <a:t>Funding info</a:t>
            </a:r>
            <a:endParaRPr/>
          </a:p>
        </p:txBody>
      </p:sp>
      <p:grpSp>
        <p:nvGrpSpPr>
          <p:cNvPr id="463" name="Google Shape;463;p43"/>
          <p:cNvGrpSpPr/>
          <p:nvPr/>
        </p:nvGrpSpPr>
        <p:grpSpPr>
          <a:xfrm>
            <a:off x="2780532" y="2593259"/>
            <a:ext cx="292048" cy="292048"/>
            <a:chOff x="5239419" y="1733451"/>
            <a:chExt cx="356616" cy="356616"/>
          </a:xfrm>
        </p:grpSpPr>
        <p:sp>
          <p:nvSpPr>
            <p:cNvPr id="464" name="Google Shape;464;p43"/>
            <p:cNvSpPr/>
            <p:nvPr/>
          </p:nvSpPr>
          <p:spPr>
            <a:xfrm>
              <a:off x="5239419" y="1733451"/>
              <a:ext cx="356616" cy="356616"/>
            </a:xfrm>
            <a:prstGeom prst="ellipse">
              <a:avLst/>
            </a:prstGeom>
            <a:noFill/>
            <a:ln w="2540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5" name="Google Shape;465;p43"/>
            <p:cNvSpPr/>
            <p:nvPr/>
          </p:nvSpPr>
          <p:spPr>
            <a:xfrm>
              <a:off x="5303427" y="1797459"/>
              <a:ext cx="228600" cy="228600"/>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466" name="Google Shape;466;p43"/>
          <p:cNvSpPr txBox="1"/>
          <p:nvPr/>
        </p:nvSpPr>
        <p:spPr>
          <a:xfrm>
            <a:off x="3095643" y="2950004"/>
            <a:ext cx="1290738" cy="30777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 sz="1400" b="1" i="0" u="none" strike="noStrike" cap="none">
                <a:solidFill>
                  <a:srgbClr val="000000"/>
                </a:solidFill>
                <a:latin typeface="Calibri"/>
                <a:ea typeface="Calibri"/>
                <a:cs typeface="Calibri"/>
                <a:sym typeface="Calibri"/>
              </a:rPr>
              <a:t>Legal structure</a:t>
            </a:r>
            <a:endParaRPr/>
          </a:p>
        </p:txBody>
      </p:sp>
      <p:grpSp>
        <p:nvGrpSpPr>
          <p:cNvPr id="467" name="Google Shape;467;p43"/>
          <p:cNvGrpSpPr/>
          <p:nvPr/>
        </p:nvGrpSpPr>
        <p:grpSpPr>
          <a:xfrm>
            <a:off x="2780532" y="2957868"/>
            <a:ext cx="292048" cy="292048"/>
            <a:chOff x="5239419" y="1733451"/>
            <a:chExt cx="356616" cy="356616"/>
          </a:xfrm>
        </p:grpSpPr>
        <p:sp>
          <p:nvSpPr>
            <p:cNvPr id="468" name="Google Shape;468;p43"/>
            <p:cNvSpPr/>
            <p:nvPr/>
          </p:nvSpPr>
          <p:spPr>
            <a:xfrm>
              <a:off x="5239419" y="1733451"/>
              <a:ext cx="356616" cy="356616"/>
            </a:xfrm>
            <a:prstGeom prst="ellipse">
              <a:avLst/>
            </a:prstGeom>
            <a:noFill/>
            <a:ln w="2540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9" name="Google Shape;469;p43"/>
            <p:cNvSpPr/>
            <p:nvPr/>
          </p:nvSpPr>
          <p:spPr>
            <a:xfrm>
              <a:off x="5303427" y="1797459"/>
              <a:ext cx="228600" cy="228600"/>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470" name="Google Shape;470;p43"/>
          <p:cNvSpPr txBox="1"/>
          <p:nvPr/>
        </p:nvSpPr>
        <p:spPr>
          <a:xfrm>
            <a:off x="3095643" y="3314613"/>
            <a:ext cx="1463862" cy="30777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 sz="1400" b="1" i="0" u="none" strike="noStrike" cap="none">
                <a:solidFill>
                  <a:srgbClr val="000000"/>
                </a:solidFill>
                <a:latin typeface="Calibri"/>
                <a:ea typeface="Calibri"/>
                <a:cs typeface="Calibri"/>
                <a:sym typeface="Calibri"/>
              </a:rPr>
              <a:t>Online Presences</a:t>
            </a:r>
            <a:endParaRPr/>
          </a:p>
        </p:txBody>
      </p:sp>
      <p:grpSp>
        <p:nvGrpSpPr>
          <p:cNvPr id="471" name="Google Shape;471;p43"/>
          <p:cNvGrpSpPr/>
          <p:nvPr/>
        </p:nvGrpSpPr>
        <p:grpSpPr>
          <a:xfrm>
            <a:off x="2780532" y="3322477"/>
            <a:ext cx="292048" cy="292048"/>
            <a:chOff x="5239419" y="1733451"/>
            <a:chExt cx="356616" cy="356616"/>
          </a:xfrm>
        </p:grpSpPr>
        <p:sp>
          <p:nvSpPr>
            <p:cNvPr id="472" name="Google Shape;472;p43"/>
            <p:cNvSpPr/>
            <p:nvPr/>
          </p:nvSpPr>
          <p:spPr>
            <a:xfrm>
              <a:off x="5239419" y="1733451"/>
              <a:ext cx="356616" cy="356616"/>
            </a:xfrm>
            <a:prstGeom prst="ellipse">
              <a:avLst/>
            </a:prstGeom>
            <a:noFill/>
            <a:ln w="2540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73" name="Google Shape;473;p43"/>
            <p:cNvSpPr/>
            <p:nvPr/>
          </p:nvSpPr>
          <p:spPr>
            <a:xfrm>
              <a:off x="5303427" y="1797459"/>
              <a:ext cx="228600" cy="228600"/>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474" name="Google Shape;474;p43"/>
          <p:cNvSpPr txBox="1"/>
          <p:nvPr/>
        </p:nvSpPr>
        <p:spPr>
          <a:xfrm>
            <a:off x="3095643" y="3679222"/>
            <a:ext cx="1500732" cy="30777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 sz="1400" b="1" i="0" u="none" strike="noStrike" cap="none">
                <a:solidFill>
                  <a:srgbClr val="000000"/>
                </a:solidFill>
                <a:latin typeface="Calibri"/>
                <a:ea typeface="Calibri"/>
                <a:cs typeface="Calibri"/>
                <a:sym typeface="Calibri"/>
              </a:rPr>
              <a:t>Main contact info</a:t>
            </a:r>
            <a:endParaRPr/>
          </a:p>
        </p:txBody>
      </p:sp>
      <p:grpSp>
        <p:nvGrpSpPr>
          <p:cNvPr id="475" name="Google Shape;475;p43"/>
          <p:cNvGrpSpPr/>
          <p:nvPr/>
        </p:nvGrpSpPr>
        <p:grpSpPr>
          <a:xfrm>
            <a:off x="2780532" y="3687086"/>
            <a:ext cx="292048" cy="292048"/>
            <a:chOff x="5239419" y="1733451"/>
            <a:chExt cx="356616" cy="356616"/>
          </a:xfrm>
        </p:grpSpPr>
        <p:sp>
          <p:nvSpPr>
            <p:cNvPr id="476" name="Google Shape;476;p43"/>
            <p:cNvSpPr/>
            <p:nvPr/>
          </p:nvSpPr>
          <p:spPr>
            <a:xfrm>
              <a:off x="5239419" y="1733451"/>
              <a:ext cx="356616" cy="356616"/>
            </a:xfrm>
            <a:prstGeom prst="ellipse">
              <a:avLst/>
            </a:prstGeom>
            <a:noFill/>
            <a:ln w="2540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77" name="Google Shape;477;p43"/>
            <p:cNvSpPr/>
            <p:nvPr/>
          </p:nvSpPr>
          <p:spPr>
            <a:xfrm>
              <a:off x="5303427" y="1797459"/>
              <a:ext cx="228600" cy="228600"/>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478" name="Google Shape;478;p43"/>
          <p:cNvSpPr txBox="1"/>
          <p:nvPr/>
        </p:nvSpPr>
        <p:spPr>
          <a:xfrm>
            <a:off x="3095643" y="4043835"/>
            <a:ext cx="2276585" cy="30777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 sz="1400" b="1" i="0" u="none" strike="noStrike" cap="none">
                <a:solidFill>
                  <a:srgbClr val="000000"/>
                </a:solidFill>
                <a:latin typeface="Calibri"/>
                <a:ea typeface="Calibri"/>
                <a:cs typeface="Calibri"/>
                <a:sym typeface="Calibri"/>
              </a:rPr>
              <a:t>Completed application form</a:t>
            </a:r>
            <a:endParaRPr/>
          </a:p>
        </p:txBody>
      </p:sp>
      <p:grpSp>
        <p:nvGrpSpPr>
          <p:cNvPr id="479" name="Google Shape;479;p43"/>
          <p:cNvGrpSpPr/>
          <p:nvPr/>
        </p:nvGrpSpPr>
        <p:grpSpPr>
          <a:xfrm>
            <a:off x="2780532" y="4051699"/>
            <a:ext cx="292048" cy="292048"/>
            <a:chOff x="5239419" y="1733451"/>
            <a:chExt cx="356616" cy="356616"/>
          </a:xfrm>
        </p:grpSpPr>
        <p:sp>
          <p:nvSpPr>
            <p:cNvPr id="480" name="Google Shape;480;p43"/>
            <p:cNvSpPr/>
            <p:nvPr/>
          </p:nvSpPr>
          <p:spPr>
            <a:xfrm>
              <a:off x="5239419" y="1733451"/>
              <a:ext cx="356616" cy="356616"/>
            </a:xfrm>
            <a:prstGeom prst="ellipse">
              <a:avLst/>
            </a:prstGeom>
            <a:noFill/>
            <a:ln w="2540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1" name="Google Shape;481;p43"/>
            <p:cNvSpPr/>
            <p:nvPr/>
          </p:nvSpPr>
          <p:spPr>
            <a:xfrm>
              <a:off x="5303427" y="1797459"/>
              <a:ext cx="228600" cy="228600"/>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482" name="Google Shape;482;p43"/>
          <p:cNvSpPr txBox="1"/>
          <p:nvPr/>
        </p:nvSpPr>
        <p:spPr>
          <a:xfrm>
            <a:off x="6070090" y="750724"/>
            <a:ext cx="1194558" cy="30777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 sz="1400" b="1" i="0" u="none" strike="noStrike" cap="none">
                <a:solidFill>
                  <a:srgbClr val="000000"/>
                </a:solidFill>
                <a:latin typeface="Calibri"/>
                <a:ea typeface="Calibri"/>
                <a:cs typeface="Calibri"/>
                <a:sym typeface="Calibri"/>
              </a:rPr>
              <a:t>Business plan</a:t>
            </a:r>
            <a:endParaRPr/>
          </a:p>
        </p:txBody>
      </p:sp>
      <p:grpSp>
        <p:nvGrpSpPr>
          <p:cNvPr id="483" name="Google Shape;483;p43"/>
          <p:cNvGrpSpPr/>
          <p:nvPr/>
        </p:nvGrpSpPr>
        <p:grpSpPr>
          <a:xfrm>
            <a:off x="5754979" y="758588"/>
            <a:ext cx="292048" cy="292048"/>
            <a:chOff x="5239419" y="1733451"/>
            <a:chExt cx="356616" cy="356616"/>
          </a:xfrm>
        </p:grpSpPr>
        <p:sp>
          <p:nvSpPr>
            <p:cNvPr id="484" name="Google Shape;484;p43"/>
            <p:cNvSpPr/>
            <p:nvPr/>
          </p:nvSpPr>
          <p:spPr>
            <a:xfrm>
              <a:off x="5239419" y="1733451"/>
              <a:ext cx="356616" cy="356616"/>
            </a:xfrm>
            <a:prstGeom prst="ellipse">
              <a:avLst/>
            </a:prstGeom>
            <a:noFill/>
            <a:ln w="2540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5" name="Google Shape;485;p43"/>
            <p:cNvSpPr/>
            <p:nvPr/>
          </p:nvSpPr>
          <p:spPr>
            <a:xfrm>
              <a:off x="5303427" y="1797459"/>
              <a:ext cx="228600" cy="228600"/>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486" name="Google Shape;486;p43"/>
          <p:cNvSpPr txBox="1"/>
          <p:nvPr/>
        </p:nvSpPr>
        <p:spPr>
          <a:xfrm>
            <a:off x="6070090" y="1115333"/>
            <a:ext cx="3090911" cy="30777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 sz="1400" b="1" i="0" u="none" strike="noStrike" cap="none">
                <a:solidFill>
                  <a:srgbClr val="000000"/>
                </a:solidFill>
                <a:latin typeface="Calibri"/>
                <a:ea typeface="Calibri"/>
                <a:cs typeface="Calibri"/>
                <a:sym typeface="Calibri"/>
              </a:rPr>
              <a:t>Proof of ownership or lease agreement</a:t>
            </a:r>
            <a:endParaRPr/>
          </a:p>
        </p:txBody>
      </p:sp>
      <p:grpSp>
        <p:nvGrpSpPr>
          <p:cNvPr id="487" name="Google Shape;487;p43"/>
          <p:cNvGrpSpPr/>
          <p:nvPr/>
        </p:nvGrpSpPr>
        <p:grpSpPr>
          <a:xfrm>
            <a:off x="5754979" y="1123197"/>
            <a:ext cx="292048" cy="292048"/>
            <a:chOff x="5239419" y="1733451"/>
            <a:chExt cx="356616" cy="356616"/>
          </a:xfrm>
        </p:grpSpPr>
        <p:sp>
          <p:nvSpPr>
            <p:cNvPr id="488" name="Google Shape;488;p43"/>
            <p:cNvSpPr/>
            <p:nvPr/>
          </p:nvSpPr>
          <p:spPr>
            <a:xfrm>
              <a:off x="5239419" y="1733451"/>
              <a:ext cx="356616" cy="356616"/>
            </a:xfrm>
            <a:prstGeom prst="ellipse">
              <a:avLst/>
            </a:prstGeom>
            <a:noFill/>
            <a:ln w="2540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9" name="Google Shape;489;p43"/>
            <p:cNvSpPr/>
            <p:nvPr/>
          </p:nvSpPr>
          <p:spPr>
            <a:xfrm>
              <a:off x="5303427" y="1797459"/>
              <a:ext cx="228600" cy="228600"/>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490" name="Google Shape;490;p43"/>
          <p:cNvSpPr txBox="1"/>
          <p:nvPr/>
        </p:nvSpPr>
        <p:spPr>
          <a:xfrm>
            <a:off x="6070090" y="1479942"/>
            <a:ext cx="1915909" cy="30777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 sz="1400" b="1" i="0" u="none" strike="noStrike" cap="none">
                <a:solidFill>
                  <a:srgbClr val="000000"/>
                </a:solidFill>
                <a:latin typeface="Calibri"/>
                <a:ea typeface="Calibri"/>
                <a:cs typeface="Calibri"/>
                <a:sym typeface="Calibri"/>
              </a:rPr>
              <a:t>Site plan and floor plan</a:t>
            </a:r>
            <a:endParaRPr/>
          </a:p>
        </p:txBody>
      </p:sp>
      <p:grpSp>
        <p:nvGrpSpPr>
          <p:cNvPr id="491" name="Google Shape;491;p43"/>
          <p:cNvGrpSpPr/>
          <p:nvPr/>
        </p:nvGrpSpPr>
        <p:grpSpPr>
          <a:xfrm>
            <a:off x="5754979" y="1487806"/>
            <a:ext cx="292048" cy="292048"/>
            <a:chOff x="5239419" y="1733451"/>
            <a:chExt cx="356616" cy="356616"/>
          </a:xfrm>
        </p:grpSpPr>
        <p:sp>
          <p:nvSpPr>
            <p:cNvPr id="492" name="Google Shape;492;p43"/>
            <p:cNvSpPr/>
            <p:nvPr/>
          </p:nvSpPr>
          <p:spPr>
            <a:xfrm>
              <a:off x="5239419" y="1733451"/>
              <a:ext cx="356616" cy="356616"/>
            </a:xfrm>
            <a:prstGeom prst="ellipse">
              <a:avLst/>
            </a:prstGeom>
            <a:noFill/>
            <a:ln w="2540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3" name="Google Shape;493;p43"/>
            <p:cNvSpPr/>
            <p:nvPr/>
          </p:nvSpPr>
          <p:spPr>
            <a:xfrm>
              <a:off x="5303427" y="1797459"/>
              <a:ext cx="228600" cy="228600"/>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494" name="Google Shape;494;p43"/>
          <p:cNvSpPr txBox="1"/>
          <p:nvPr/>
        </p:nvSpPr>
        <p:spPr>
          <a:xfrm>
            <a:off x="6070090" y="1856177"/>
            <a:ext cx="1152880" cy="30777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 sz="1400" b="1" i="0" u="none" strike="noStrike" cap="none">
                <a:solidFill>
                  <a:srgbClr val="000000"/>
                </a:solidFill>
                <a:latin typeface="Calibri"/>
                <a:ea typeface="Calibri"/>
                <a:cs typeface="Calibri"/>
                <a:sym typeface="Calibri"/>
              </a:rPr>
              <a:t>Security plan</a:t>
            </a:r>
            <a:endParaRPr/>
          </a:p>
        </p:txBody>
      </p:sp>
      <p:grpSp>
        <p:nvGrpSpPr>
          <p:cNvPr id="495" name="Google Shape;495;p43"/>
          <p:cNvGrpSpPr/>
          <p:nvPr/>
        </p:nvGrpSpPr>
        <p:grpSpPr>
          <a:xfrm>
            <a:off x="5754979" y="1864041"/>
            <a:ext cx="292048" cy="292048"/>
            <a:chOff x="5239419" y="1733451"/>
            <a:chExt cx="356616" cy="356616"/>
          </a:xfrm>
        </p:grpSpPr>
        <p:sp>
          <p:nvSpPr>
            <p:cNvPr id="496" name="Google Shape;496;p43"/>
            <p:cNvSpPr/>
            <p:nvPr/>
          </p:nvSpPr>
          <p:spPr>
            <a:xfrm>
              <a:off x="5239419" y="1733451"/>
              <a:ext cx="356616" cy="356616"/>
            </a:xfrm>
            <a:prstGeom prst="ellipse">
              <a:avLst/>
            </a:prstGeom>
            <a:noFill/>
            <a:ln w="2540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7" name="Google Shape;497;p43"/>
            <p:cNvSpPr/>
            <p:nvPr/>
          </p:nvSpPr>
          <p:spPr>
            <a:xfrm>
              <a:off x="5303427" y="1797459"/>
              <a:ext cx="228600" cy="228600"/>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498" name="Google Shape;498;p43"/>
          <p:cNvSpPr txBox="1"/>
          <p:nvPr/>
        </p:nvSpPr>
        <p:spPr>
          <a:xfrm>
            <a:off x="6070090" y="2220786"/>
            <a:ext cx="3031599" cy="30777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 sz="1400" b="1" i="0" u="none" strike="noStrike" cap="none">
                <a:solidFill>
                  <a:srgbClr val="000000"/>
                </a:solidFill>
                <a:latin typeface="Calibri"/>
                <a:ea typeface="Calibri"/>
                <a:cs typeface="Calibri"/>
                <a:sym typeface="Calibri"/>
              </a:rPr>
              <a:t>Standard operating procedures (SOPs)</a:t>
            </a:r>
            <a:endParaRPr/>
          </a:p>
        </p:txBody>
      </p:sp>
      <p:grpSp>
        <p:nvGrpSpPr>
          <p:cNvPr id="499" name="Google Shape;499;p43"/>
          <p:cNvGrpSpPr/>
          <p:nvPr/>
        </p:nvGrpSpPr>
        <p:grpSpPr>
          <a:xfrm>
            <a:off x="5754979" y="2228650"/>
            <a:ext cx="292048" cy="292048"/>
            <a:chOff x="5239419" y="1733451"/>
            <a:chExt cx="356616" cy="356616"/>
          </a:xfrm>
        </p:grpSpPr>
        <p:sp>
          <p:nvSpPr>
            <p:cNvPr id="500" name="Google Shape;500;p43"/>
            <p:cNvSpPr/>
            <p:nvPr/>
          </p:nvSpPr>
          <p:spPr>
            <a:xfrm>
              <a:off x="5239419" y="1733451"/>
              <a:ext cx="356616" cy="356616"/>
            </a:xfrm>
            <a:prstGeom prst="ellipse">
              <a:avLst/>
            </a:prstGeom>
            <a:noFill/>
            <a:ln w="2540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1" name="Google Shape;501;p43"/>
            <p:cNvSpPr/>
            <p:nvPr/>
          </p:nvSpPr>
          <p:spPr>
            <a:xfrm>
              <a:off x="5303427" y="1797459"/>
              <a:ext cx="228600" cy="228600"/>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502" name="Google Shape;502;p43"/>
          <p:cNvSpPr txBox="1"/>
          <p:nvPr/>
        </p:nvSpPr>
        <p:spPr>
          <a:xfrm>
            <a:off x="6070090" y="2585395"/>
            <a:ext cx="1715534" cy="30777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 sz="1400" b="1" i="0" u="none" strike="noStrike" cap="none">
                <a:solidFill>
                  <a:srgbClr val="000000"/>
                </a:solidFill>
                <a:latin typeface="Calibri"/>
                <a:ea typeface="Calibri"/>
                <a:cs typeface="Calibri"/>
                <a:sym typeface="Calibri"/>
              </a:rPr>
              <a:t>Financial documents</a:t>
            </a:r>
            <a:endParaRPr/>
          </a:p>
        </p:txBody>
      </p:sp>
      <p:grpSp>
        <p:nvGrpSpPr>
          <p:cNvPr id="503" name="Google Shape;503;p43"/>
          <p:cNvGrpSpPr/>
          <p:nvPr/>
        </p:nvGrpSpPr>
        <p:grpSpPr>
          <a:xfrm>
            <a:off x="5754979" y="2593259"/>
            <a:ext cx="292048" cy="292048"/>
            <a:chOff x="5239419" y="1733451"/>
            <a:chExt cx="356616" cy="356616"/>
          </a:xfrm>
        </p:grpSpPr>
        <p:sp>
          <p:nvSpPr>
            <p:cNvPr id="504" name="Google Shape;504;p43"/>
            <p:cNvSpPr/>
            <p:nvPr/>
          </p:nvSpPr>
          <p:spPr>
            <a:xfrm>
              <a:off x="5239419" y="1733451"/>
              <a:ext cx="356616" cy="356616"/>
            </a:xfrm>
            <a:prstGeom prst="ellipse">
              <a:avLst/>
            </a:prstGeom>
            <a:noFill/>
            <a:ln w="2540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5" name="Google Shape;505;p43"/>
            <p:cNvSpPr/>
            <p:nvPr/>
          </p:nvSpPr>
          <p:spPr>
            <a:xfrm>
              <a:off x="5303427" y="1797459"/>
              <a:ext cx="228600" cy="228600"/>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506" name="Google Shape;506;p43"/>
          <p:cNvSpPr txBox="1"/>
          <p:nvPr/>
        </p:nvSpPr>
        <p:spPr>
          <a:xfrm>
            <a:off x="6070090" y="2950004"/>
            <a:ext cx="1604927" cy="30777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 sz="1400" b="1" i="0" u="none" strike="noStrike" cap="none">
                <a:solidFill>
                  <a:srgbClr val="000000"/>
                </a:solidFill>
                <a:latin typeface="Calibri"/>
                <a:ea typeface="Calibri"/>
                <a:cs typeface="Calibri"/>
                <a:sym typeface="Calibri"/>
              </a:rPr>
              <a:t>Background checks</a:t>
            </a:r>
            <a:endParaRPr/>
          </a:p>
        </p:txBody>
      </p:sp>
      <p:grpSp>
        <p:nvGrpSpPr>
          <p:cNvPr id="507" name="Google Shape;507;p43"/>
          <p:cNvGrpSpPr/>
          <p:nvPr/>
        </p:nvGrpSpPr>
        <p:grpSpPr>
          <a:xfrm>
            <a:off x="5754979" y="2957868"/>
            <a:ext cx="292048" cy="292048"/>
            <a:chOff x="5239419" y="1733451"/>
            <a:chExt cx="356616" cy="356616"/>
          </a:xfrm>
        </p:grpSpPr>
        <p:sp>
          <p:nvSpPr>
            <p:cNvPr id="508" name="Google Shape;508;p43"/>
            <p:cNvSpPr/>
            <p:nvPr/>
          </p:nvSpPr>
          <p:spPr>
            <a:xfrm>
              <a:off x="5239419" y="1733451"/>
              <a:ext cx="356616" cy="356616"/>
            </a:xfrm>
            <a:prstGeom prst="ellipse">
              <a:avLst/>
            </a:prstGeom>
            <a:noFill/>
            <a:ln w="2540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9" name="Google Shape;509;p43"/>
            <p:cNvSpPr/>
            <p:nvPr/>
          </p:nvSpPr>
          <p:spPr>
            <a:xfrm>
              <a:off x="5303427" y="1797459"/>
              <a:ext cx="228600" cy="228600"/>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510" name="Google Shape;510;p43"/>
          <p:cNvSpPr txBox="1"/>
          <p:nvPr/>
        </p:nvSpPr>
        <p:spPr>
          <a:xfrm>
            <a:off x="6070090" y="3314613"/>
            <a:ext cx="2385589" cy="30777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 sz="1400" b="1" i="0" u="none" strike="noStrike" cap="none">
                <a:solidFill>
                  <a:srgbClr val="000000"/>
                </a:solidFill>
                <a:latin typeface="Calibri"/>
                <a:ea typeface="Calibri"/>
                <a:cs typeface="Calibri"/>
                <a:sym typeface="Calibri"/>
              </a:rPr>
              <a:t>Community engagement plan</a:t>
            </a:r>
            <a:endParaRPr/>
          </a:p>
        </p:txBody>
      </p:sp>
      <p:grpSp>
        <p:nvGrpSpPr>
          <p:cNvPr id="511" name="Google Shape;511;p43"/>
          <p:cNvGrpSpPr/>
          <p:nvPr/>
        </p:nvGrpSpPr>
        <p:grpSpPr>
          <a:xfrm>
            <a:off x="5754979" y="3322477"/>
            <a:ext cx="292048" cy="292048"/>
            <a:chOff x="5239419" y="1733451"/>
            <a:chExt cx="356616" cy="356616"/>
          </a:xfrm>
        </p:grpSpPr>
        <p:sp>
          <p:nvSpPr>
            <p:cNvPr id="512" name="Google Shape;512;p43"/>
            <p:cNvSpPr/>
            <p:nvPr/>
          </p:nvSpPr>
          <p:spPr>
            <a:xfrm>
              <a:off x="5239419" y="1733451"/>
              <a:ext cx="356616" cy="356616"/>
            </a:xfrm>
            <a:prstGeom prst="ellipse">
              <a:avLst/>
            </a:prstGeom>
            <a:noFill/>
            <a:ln w="2540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3" name="Google Shape;513;p43"/>
            <p:cNvSpPr/>
            <p:nvPr/>
          </p:nvSpPr>
          <p:spPr>
            <a:xfrm>
              <a:off x="5303427" y="1797459"/>
              <a:ext cx="228600" cy="228600"/>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514" name="Google Shape;514;p43"/>
          <p:cNvSpPr txBox="1"/>
          <p:nvPr/>
        </p:nvSpPr>
        <p:spPr>
          <a:xfrm>
            <a:off x="6070090" y="3679222"/>
            <a:ext cx="1771639" cy="30777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 sz="1400" b="1" i="0" u="none" strike="noStrike" cap="none">
                <a:solidFill>
                  <a:srgbClr val="000000"/>
                </a:solidFill>
                <a:latin typeface="Calibri"/>
                <a:ea typeface="Calibri"/>
                <a:cs typeface="Calibri"/>
                <a:sym typeface="Calibri"/>
              </a:rPr>
              <a:t>Tax and financial info</a:t>
            </a:r>
            <a:endParaRPr/>
          </a:p>
        </p:txBody>
      </p:sp>
      <p:grpSp>
        <p:nvGrpSpPr>
          <p:cNvPr id="515" name="Google Shape;515;p43"/>
          <p:cNvGrpSpPr/>
          <p:nvPr/>
        </p:nvGrpSpPr>
        <p:grpSpPr>
          <a:xfrm>
            <a:off x="5754979" y="3687086"/>
            <a:ext cx="292048" cy="292048"/>
            <a:chOff x="5239419" y="1733451"/>
            <a:chExt cx="356616" cy="356616"/>
          </a:xfrm>
        </p:grpSpPr>
        <p:sp>
          <p:nvSpPr>
            <p:cNvPr id="516" name="Google Shape;516;p43"/>
            <p:cNvSpPr/>
            <p:nvPr/>
          </p:nvSpPr>
          <p:spPr>
            <a:xfrm>
              <a:off x="5239419" y="1733451"/>
              <a:ext cx="356616" cy="356616"/>
            </a:xfrm>
            <a:prstGeom prst="ellipse">
              <a:avLst/>
            </a:prstGeom>
            <a:noFill/>
            <a:ln w="2540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7" name="Google Shape;517;p43"/>
            <p:cNvSpPr/>
            <p:nvPr/>
          </p:nvSpPr>
          <p:spPr>
            <a:xfrm>
              <a:off x="5303427" y="1797459"/>
              <a:ext cx="228600" cy="228600"/>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518" name="Google Shape;518;p43"/>
          <p:cNvSpPr txBox="1"/>
          <p:nvPr/>
        </p:nvSpPr>
        <p:spPr>
          <a:xfrm>
            <a:off x="6070090" y="4043835"/>
            <a:ext cx="1624163" cy="30777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 sz="1400" b="1" i="0" u="none" strike="noStrike" cap="none">
                <a:solidFill>
                  <a:srgbClr val="000000"/>
                </a:solidFill>
                <a:latin typeface="Calibri"/>
                <a:ea typeface="Calibri"/>
                <a:cs typeface="Calibri"/>
                <a:sym typeface="Calibri"/>
              </a:rPr>
              <a:t>Insurance coverage</a:t>
            </a:r>
            <a:endParaRPr/>
          </a:p>
        </p:txBody>
      </p:sp>
      <p:grpSp>
        <p:nvGrpSpPr>
          <p:cNvPr id="519" name="Google Shape;519;p43"/>
          <p:cNvGrpSpPr/>
          <p:nvPr/>
        </p:nvGrpSpPr>
        <p:grpSpPr>
          <a:xfrm>
            <a:off x="5754979" y="4051699"/>
            <a:ext cx="292048" cy="292048"/>
            <a:chOff x="5239419" y="1733451"/>
            <a:chExt cx="356616" cy="356616"/>
          </a:xfrm>
        </p:grpSpPr>
        <p:sp>
          <p:nvSpPr>
            <p:cNvPr id="520" name="Google Shape;520;p43"/>
            <p:cNvSpPr/>
            <p:nvPr/>
          </p:nvSpPr>
          <p:spPr>
            <a:xfrm>
              <a:off x="5239419" y="1733451"/>
              <a:ext cx="356616" cy="356616"/>
            </a:xfrm>
            <a:prstGeom prst="ellipse">
              <a:avLst/>
            </a:prstGeom>
            <a:noFill/>
            <a:ln w="2540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21" name="Google Shape;521;p43"/>
            <p:cNvSpPr/>
            <p:nvPr/>
          </p:nvSpPr>
          <p:spPr>
            <a:xfrm>
              <a:off x="5303427" y="1797459"/>
              <a:ext cx="228600" cy="228600"/>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522" name="Google Shape;522;p43"/>
          <p:cNvSpPr txBox="1"/>
          <p:nvPr/>
        </p:nvSpPr>
        <p:spPr>
          <a:xfrm>
            <a:off x="6070090" y="4404815"/>
            <a:ext cx="1654620" cy="30777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 sz="1400" b="1" i="0" u="none" strike="noStrike" cap="none">
                <a:solidFill>
                  <a:srgbClr val="000000"/>
                </a:solidFill>
                <a:latin typeface="Calibri"/>
                <a:ea typeface="Calibri"/>
                <a:cs typeface="Calibri"/>
                <a:sym typeface="Calibri"/>
              </a:rPr>
              <a:t>Spouse Information</a:t>
            </a:r>
            <a:endParaRPr/>
          </a:p>
        </p:txBody>
      </p:sp>
      <p:grpSp>
        <p:nvGrpSpPr>
          <p:cNvPr id="523" name="Google Shape;523;p43"/>
          <p:cNvGrpSpPr/>
          <p:nvPr/>
        </p:nvGrpSpPr>
        <p:grpSpPr>
          <a:xfrm>
            <a:off x="5754979" y="4412679"/>
            <a:ext cx="292048" cy="292048"/>
            <a:chOff x="5239419" y="1733451"/>
            <a:chExt cx="356616" cy="356616"/>
          </a:xfrm>
        </p:grpSpPr>
        <p:sp>
          <p:nvSpPr>
            <p:cNvPr id="524" name="Google Shape;524;p43"/>
            <p:cNvSpPr/>
            <p:nvPr/>
          </p:nvSpPr>
          <p:spPr>
            <a:xfrm>
              <a:off x="5239419" y="1733451"/>
              <a:ext cx="356616" cy="356616"/>
            </a:xfrm>
            <a:prstGeom prst="ellipse">
              <a:avLst/>
            </a:prstGeom>
            <a:noFill/>
            <a:ln w="2540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25" name="Google Shape;525;p43"/>
            <p:cNvSpPr/>
            <p:nvPr/>
          </p:nvSpPr>
          <p:spPr>
            <a:xfrm>
              <a:off x="5303427" y="1797459"/>
              <a:ext cx="228600" cy="228600"/>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39"/>
                                        </p:tgtEl>
                                        <p:attrNameLst>
                                          <p:attrName>style.visibility</p:attrName>
                                        </p:attrNameLst>
                                      </p:cBhvr>
                                      <p:to>
                                        <p:strVal val="visible"/>
                                      </p:to>
                                    </p:set>
                                    <p:anim calcmode="lin" valueType="num">
                                      <p:cBhvr additive="base">
                                        <p:cTn id="7" dur="500"/>
                                        <p:tgtEl>
                                          <p:spTgt spid="439"/>
                                        </p:tgtEl>
                                        <p:attrNameLst>
                                          <p:attrName>ppt_w</p:attrName>
                                        </p:attrNameLst>
                                      </p:cBhvr>
                                      <p:tavLst>
                                        <p:tav tm="0">
                                          <p:val>
                                            <p:strVal val="0"/>
                                          </p:val>
                                        </p:tav>
                                        <p:tav tm="100000">
                                          <p:val>
                                            <p:strVal val="#ppt_w"/>
                                          </p:val>
                                        </p:tav>
                                      </p:tavLst>
                                    </p:anim>
                                    <p:anim calcmode="lin" valueType="num">
                                      <p:cBhvr additive="base">
                                        <p:cTn id="8" dur="500"/>
                                        <p:tgtEl>
                                          <p:spTgt spid="439"/>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443"/>
                                        </p:tgtEl>
                                        <p:attrNameLst>
                                          <p:attrName>style.visibility</p:attrName>
                                        </p:attrNameLst>
                                      </p:cBhvr>
                                      <p:to>
                                        <p:strVal val="visible"/>
                                      </p:to>
                                    </p:set>
                                    <p:anim calcmode="lin" valueType="num">
                                      <p:cBhvr additive="base">
                                        <p:cTn id="12" dur="500"/>
                                        <p:tgtEl>
                                          <p:spTgt spid="443"/>
                                        </p:tgtEl>
                                        <p:attrNameLst>
                                          <p:attrName>ppt_w</p:attrName>
                                        </p:attrNameLst>
                                      </p:cBhvr>
                                      <p:tavLst>
                                        <p:tav tm="0">
                                          <p:val>
                                            <p:strVal val="0"/>
                                          </p:val>
                                        </p:tav>
                                        <p:tav tm="100000">
                                          <p:val>
                                            <p:strVal val="#ppt_w"/>
                                          </p:val>
                                        </p:tav>
                                      </p:tavLst>
                                    </p:anim>
                                    <p:anim calcmode="lin" valueType="num">
                                      <p:cBhvr additive="base">
                                        <p:cTn id="13" dur="500"/>
                                        <p:tgtEl>
                                          <p:spTgt spid="443"/>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442"/>
                                        </p:tgtEl>
                                        <p:attrNameLst>
                                          <p:attrName>style.visibility</p:attrName>
                                        </p:attrNameLst>
                                      </p:cBhvr>
                                      <p:to>
                                        <p:strVal val="visible"/>
                                      </p:to>
                                    </p:set>
                                    <p:anim calcmode="lin" valueType="num">
                                      <p:cBhvr additive="base">
                                        <p:cTn id="17" dur="500"/>
                                        <p:tgtEl>
                                          <p:spTgt spid="442"/>
                                        </p:tgtEl>
                                        <p:attrNameLst>
                                          <p:attrName>ppt_x</p:attrName>
                                        </p:attrNameLst>
                                      </p:cBhvr>
                                      <p:tavLst>
                                        <p:tav tm="0">
                                          <p:val>
                                            <p:strVal val="#ppt_x-1"/>
                                          </p:val>
                                        </p:tav>
                                        <p:tav tm="100000">
                                          <p:val>
                                            <p:strVal val="#ppt_x"/>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447"/>
                                        </p:tgtEl>
                                        <p:attrNameLst>
                                          <p:attrName>style.visibility</p:attrName>
                                        </p:attrNameLst>
                                      </p:cBhvr>
                                      <p:to>
                                        <p:strVal val="visible"/>
                                      </p:to>
                                    </p:set>
                                    <p:anim calcmode="lin" valueType="num">
                                      <p:cBhvr additive="base">
                                        <p:cTn id="21" dur="500"/>
                                        <p:tgtEl>
                                          <p:spTgt spid="447"/>
                                        </p:tgtEl>
                                        <p:attrNameLst>
                                          <p:attrName>ppt_w</p:attrName>
                                        </p:attrNameLst>
                                      </p:cBhvr>
                                      <p:tavLst>
                                        <p:tav tm="0">
                                          <p:val>
                                            <p:strVal val="0"/>
                                          </p:val>
                                        </p:tav>
                                        <p:tav tm="100000">
                                          <p:val>
                                            <p:strVal val="#ppt_w"/>
                                          </p:val>
                                        </p:tav>
                                      </p:tavLst>
                                    </p:anim>
                                    <p:anim calcmode="lin" valueType="num">
                                      <p:cBhvr additive="base">
                                        <p:cTn id="22" dur="500"/>
                                        <p:tgtEl>
                                          <p:spTgt spid="447"/>
                                        </p:tgtEl>
                                        <p:attrNameLst>
                                          <p:attrName>ppt_h</p:attrName>
                                        </p:attrNameLst>
                                      </p:cBhvr>
                                      <p:tavLst>
                                        <p:tav tm="0">
                                          <p:val>
                                            <p:strVal val="0"/>
                                          </p:val>
                                        </p:tav>
                                        <p:tav tm="100000">
                                          <p:val>
                                            <p:strVal val="#ppt_h"/>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446"/>
                                        </p:tgtEl>
                                        <p:attrNameLst>
                                          <p:attrName>style.visibility</p:attrName>
                                        </p:attrNameLst>
                                      </p:cBhvr>
                                      <p:to>
                                        <p:strVal val="visible"/>
                                      </p:to>
                                    </p:set>
                                    <p:anim calcmode="lin" valueType="num">
                                      <p:cBhvr additive="base">
                                        <p:cTn id="26" dur="500"/>
                                        <p:tgtEl>
                                          <p:spTgt spid="446"/>
                                        </p:tgtEl>
                                        <p:attrNameLst>
                                          <p:attrName>ppt_x</p:attrName>
                                        </p:attrNameLst>
                                      </p:cBhvr>
                                      <p:tavLst>
                                        <p:tav tm="0">
                                          <p:val>
                                            <p:strVal val="#ppt_x-1"/>
                                          </p:val>
                                        </p:tav>
                                        <p:tav tm="100000">
                                          <p:val>
                                            <p:strVal val="#ppt_x"/>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51"/>
                                        </p:tgtEl>
                                        <p:attrNameLst>
                                          <p:attrName>style.visibility</p:attrName>
                                        </p:attrNameLst>
                                      </p:cBhvr>
                                      <p:to>
                                        <p:strVal val="visible"/>
                                      </p:to>
                                    </p:set>
                                    <p:anim calcmode="lin" valueType="num">
                                      <p:cBhvr additive="base">
                                        <p:cTn id="30" dur="500"/>
                                        <p:tgtEl>
                                          <p:spTgt spid="451"/>
                                        </p:tgtEl>
                                        <p:attrNameLst>
                                          <p:attrName>ppt_w</p:attrName>
                                        </p:attrNameLst>
                                      </p:cBhvr>
                                      <p:tavLst>
                                        <p:tav tm="0">
                                          <p:val>
                                            <p:strVal val="0"/>
                                          </p:val>
                                        </p:tav>
                                        <p:tav tm="100000">
                                          <p:val>
                                            <p:strVal val="#ppt_w"/>
                                          </p:val>
                                        </p:tav>
                                      </p:tavLst>
                                    </p:anim>
                                    <p:anim calcmode="lin" valueType="num">
                                      <p:cBhvr additive="base">
                                        <p:cTn id="31" dur="500"/>
                                        <p:tgtEl>
                                          <p:spTgt spid="451"/>
                                        </p:tgtEl>
                                        <p:attrNameLst>
                                          <p:attrName>ppt_h</p:attrName>
                                        </p:attrNameLst>
                                      </p:cBhvr>
                                      <p:tavLst>
                                        <p:tav tm="0">
                                          <p:val>
                                            <p:strVal val="0"/>
                                          </p:val>
                                        </p:tav>
                                        <p:tav tm="100000">
                                          <p:val>
                                            <p:strVal val="#ppt_h"/>
                                          </p:val>
                                        </p:tav>
                                      </p:tavLst>
                                    </p:anim>
                                  </p:childTnLst>
                                </p:cTn>
                              </p:par>
                            </p:childTnLst>
                          </p:cTn>
                        </p:par>
                        <p:par>
                          <p:cTn id="32" fill="hold">
                            <p:stCondLst>
                              <p:cond delay="3000"/>
                            </p:stCondLst>
                            <p:childTnLst>
                              <p:par>
                                <p:cTn id="33" presetID="2" presetClass="entr" presetSubtype="8" fill="hold" nodeType="afterEffect">
                                  <p:stCondLst>
                                    <p:cond delay="0"/>
                                  </p:stCondLst>
                                  <p:childTnLst>
                                    <p:set>
                                      <p:cBhvr>
                                        <p:cTn id="34" dur="1" fill="hold">
                                          <p:stCondLst>
                                            <p:cond delay="0"/>
                                          </p:stCondLst>
                                        </p:cTn>
                                        <p:tgtEl>
                                          <p:spTgt spid="450"/>
                                        </p:tgtEl>
                                        <p:attrNameLst>
                                          <p:attrName>style.visibility</p:attrName>
                                        </p:attrNameLst>
                                      </p:cBhvr>
                                      <p:to>
                                        <p:strVal val="visible"/>
                                      </p:to>
                                    </p:set>
                                    <p:anim calcmode="lin" valueType="num">
                                      <p:cBhvr additive="base">
                                        <p:cTn id="35" dur="500"/>
                                        <p:tgtEl>
                                          <p:spTgt spid="450"/>
                                        </p:tgtEl>
                                        <p:attrNameLst>
                                          <p:attrName>ppt_x</p:attrName>
                                        </p:attrNameLst>
                                      </p:cBhvr>
                                      <p:tavLst>
                                        <p:tav tm="0">
                                          <p:val>
                                            <p:strVal val="#ppt_x-1"/>
                                          </p:val>
                                        </p:tav>
                                        <p:tav tm="100000">
                                          <p:val>
                                            <p:strVal val="#ppt_x"/>
                                          </p:val>
                                        </p:tav>
                                      </p:tavLst>
                                    </p:anim>
                                  </p:childTnLst>
                                </p:cTn>
                              </p:par>
                            </p:childTnLst>
                          </p:cTn>
                        </p:par>
                        <p:par>
                          <p:cTn id="36" fill="hold">
                            <p:stCondLst>
                              <p:cond delay="3500"/>
                            </p:stCondLst>
                            <p:childTnLst>
                              <p:par>
                                <p:cTn id="37" presetID="23" presetClass="entr" presetSubtype="16" fill="hold" nodeType="afterEffect">
                                  <p:stCondLst>
                                    <p:cond delay="0"/>
                                  </p:stCondLst>
                                  <p:childTnLst>
                                    <p:set>
                                      <p:cBhvr>
                                        <p:cTn id="38" dur="1" fill="hold">
                                          <p:stCondLst>
                                            <p:cond delay="0"/>
                                          </p:stCondLst>
                                        </p:cTn>
                                        <p:tgtEl>
                                          <p:spTgt spid="455"/>
                                        </p:tgtEl>
                                        <p:attrNameLst>
                                          <p:attrName>style.visibility</p:attrName>
                                        </p:attrNameLst>
                                      </p:cBhvr>
                                      <p:to>
                                        <p:strVal val="visible"/>
                                      </p:to>
                                    </p:set>
                                    <p:anim calcmode="lin" valueType="num">
                                      <p:cBhvr additive="base">
                                        <p:cTn id="39" dur="500"/>
                                        <p:tgtEl>
                                          <p:spTgt spid="455"/>
                                        </p:tgtEl>
                                        <p:attrNameLst>
                                          <p:attrName>ppt_w</p:attrName>
                                        </p:attrNameLst>
                                      </p:cBhvr>
                                      <p:tavLst>
                                        <p:tav tm="0">
                                          <p:val>
                                            <p:strVal val="0"/>
                                          </p:val>
                                        </p:tav>
                                        <p:tav tm="100000">
                                          <p:val>
                                            <p:strVal val="#ppt_w"/>
                                          </p:val>
                                        </p:tav>
                                      </p:tavLst>
                                    </p:anim>
                                    <p:anim calcmode="lin" valueType="num">
                                      <p:cBhvr additive="base">
                                        <p:cTn id="40" dur="500"/>
                                        <p:tgtEl>
                                          <p:spTgt spid="455"/>
                                        </p:tgtEl>
                                        <p:attrNameLst>
                                          <p:attrName>ppt_h</p:attrName>
                                        </p:attrNameLst>
                                      </p:cBhvr>
                                      <p:tavLst>
                                        <p:tav tm="0">
                                          <p:val>
                                            <p:strVal val="0"/>
                                          </p:val>
                                        </p:tav>
                                        <p:tav tm="100000">
                                          <p:val>
                                            <p:strVal val="#ppt_h"/>
                                          </p:val>
                                        </p:tav>
                                      </p:tavLst>
                                    </p:anim>
                                  </p:childTnLst>
                                </p:cTn>
                              </p:par>
                            </p:childTnLst>
                          </p:cTn>
                        </p:par>
                        <p:par>
                          <p:cTn id="41" fill="hold">
                            <p:stCondLst>
                              <p:cond delay="4000"/>
                            </p:stCondLst>
                            <p:childTnLst>
                              <p:par>
                                <p:cTn id="42" presetID="2" presetClass="entr" presetSubtype="8" fill="hold" nodeType="afterEffect">
                                  <p:stCondLst>
                                    <p:cond delay="0"/>
                                  </p:stCondLst>
                                  <p:childTnLst>
                                    <p:set>
                                      <p:cBhvr>
                                        <p:cTn id="43" dur="1" fill="hold">
                                          <p:stCondLst>
                                            <p:cond delay="0"/>
                                          </p:stCondLst>
                                        </p:cTn>
                                        <p:tgtEl>
                                          <p:spTgt spid="454"/>
                                        </p:tgtEl>
                                        <p:attrNameLst>
                                          <p:attrName>style.visibility</p:attrName>
                                        </p:attrNameLst>
                                      </p:cBhvr>
                                      <p:to>
                                        <p:strVal val="visible"/>
                                      </p:to>
                                    </p:set>
                                    <p:anim calcmode="lin" valueType="num">
                                      <p:cBhvr additive="base">
                                        <p:cTn id="44" dur="500"/>
                                        <p:tgtEl>
                                          <p:spTgt spid="454"/>
                                        </p:tgtEl>
                                        <p:attrNameLst>
                                          <p:attrName>ppt_x</p:attrName>
                                        </p:attrNameLst>
                                      </p:cBhvr>
                                      <p:tavLst>
                                        <p:tav tm="0">
                                          <p:val>
                                            <p:strVal val="#ppt_x-1"/>
                                          </p:val>
                                        </p:tav>
                                        <p:tav tm="100000">
                                          <p:val>
                                            <p:strVal val="#ppt_x"/>
                                          </p:val>
                                        </p:tav>
                                      </p:tavLst>
                                    </p:anim>
                                  </p:childTnLst>
                                </p:cTn>
                              </p:par>
                            </p:childTnLst>
                          </p:cTn>
                        </p:par>
                        <p:par>
                          <p:cTn id="45" fill="hold">
                            <p:stCondLst>
                              <p:cond delay="4500"/>
                            </p:stCondLst>
                            <p:childTnLst>
                              <p:par>
                                <p:cTn id="46" presetID="23" presetClass="entr" presetSubtype="16" fill="hold" nodeType="afterEffect">
                                  <p:stCondLst>
                                    <p:cond delay="0"/>
                                  </p:stCondLst>
                                  <p:childTnLst>
                                    <p:set>
                                      <p:cBhvr>
                                        <p:cTn id="47" dur="1" fill="hold">
                                          <p:stCondLst>
                                            <p:cond delay="0"/>
                                          </p:stCondLst>
                                        </p:cTn>
                                        <p:tgtEl>
                                          <p:spTgt spid="459"/>
                                        </p:tgtEl>
                                        <p:attrNameLst>
                                          <p:attrName>style.visibility</p:attrName>
                                        </p:attrNameLst>
                                      </p:cBhvr>
                                      <p:to>
                                        <p:strVal val="visible"/>
                                      </p:to>
                                    </p:set>
                                    <p:anim calcmode="lin" valueType="num">
                                      <p:cBhvr additive="base">
                                        <p:cTn id="48" dur="500"/>
                                        <p:tgtEl>
                                          <p:spTgt spid="459"/>
                                        </p:tgtEl>
                                        <p:attrNameLst>
                                          <p:attrName>ppt_w</p:attrName>
                                        </p:attrNameLst>
                                      </p:cBhvr>
                                      <p:tavLst>
                                        <p:tav tm="0">
                                          <p:val>
                                            <p:strVal val="0"/>
                                          </p:val>
                                        </p:tav>
                                        <p:tav tm="100000">
                                          <p:val>
                                            <p:strVal val="#ppt_w"/>
                                          </p:val>
                                        </p:tav>
                                      </p:tavLst>
                                    </p:anim>
                                    <p:anim calcmode="lin" valueType="num">
                                      <p:cBhvr additive="base">
                                        <p:cTn id="49" dur="500"/>
                                        <p:tgtEl>
                                          <p:spTgt spid="459"/>
                                        </p:tgtEl>
                                        <p:attrNameLst>
                                          <p:attrName>ppt_h</p:attrName>
                                        </p:attrNameLst>
                                      </p:cBhvr>
                                      <p:tavLst>
                                        <p:tav tm="0">
                                          <p:val>
                                            <p:strVal val="0"/>
                                          </p:val>
                                        </p:tav>
                                        <p:tav tm="100000">
                                          <p:val>
                                            <p:strVal val="#ppt_h"/>
                                          </p:val>
                                        </p:tav>
                                      </p:tavLst>
                                    </p:anim>
                                  </p:childTnLst>
                                </p:cTn>
                              </p:par>
                            </p:childTnLst>
                          </p:cTn>
                        </p:par>
                        <p:par>
                          <p:cTn id="50" fill="hold">
                            <p:stCondLst>
                              <p:cond delay="5000"/>
                            </p:stCondLst>
                            <p:childTnLst>
                              <p:par>
                                <p:cTn id="51" presetID="2" presetClass="entr" presetSubtype="8" fill="hold" nodeType="afterEffect">
                                  <p:stCondLst>
                                    <p:cond delay="0"/>
                                  </p:stCondLst>
                                  <p:childTnLst>
                                    <p:set>
                                      <p:cBhvr>
                                        <p:cTn id="52" dur="1" fill="hold">
                                          <p:stCondLst>
                                            <p:cond delay="0"/>
                                          </p:stCondLst>
                                        </p:cTn>
                                        <p:tgtEl>
                                          <p:spTgt spid="458"/>
                                        </p:tgtEl>
                                        <p:attrNameLst>
                                          <p:attrName>style.visibility</p:attrName>
                                        </p:attrNameLst>
                                      </p:cBhvr>
                                      <p:to>
                                        <p:strVal val="visible"/>
                                      </p:to>
                                    </p:set>
                                    <p:anim calcmode="lin" valueType="num">
                                      <p:cBhvr additive="base">
                                        <p:cTn id="53" dur="500"/>
                                        <p:tgtEl>
                                          <p:spTgt spid="458"/>
                                        </p:tgtEl>
                                        <p:attrNameLst>
                                          <p:attrName>ppt_x</p:attrName>
                                        </p:attrNameLst>
                                      </p:cBhvr>
                                      <p:tavLst>
                                        <p:tav tm="0">
                                          <p:val>
                                            <p:strVal val="#ppt_x-1"/>
                                          </p:val>
                                        </p:tav>
                                        <p:tav tm="100000">
                                          <p:val>
                                            <p:strVal val="#ppt_x"/>
                                          </p:val>
                                        </p:tav>
                                      </p:tavLst>
                                    </p:anim>
                                  </p:childTnLst>
                                </p:cTn>
                              </p:par>
                            </p:childTnLst>
                          </p:cTn>
                        </p:par>
                        <p:par>
                          <p:cTn id="54" fill="hold">
                            <p:stCondLst>
                              <p:cond delay="5500"/>
                            </p:stCondLst>
                            <p:childTnLst>
                              <p:par>
                                <p:cTn id="55" presetID="23" presetClass="entr" presetSubtype="16" fill="hold" nodeType="afterEffect">
                                  <p:stCondLst>
                                    <p:cond delay="0"/>
                                  </p:stCondLst>
                                  <p:childTnLst>
                                    <p:set>
                                      <p:cBhvr>
                                        <p:cTn id="56" dur="1" fill="hold">
                                          <p:stCondLst>
                                            <p:cond delay="0"/>
                                          </p:stCondLst>
                                        </p:cTn>
                                        <p:tgtEl>
                                          <p:spTgt spid="463"/>
                                        </p:tgtEl>
                                        <p:attrNameLst>
                                          <p:attrName>style.visibility</p:attrName>
                                        </p:attrNameLst>
                                      </p:cBhvr>
                                      <p:to>
                                        <p:strVal val="visible"/>
                                      </p:to>
                                    </p:set>
                                    <p:anim calcmode="lin" valueType="num">
                                      <p:cBhvr additive="base">
                                        <p:cTn id="57" dur="500"/>
                                        <p:tgtEl>
                                          <p:spTgt spid="463"/>
                                        </p:tgtEl>
                                        <p:attrNameLst>
                                          <p:attrName>ppt_w</p:attrName>
                                        </p:attrNameLst>
                                      </p:cBhvr>
                                      <p:tavLst>
                                        <p:tav tm="0">
                                          <p:val>
                                            <p:strVal val="0"/>
                                          </p:val>
                                        </p:tav>
                                        <p:tav tm="100000">
                                          <p:val>
                                            <p:strVal val="#ppt_w"/>
                                          </p:val>
                                        </p:tav>
                                      </p:tavLst>
                                    </p:anim>
                                    <p:anim calcmode="lin" valueType="num">
                                      <p:cBhvr additive="base">
                                        <p:cTn id="58" dur="500"/>
                                        <p:tgtEl>
                                          <p:spTgt spid="463"/>
                                        </p:tgtEl>
                                        <p:attrNameLst>
                                          <p:attrName>ppt_h</p:attrName>
                                        </p:attrNameLst>
                                      </p:cBhvr>
                                      <p:tavLst>
                                        <p:tav tm="0">
                                          <p:val>
                                            <p:strVal val="0"/>
                                          </p:val>
                                        </p:tav>
                                        <p:tav tm="100000">
                                          <p:val>
                                            <p:strVal val="#ppt_h"/>
                                          </p:val>
                                        </p:tav>
                                      </p:tavLst>
                                    </p:anim>
                                  </p:childTnLst>
                                </p:cTn>
                              </p:par>
                            </p:childTnLst>
                          </p:cTn>
                        </p:par>
                        <p:par>
                          <p:cTn id="59" fill="hold">
                            <p:stCondLst>
                              <p:cond delay="6000"/>
                            </p:stCondLst>
                            <p:childTnLst>
                              <p:par>
                                <p:cTn id="60" presetID="2" presetClass="entr" presetSubtype="8" fill="hold" nodeType="afterEffect">
                                  <p:stCondLst>
                                    <p:cond delay="0"/>
                                  </p:stCondLst>
                                  <p:childTnLst>
                                    <p:set>
                                      <p:cBhvr>
                                        <p:cTn id="61" dur="1" fill="hold">
                                          <p:stCondLst>
                                            <p:cond delay="0"/>
                                          </p:stCondLst>
                                        </p:cTn>
                                        <p:tgtEl>
                                          <p:spTgt spid="462"/>
                                        </p:tgtEl>
                                        <p:attrNameLst>
                                          <p:attrName>style.visibility</p:attrName>
                                        </p:attrNameLst>
                                      </p:cBhvr>
                                      <p:to>
                                        <p:strVal val="visible"/>
                                      </p:to>
                                    </p:set>
                                    <p:anim calcmode="lin" valueType="num">
                                      <p:cBhvr additive="base">
                                        <p:cTn id="62" dur="500"/>
                                        <p:tgtEl>
                                          <p:spTgt spid="462"/>
                                        </p:tgtEl>
                                        <p:attrNameLst>
                                          <p:attrName>ppt_x</p:attrName>
                                        </p:attrNameLst>
                                      </p:cBhvr>
                                      <p:tavLst>
                                        <p:tav tm="0">
                                          <p:val>
                                            <p:strVal val="#ppt_x-1"/>
                                          </p:val>
                                        </p:tav>
                                        <p:tav tm="100000">
                                          <p:val>
                                            <p:strVal val="#ppt_x"/>
                                          </p:val>
                                        </p:tav>
                                      </p:tavLst>
                                    </p:anim>
                                  </p:childTnLst>
                                </p:cTn>
                              </p:par>
                            </p:childTnLst>
                          </p:cTn>
                        </p:par>
                        <p:par>
                          <p:cTn id="63" fill="hold">
                            <p:stCondLst>
                              <p:cond delay="6500"/>
                            </p:stCondLst>
                            <p:childTnLst>
                              <p:par>
                                <p:cTn id="64" presetID="23" presetClass="entr" presetSubtype="16" fill="hold" nodeType="afterEffect">
                                  <p:stCondLst>
                                    <p:cond delay="0"/>
                                  </p:stCondLst>
                                  <p:childTnLst>
                                    <p:set>
                                      <p:cBhvr>
                                        <p:cTn id="65" dur="1" fill="hold">
                                          <p:stCondLst>
                                            <p:cond delay="0"/>
                                          </p:stCondLst>
                                        </p:cTn>
                                        <p:tgtEl>
                                          <p:spTgt spid="467"/>
                                        </p:tgtEl>
                                        <p:attrNameLst>
                                          <p:attrName>style.visibility</p:attrName>
                                        </p:attrNameLst>
                                      </p:cBhvr>
                                      <p:to>
                                        <p:strVal val="visible"/>
                                      </p:to>
                                    </p:set>
                                    <p:anim calcmode="lin" valueType="num">
                                      <p:cBhvr additive="base">
                                        <p:cTn id="66" dur="500"/>
                                        <p:tgtEl>
                                          <p:spTgt spid="467"/>
                                        </p:tgtEl>
                                        <p:attrNameLst>
                                          <p:attrName>ppt_w</p:attrName>
                                        </p:attrNameLst>
                                      </p:cBhvr>
                                      <p:tavLst>
                                        <p:tav tm="0">
                                          <p:val>
                                            <p:strVal val="0"/>
                                          </p:val>
                                        </p:tav>
                                        <p:tav tm="100000">
                                          <p:val>
                                            <p:strVal val="#ppt_w"/>
                                          </p:val>
                                        </p:tav>
                                      </p:tavLst>
                                    </p:anim>
                                    <p:anim calcmode="lin" valueType="num">
                                      <p:cBhvr additive="base">
                                        <p:cTn id="67" dur="500"/>
                                        <p:tgtEl>
                                          <p:spTgt spid="467"/>
                                        </p:tgtEl>
                                        <p:attrNameLst>
                                          <p:attrName>ppt_h</p:attrName>
                                        </p:attrNameLst>
                                      </p:cBhvr>
                                      <p:tavLst>
                                        <p:tav tm="0">
                                          <p:val>
                                            <p:strVal val="0"/>
                                          </p:val>
                                        </p:tav>
                                        <p:tav tm="100000">
                                          <p:val>
                                            <p:strVal val="#ppt_h"/>
                                          </p:val>
                                        </p:tav>
                                      </p:tavLst>
                                    </p:anim>
                                  </p:childTnLst>
                                </p:cTn>
                              </p:par>
                            </p:childTnLst>
                          </p:cTn>
                        </p:par>
                        <p:par>
                          <p:cTn id="68" fill="hold">
                            <p:stCondLst>
                              <p:cond delay="7000"/>
                            </p:stCondLst>
                            <p:childTnLst>
                              <p:par>
                                <p:cTn id="69" presetID="2" presetClass="entr" presetSubtype="8" fill="hold" nodeType="afterEffect">
                                  <p:stCondLst>
                                    <p:cond delay="0"/>
                                  </p:stCondLst>
                                  <p:childTnLst>
                                    <p:set>
                                      <p:cBhvr>
                                        <p:cTn id="70" dur="1" fill="hold">
                                          <p:stCondLst>
                                            <p:cond delay="0"/>
                                          </p:stCondLst>
                                        </p:cTn>
                                        <p:tgtEl>
                                          <p:spTgt spid="466"/>
                                        </p:tgtEl>
                                        <p:attrNameLst>
                                          <p:attrName>style.visibility</p:attrName>
                                        </p:attrNameLst>
                                      </p:cBhvr>
                                      <p:to>
                                        <p:strVal val="visible"/>
                                      </p:to>
                                    </p:set>
                                    <p:anim calcmode="lin" valueType="num">
                                      <p:cBhvr additive="base">
                                        <p:cTn id="71" dur="500"/>
                                        <p:tgtEl>
                                          <p:spTgt spid="466"/>
                                        </p:tgtEl>
                                        <p:attrNameLst>
                                          <p:attrName>ppt_x</p:attrName>
                                        </p:attrNameLst>
                                      </p:cBhvr>
                                      <p:tavLst>
                                        <p:tav tm="0">
                                          <p:val>
                                            <p:strVal val="#ppt_x-1"/>
                                          </p:val>
                                        </p:tav>
                                        <p:tav tm="100000">
                                          <p:val>
                                            <p:strVal val="#ppt_x"/>
                                          </p:val>
                                        </p:tav>
                                      </p:tavLst>
                                    </p:anim>
                                  </p:childTnLst>
                                </p:cTn>
                              </p:par>
                            </p:childTnLst>
                          </p:cTn>
                        </p:par>
                        <p:par>
                          <p:cTn id="72" fill="hold">
                            <p:stCondLst>
                              <p:cond delay="7500"/>
                            </p:stCondLst>
                            <p:childTnLst>
                              <p:par>
                                <p:cTn id="73" presetID="23" presetClass="entr" presetSubtype="16" fill="hold" nodeType="afterEffect">
                                  <p:stCondLst>
                                    <p:cond delay="0"/>
                                  </p:stCondLst>
                                  <p:childTnLst>
                                    <p:set>
                                      <p:cBhvr>
                                        <p:cTn id="74" dur="1" fill="hold">
                                          <p:stCondLst>
                                            <p:cond delay="0"/>
                                          </p:stCondLst>
                                        </p:cTn>
                                        <p:tgtEl>
                                          <p:spTgt spid="471"/>
                                        </p:tgtEl>
                                        <p:attrNameLst>
                                          <p:attrName>style.visibility</p:attrName>
                                        </p:attrNameLst>
                                      </p:cBhvr>
                                      <p:to>
                                        <p:strVal val="visible"/>
                                      </p:to>
                                    </p:set>
                                    <p:anim calcmode="lin" valueType="num">
                                      <p:cBhvr additive="base">
                                        <p:cTn id="75" dur="500"/>
                                        <p:tgtEl>
                                          <p:spTgt spid="471"/>
                                        </p:tgtEl>
                                        <p:attrNameLst>
                                          <p:attrName>ppt_w</p:attrName>
                                        </p:attrNameLst>
                                      </p:cBhvr>
                                      <p:tavLst>
                                        <p:tav tm="0">
                                          <p:val>
                                            <p:strVal val="0"/>
                                          </p:val>
                                        </p:tav>
                                        <p:tav tm="100000">
                                          <p:val>
                                            <p:strVal val="#ppt_w"/>
                                          </p:val>
                                        </p:tav>
                                      </p:tavLst>
                                    </p:anim>
                                    <p:anim calcmode="lin" valueType="num">
                                      <p:cBhvr additive="base">
                                        <p:cTn id="76" dur="500"/>
                                        <p:tgtEl>
                                          <p:spTgt spid="471"/>
                                        </p:tgtEl>
                                        <p:attrNameLst>
                                          <p:attrName>ppt_h</p:attrName>
                                        </p:attrNameLst>
                                      </p:cBhvr>
                                      <p:tavLst>
                                        <p:tav tm="0">
                                          <p:val>
                                            <p:strVal val="0"/>
                                          </p:val>
                                        </p:tav>
                                        <p:tav tm="100000">
                                          <p:val>
                                            <p:strVal val="#ppt_h"/>
                                          </p:val>
                                        </p:tav>
                                      </p:tavLst>
                                    </p:anim>
                                  </p:childTnLst>
                                </p:cTn>
                              </p:par>
                            </p:childTnLst>
                          </p:cTn>
                        </p:par>
                        <p:par>
                          <p:cTn id="77" fill="hold">
                            <p:stCondLst>
                              <p:cond delay="8000"/>
                            </p:stCondLst>
                            <p:childTnLst>
                              <p:par>
                                <p:cTn id="78" presetID="2" presetClass="entr" presetSubtype="8" fill="hold" nodeType="afterEffect">
                                  <p:stCondLst>
                                    <p:cond delay="0"/>
                                  </p:stCondLst>
                                  <p:childTnLst>
                                    <p:set>
                                      <p:cBhvr>
                                        <p:cTn id="79" dur="1" fill="hold">
                                          <p:stCondLst>
                                            <p:cond delay="0"/>
                                          </p:stCondLst>
                                        </p:cTn>
                                        <p:tgtEl>
                                          <p:spTgt spid="470"/>
                                        </p:tgtEl>
                                        <p:attrNameLst>
                                          <p:attrName>style.visibility</p:attrName>
                                        </p:attrNameLst>
                                      </p:cBhvr>
                                      <p:to>
                                        <p:strVal val="visible"/>
                                      </p:to>
                                    </p:set>
                                    <p:anim calcmode="lin" valueType="num">
                                      <p:cBhvr additive="base">
                                        <p:cTn id="80" dur="500"/>
                                        <p:tgtEl>
                                          <p:spTgt spid="470"/>
                                        </p:tgtEl>
                                        <p:attrNameLst>
                                          <p:attrName>ppt_x</p:attrName>
                                        </p:attrNameLst>
                                      </p:cBhvr>
                                      <p:tavLst>
                                        <p:tav tm="0">
                                          <p:val>
                                            <p:strVal val="#ppt_x-1"/>
                                          </p:val>
                                        </p:tav>
                                        <p:tav tm="100000">
                                          <p:val>
                                            <p:strVal val="#ppt_x"/>
                                          </p:val>
                                        </p:tav>
                                      </p:tavLst>
                                    </p:anim>
                                  </p:childTnLst>
                                </p:cTn>
                              </p:par>
                            </p:childTnLst>
                          </p:cTn>
                        </p:par>
                        <p:par>
                          <p:cTn id="81" fill="hold">
                            <p:stCondLst>
                              <p:cond delay="8500"/>
                            </p:stCondLst>
                            <p:childTnLst>
                              <p:par>
                                <p:cTn id="82" presetID="23" presetClass="entr" presetSubtype="16" fill="hold" nodeType="afterEffect">
                                  <p:stCondLst>
                                    <p:cond delay="0"/>
                                  </p:stCondLst>
                                  <p:childTnLst>
                                    <p:set>
                                      <p:cBhvr>
                                        <p:cTn id="83" dur="1" fill="hold">
                                          <p:stCondLst>
                                            <p:cond delay="0"/>
                                          </p:stCondLst>
                                        </p:cTn>
                                        <p:tgtEl>
                                          <p:spTgt spid="475"/>
                                        </p:tgtEl>
                                        <p:attrNameLst>
                                          <p:attrName>style.visibility</p:attrName>
                                        </p:attrNameLst>
                                      </p:cBhvr>
                                      <p:to>
                                        <p:strVal val="visible"/>
                                      </p:to>
                                    </p:set>
                                    <p:anim calcmode="lin" valueType="num">
                                      <p:cBhvr additive="base">
                                        <p:cTn id="84" dur="500"/>
                                        <p:tgtEl>
                                          <p:spTgt spid="475"/>
                                        </p:tgtEl>
                                        <p:attrNameLst>
                                          <p:attrName>ppt_w</p:attrName>
                                        </p:attrNameLst>
                                      </p:cBhvr>
                                      <p:tavLst>
                                        <p:tav tm="0">
                                          <p:val>
                                            <p:strVal val="0"/>
                                          </p:val>
                                        </p:tav>
                                        <p:tav tm="100000">
                                          <p:val>
                                            <p:strVal val="#ppt_w"/>
                                          </p:val>
                                        </p:tav>
                                      </p:tavLst>
                                    </p:anim>
                                    <p:anim calcmode="lin" valueType="num">
                                      <p:cBhvr additive="base">
                                        <p:cTn id="85" dur="500"/>
                                        <p:tgtEl>
                                          <p:spTgt spid="475"/>
                                        </p:tgtEl>
                                        <p:attrNameLst>
                                          <p:attrName>ppt_h</p:attrName>
                                        </p:attrNameLst>
                                      </p:cBhvr>
                                      <p:tavLst>
                                        <p:tav tm="0">
                                          <p:val>
                                            <p:strVal val="0"/>
                                          </p:val>
                                        </p:tav>
                                        <p:tav tm="100000">
                                          <p:val>
                                            <p:strVal val="#ppt_h"/>
                                          </p:val>
                                        </p:tav>
                                      </p:tavLst>
                                    </p:anim>
                                  </p:childTnLst>
                                </p:cTn>
                              </p:par>
                            </p:childTnLst>
                          </p:cTn>
                        </p:par>
                        <p:par>
                          <p:cTn id="86" fill="hold">
                            <p:stCondLst>
                              <p:cond delay="9000"/>
                            </p:stCondLst>
                            <p:childTnLst>
                              <p:par>
                                <p:cTn id="87" presetID="2" presetClass="entr" presetSubtype="8" fill="hold" nodeType="afterEffect">
                                  <p:stCondLst>
                                    <p:cond delay="0"/>
                                  </p:stCondLst>
                                  <p:childTnLst>
                                    <p:set>
                                      <p:cBhvr>
                                        <p:cTn id="88" dur="1" fill="hold">
                                          <p:stCondLst>
                                            <p:cond delay="0"/>
                                          </p:stCondLst>
                                        </p:cTn>
                                        <p:tgtEl>
                                          <p:spTgt spid="474"/>
                                        </p:tgtEl>
                                        <p:attrNameLst>
                                          <p:attrName>style.visibility</p:attrName>
                                        </p:attrNameLst>
                                      </p:cBhvr>
                                      <p:to>
                                        <p:strVal val="visible"/>
                                      </p:to>
                                    </p:set>
                                    <p:anim calcmode="lin" valueType="num">
                                      <p:cBhvr additive="base">
                                        <p:cTn id="89" dur="500"/>
                                        <p:tgtEl>
                                          <p:spTgt spid="474"/>
                                        </p:tgtEl>
                                        <p:attrNameLst>
                                          <p:attrName>ppt_x</p:attrName>
                                        </p:attrNameLst>
                                      </p:cBhvr>
                                      <p:tavLst>
                                        <p:tav tm="0">
                                          <p:val>
                                            <p:strVal val="#ppt_x-1"/>
                                          </p:val>
                                        </p:tav>
                                        <p:tav tm="100000">
                                          <p:val>
                                            <p:strVal val="#ppt_x"/>
                                          </p:val>
                                        </p:tav>
                                      </p:tavLst>
                                    </p:anim>
                                  </p:childTnLst>
                                </p:cTn>
                              </p:par>
                            </p:childTnLst>
                          </p:cTn>
                        </p:par>
                        <p:par>
                          <p:cTn id="90" fill="hold">
                            <p:stCondLst>
                              <p:cond delay="9500"/>
                            </p:stCondLst>
                            <p:childTnLst>
                              <p:par>
                                <p:cTn id="91" presetID="23" presetClass="entr" presetSubtype="16" fill="hold" nodeType="afterEffect">
                                  <p:stCondLst>
                                    <p:cond delay="0"/>
                                  </p:stCondLst>
                                  <p:childTnLst>
                                    <p:set>
                                      <p:cBhvr>
                                        <p:cTn id="92" dur="1" fill="hold">
                                          <p:stCondLst>
                                            <p:cond delay="0"/>
                                          </p:stCondLst>
                                        </p:cTn>
                                        <p:tgtEl>
                                          <p:spTgt spid="479"/>
                                        </p:tgtEl>
                                        <p:attrNameLst>
                                          <p:attrName>style.visibility</p:attrName>
                                        </p:attrNameLst>
                                      </p:cBhvr>
                                      <p:to>
                                        <p:strVal val="visible"/>
                                      </p:to>
                                    </p:set>
                                    <p:anim calcmode="lin" valueType="num">
                                      <p:cBhvr additive="base">
                                        <p:cTn id="93" dur="500"/>
                                        <p:tgtEl>
                                          <p:spTgt spid="479"/>
                                        </p:tgtEl>
                                        <p:attrNameLst>
                                          <p:attrName>ppt_w</p:attrName>
                                        </p:attrNameLst>
                                      </p:cBhvr>
                                      <p:tavLst>
                                        <p:tav tm="0">
                                          <p:val>
                                            <p:strVal val="0"/>
                                          </p:val>
                                        </p:tav>
                                        <p:tav tm="100000">
                                          <p:val>
                                            <p:strVal val="#ppt_w"/>
                                          </p:val>
                                        </p:tav>
                                      </p:tavLst>
                                    </p:anim>
                                    <p:anim calcmode="lin" valueType="num">
                                      <p:cBhvr additive="base">
                                        <p:cTn id="94" dur="500"/>
                                        <p:tgtEl>
                                          <p:spTgt spid="479"/>
                                        </p:tgtEl>
                                        <p:attrNameLst>
                                          <p:attrName>ppt_h</p:attrName>
                                        </p:attrNameLst>
                                      </p:cBhvr>
                                      <p:tavLst>
                                        <p:tav tm="0">
                                          <p:val>
                                            <p:strVal val="0"/>
                                          </p:val>
                                        </p:tav>
                                        <p:tav tm="100000">
                                          <p:val>
                                            <p:strVal val="#ppt_h"/>
                                          </p:val>
                                        </p:tav>
                                      </p:tavLst>
                                    </p:anim>
                                  </p:childTnLst>
                                </p:cTn>
                              </p:par>
                            </p:childTnLst>
                          </p:cTn>
                        </p:par>
                        <p:par>
                          <p:cTn id="95" fill="hold">
                            <p:stCondLst>
                              <p:cond delay="10000"/>
                            </p:stCondLst>
                            <p:childTnLst>
                              <p:par>
                                <p:cTn id="96" presetID="2" presetClass="entr" presetSubtype="8" fill="hold" nodeType="afterEffect">
                                  <p:stCondLst>
                                    <p:cond delay="0"/>
                                  </p:stCondLst>
                                  <p:childTnLst>
                                    <p:set>
                                      <p:cBhvr>
                                        <p:cTn id="97" dur="1" fill="hold">
                                          <p:stCondLst>
                                            <p:cond delay="0"/>
                                          </p:stCondLst>
                                        </p:cTn>
                                        <p:tgtEl>
                                          <p:spTgt spid="478"/>
                                        </p:tgtEl>
                                        <p:attrNameLst>
                                          <p:attrName>style.visibility</p:attrName>
                                        </p:attrNameLst>
                                      </p:cBhvr>
                                      <p:to>
                                        <p:strVal val="visible"/>
                                      </p:to>
                                    </p:set>
                                    <p:anim calcmode="lin" valueType="num">
                                      <p:cBhvr additive="base">
                                        <p:cTn id="98" dur="500"/>
                                        <p:tgtEl>
                                          <p:spTgt spid="478"/>
                                        </p:tgtEl>
                                        <p:attrNameLst>
                                          <p:attrName>ppt_x</p:attrName>
                                        </p:attrNameLst>
                                      </p:cBhvr>
                                      <p:tavLst>
                                        <p:tav tm="0">
                                          <p:val>
                                            <p:strVal val="#ppt_x-1"/>
                                          </p:val>
                                        </p:tav>
                                        <p:tav tm="100000">
                                          <p:val>
                                            <p:strVal val="#ppt_x"/>
                                          </p:val>
                                        </p:tav>
                                      </p:tavLst>
                                    </p:anim>
                                  </p:childTnLst>
                                </p:cTn>
                              </p:par>
                            </p:childTnLst>
                          </p:cTn>
                        </p:par>
                        <p:par>
                          <p:cTn id="99" fill="hold">
                            <p:stCondLst>
                              <p:cond delay="10500"/>
                            </p:stCondLst>
                            <p:childTnLst>
                              <p:par>
                                <p:cTn id="100" presetID="23" presetClass="entr" presetSubtype="16" fill="hold" nodeType="afterEffect">
                                  <p:stCondLst>
                                    <p:cond delay="0"/>
                                  </p:stCondLst>
                                  <p:childTnLst>
                                    <p:set>
                                      <p:cBhvr>
                                        <p:cTn id="101" dur="1" fill="hold">
                                          <p:stCondLst>
                                            <p:cond delay="0"/>
                                          </p:stCondLst>
                                        </p:cTn>
                                        <p:tgtEl>
                                          <p:spTgt spid="438"/>
                                        </p:tgtEl>
                                        <p:attrNameLst>
                                          <p:attrName>style.visibility</p:attrName>
                                        </p:attrNameLst>
                                      </p:cBhvr>
                                      <p:to>
                                        <p:strVal val="visible"/>
                                      </p:to>
                                    </p:set>
                                    <p:anim calcmode="lin" valueType="num">
                                      <p:cBhvr additive="base">
                                        <p:cTn id="102" dur="500"/>
                                        <p:tgtEl>
                                          <p:spTgt spid="438"/>
                                        </p:tgtEl>
                                        <p:attrNameLst>
                                          <p:attrName>ppt_w</p:attrName>
                                        </p:attrNameLst>
                                      </p:cBhvr>
                                      <p:tavLst>
                                        <p:tav tm="0">
                                          <p:val>
                                            <p:strVal val="0"/>
                                          </p:val>
                                        </p:tav>
                                        <p:tav tm="100000">
                                          <p:val>
                                            <p:strVal val="#ppt_w"/>
                                          </p:val>
                                        </p:tav>
                                      </p:tavLst>
                                    </p:anim>
                                    <p:anim calcmode="lin" valueType="num">
                                      <p:cBhvr additive="base">
                                        <p:cTn id="103" dur="500"/>
                                        <p:tgtEl>
                                          <p:spTgt spid="438"/>
                                        </p:tgtEl>
                                        <p:attrNameLst>
                                          <p:attrName>ppt_h</p:attrName>
                                        </p:attrNameLst>
                                      </p:cBhvr>
                                      <p:tavLst>
                                        <p:tav tm="0">
                                          <p:val>
                                            <p:strVal val="0"/>
                                          </p:val>
                                        </p:tav>
                                        <p:tav tm="100000">
                                          <p:val>
                                            <p:strVal val="#ppt_h"/>
                                          </p:val>
                                        </p:tav>
                                      </p:tavLst>
                                    </p:anim>
                                  </p:childTnLst>
                                </p:cTn>
                              </p:par>
                            </p:childTnLst>
                          </p:cTn>
                        </p:par>
                        <p:par>
                          <p:cTn id="104" fill="hold">
                            <p:stCondLst>
                              <p:cond delay="11000"/>
                            </p:stCondLst>
                            <p:childTnLst>
                              <p:par>
                                <p:cTn id="105" presetID="23" presetClass="entr" presetSubtype="16" fill="hold" nodeType="afterEffect">
                                  <p:stCondLst>
                                    <p:cond delay="0"/>
                                  </p:stCondLst>
                                  <p:childTnLst>
                                    <p:set>
                                      <p:cBhvr>
                                        <p:cTn id="106" dur="1" fill="hold">
                                          <p:stCondLst>
                                            <p:cond delay="0"/>
                                          </p:stCondLst>
                                        </p:cTn>
                                        <p:tgtEl>
                                          <p:spTgt spid="483"/>
                                        </p:tgtEl>
                                        <p:attrNameLst>
                                          <p:attrName>style.visibility</p:attrName>
                                        </p:attrNameLst>
                                      </p:cBhvr>
                                      <p:to>
                                        <p:strVal val="visible"/>
                                      </p:to>
                                    </p:set>
                                    <p:anim calcmode="lin" valueType="num">
                                      <p:cBhvr additive="base">
                                        <p:cTn id="107" dur="500"/>
                                        <p:tgtEl>
                                          <p:spTgt spid="483"/>
                                        </p:tgtEl>
                                        <p:attrNameLst>
                                          <p:attrName>ppt_w</p:attrName>
                                        </p:attrNameLst>
                                      </p:cBhvr>
                                      <p:tavLst>
                                        <p:tav tm="0">
                                          <p:val>
                                            <p:strVal val="0"/>
                                          </p:val>
                                        </p:tav>
                                        <p:tav tm="100000">
                                          <p:val>
                                            <p:strVal val="#ppt_w"/>
                                          </p:val>
                                        </p:tav>
                                      </p:tavLst>
                                    </p:anim>
                                    <p:anim calcmode="lin" valueType="num">
                                      <p:cBhvr additive="base">
                                        <p:cTn id="108" dur="500"/>
                                        <p:tgtEl>
                                          <p:spTgt spid="483"/>
                                        </p:tgtEl>
                                        <p:attrNameLst>
                                          <p:attrName>ppt_h</p:attrName>
                                        </p:attrNameLst>
                                      </p:cBhvr>
                                      <p:tavLst>
                                        <p:tav tm="0">
                                          <p:val>
                                            <p:strVal val="0"/>
                                          </p:val>
                                        </p:tav>
                                        <p:tav tm="100000">
                                          <p:val>
                                            <p:strVal val="#ppt_h"/>
                                          </p:val>
                                        </p:tav>
                                      </p:tavLst>
                                    </p:anim>
                                  </p:childTnLst>
                                </p:cTn>
                              </p:par>
                            </p:childTnLst>
                          </p:cTn>
                        </p:par>
                        <p:par>
                          <p:cTn id="109" fill="hold">
                            <p:stCondLst>
                              <p:cond delay="11500"/>
                            </p:stCondLst>
                            <p:childTnLst>
                              <p:par>
                                <p:cTn id="110" presetID="2" presetClass="entr" presetSubtype="8" fill="hold" nodeType="afterEffect">
                                  <p:stCondLst>
                                    <p:cond delay="0"/>
                                  </p:stCondLst>
                                  <p:childTnLst>
                                    <p:set>
                                      <p:cBhvr>
                                        <p:cTn id="111" dur="1" fill="hold">
                                          <p:stCondLst>
                                            <p:cond delay="0"/>
                                          </p:stCondLst>
                                        </p:cTn>
                                        <p:tgtEl>
                                          <p:spTgt spid="482"/>
                                        </p:tgtEl>
                                        <p:attrNameLst>
                                          <p:attrName>style.visibility</p:attrName>
                                        </p:attrNameLst>
                                      </p:cBhvr>
                                      <p:to>
                                        <p:strVal val="visible"/>
                                      </p:to>
                                    </p:set>
                                    <p:anim calcmode="lin" valueType="num">
                                      <p:cBhvr additive="base">
                                        <p:cTn id="112" dur="500"/>
                                        <p:tgtEl>
                                          <p:spTgt spid="482"/>
                                        </p:tgtEl>
                                        <p:attrNameLst>
                                          <p:attrName>ppt_x</p:attrName>
                                        </p:attrNameLst>
                                      </p:cBhvr>
                                      <p:tavLst>
                                        <p:tav tm="0">
                                          <p:val>
                                            <p:strVal val="#ppt_x-1"/>
                                          </p:val>
                                        </p:tav>
                                        <p:tav tm="100000">
                                          <p:val>
                                            <p:strVal val="#ppt_x"/>
                                          </p:val>
                                        </p:tav>
                                      </p:tavLst>
                                    </p:anim>
                                  </p:childTnLst>
                                </p:cTn>
                              </p:par>
                            </p:childTnLst>
                          </p:cTn>
                        </p:par>
                        <p:par>
                          <p:cTn id="113" fill="hold">
                            <p:stCondLst>
                              <p:cond delay="12000"/>
                            </p:stCondLst>
                            <p:childTnLst>
                              <p:par>
                                <p:cTn id="114" presetID="23" presetClass="entr" presetSubtype="16" fill="hold" nodeType="afterEffect">
                                  <p:stCondLst>
                                    <p:cond delay="0"/>
                                  </p:stCondLst>
                                  <p:childTnLst>
                                    <p:set>
                                      <p:cBhvr>
                                        <p:cTn id="115" dur="1" fill="hold">
                                          <p:stCondLst>
                                            <p:cond delay="0"/>
                                          </p:stCondLst>
                                        </p:cTn>
                                        <p:tgtEl>
                                          <p:spTgt spid="487"/>
                                        </p:tgtEl>
                                        <p:attrNameLst>
                                          <p:attrName>style.visibility</p:attrName>
                                        </p:attrNameLst>
                                      </p:cBhvr>
                                      <p:to>
                                        <p:strVal val="visible"/>
                                      </p:to>
                                    </p:set>
                                    <p:anim calcmode="lin" valueType="num">
                                      <p:cBhvr additive="base">
                                        <p:cTn id="116" dur="500"/>
                                        <p:tgtEl>
                                          <p:spTgt spid="487"/>
                                        </p:tgtEl>
                                        <p:attrNameLst>
                                          <p:attrName>ppt_w</p:attrName>
                                        </p:attrNameLst>
                                      </p:cBhvr>
                                      <p:tavLst>
                                        <p:tav tm="0">
                                          <p:val>
                                            <p:strVal val="0"/>
                                          </p:val>
                                        </p:tav>
                                        <p:tav tm="100000">
                                          <p:val>
                                            <p:strVal val="#ppt_w"/>
                                          </p:val>
                                        </p:tav>
                                      </p:tavLst>
                                    </p:anim>
                                    <p:anim calcmode="lin" valueType="num">
                                      <p:cBhvr additive="base">
                                        <p:cTn id="117" dur="500"/>
                                        <p:tgtEl>
                                          <p:spTgt spid="487"/>
                                        </p:tgtEl>
                                        <p:attrNameLst>
                                          <p:attrName>ppt_h</p:attrName>
                                        </p:attrNameLst>
                                      </p:cBhvr>
                                      <p:tavLst>
                                        <p:tav tm="0">
                                          <p:val>
                                            <p:strVal val="0"/>
                                          </p:val>
                                        </p:tav>
                                        <p:tav tm="100000">
                                          <p:val>
                                            <p:strVal val="#ppt_h"/>
                                          </p:val>
                                        </p:tav>
                                      </p:tavLst>
                                    </p:anim>
                                  </p:childTnLst>
                                </p:cTn>
                              </p:par>
                            </p:childTnLst>
                          </p:cTn>
                        </p:par>
                        <p:par>
                          <p:cTn id="118" fill="hold">
                            <p:stCondLst>
                              <p:cond delay="12500"/>
                            </p:stCondLst>
                            <p:childTnLst>
                              <p:par>
                                <p:cTn id="119" presetID="2" presetClass="entr" presetSubtype="8" fill="hold" nodeType="afterEffect">
                                  <p:stCondLst>
                                    <p:cond delay="0"/>
                                  </p:stCondLst>
                                  <p:childTnLst>
                                    <p:set>
                                      <p:cBhvr>
                                        <p:cTn id="120" dur="1" fill="hold">
                                          <p:stCondLst>
                                            <p:cond delay="0"/>
                                          </p:stCondLst>
                                        </p:cTn>
                                        <p:tgtEl>
                                          <p:spTgt spid="486"/>
                                        </p:tgtEl>
                                        <p:attrNameLst>
                                          <p:attrName>style.visibility</p:attrName>
                                        </p:attrNameLst>
                                      </p:cBhvr>
                                      <p:to>
                                        <p:strVal val="visible"/>
                                      </p:to>
                                    </p:set>
                                    <p:anim calcmode="lin" valueType="num">
                                      <p:cBhvr additive="base">
                                        <p:cTn id="121" dur="500"/>
                                        <p:tgtEl>
                                          <p:spTgt spid="486"/>
                                        </p:tgtEl>
                                        <p:attrNameLst>
                                          <p:attrName>ppt_x</p:attrName>
                                        </p:attrNameLst>
                                      </p:cBhvr>
                                      <p:tavLst>
                                        <p:tav tm="0">
                                          <p:val>
                                            <p:strVal val="#ppt_x-1"/>
                                          </p:val>
                                        </p:tav>
                                        <p:tav tm="100000">
                                          <p:val>
                                            <p:strVal val="#ppt_x"/>
                                          </p:val>
                                        </p:tav>
                                      </p:tavLst>
                                    </p:anim>
                                  </p:childTnLst>
                                </p:cTn>
                              </p:par>
                            </p:childTnLst>
                          </p:cTn>
                        </p:par>
                        <p:par>
                          <p:cTn id="122" fill="hold">
                            <p:stCondLst>
                              <p:cond delay="13000"/>
                            </p:stCondLst>
                            <p:childTnLst>
                              <p:par>
                                <p:cTn id="123" presetID="23" presetClass="entr" presetSubtype="16" fill="hold" nodeType="afterEffect">
                                  <p:stCondLst>
                                    <p:cond delay="0"/>
                                  </p:stCondLst>
                                  <p:childTnLst>
                                    <p:set>
                                      <p:cBhvr>
                                        <p:cTn id="124" dur="1" fill="hold">
                                          <p:stCondLst>
                                            <p:cond delay="0"/>
                                          </p:stCondLst>
                                        </p:cTn>
                                        <p:tgtEl>
                                          <p:spTgt spid="491"/>
                                        </p:tgtEl>
                                        <p:attrNameLst>
                                          <p:attrName>style.visibility</p:attrName>
                                        </p:attrNameLst>
                                      </p:cBhvr>
                                      <p:to>
                                        <p:strVal val="visible"/>
                                      </p:to>
                                    </p:set>
                                    <p:anim calcmode="lin" valueType="num">
                                      <p:cBhvr additive="base">
                                        <p:cTn id="125" dur="500"/>
                                        <p:tgtEl>
                                          <p:spTgt spid="491"/>
                                        </p:tgtEl>
                                        <p:attrNameLst>
                                          <p:attrName>ppt_w</p:attrName>
                                        </p:attrNameLst>
                                      </p:cBhvr>
                                      <p:tavLst>
                                        <p:tav tm="0">
                                          <p:val>
                                            <p:strVal val="0"/>
                                          </p:val>
                                        </p:tav>
                                        <p:tav tm="100000">
                                          <p:val>
                                            <p:strVal val="#ppt_w"/>
                                          </p:val>
                                        </p:tav>
                                      </p:tavLst>
                                    </p:anim>
                                    <p:anim calcmode="lin" valueType="num">
                                      <p:cBhvr additive="base">
                                        <p:cTn id="126" dur="500"/>
                                        <p:tgtEl>
                                          <p:spTgt spid="491"/>
                                        </p:tgtEl>
                                        <p:attrNameLst>
                                          <p:attrName>ppt_h</p:attrName>
                                        </p:attrNameLst>
                                      </p:cBhvr>
                                      <p:tavLst>
                                        <p:tav tm="0">
                                          <p:val>
                                            <p:strVal val="0"/>
                                          </p:val>
                                        </p:tav>
                                        <p:tav tm="100000">
                                          <p:val>
                                            <p:strVal val="#ppt_h"/>
                                          </p:val>
                                        </p:tav>
                                      </p:tavLst>
                                    </p:anim>
                                  </p:childTnLst>
                                </p:cTn>
                              </p:par>
                            </p:childTnLst>
                          </p:cTn>
                        </p:par>
                        <p:par>
                          <p:cTn id="127" fill="hold">
                            <p:stCondLst>
                              <p:cond delay="13500"/>
                            </p:stCondLst>
                            <p:childTnLst>
                              <p:par>
                                <p:cTn id="128" presetID="2" presetClass="entr" presetSubtype="8" fill="hold" nodeType="afterEffect">
                                  <p:stCondLst>
                                    <p:cond delay="0"/>
                                  </p:stCondLst>
                                  <p:childTnLst>
                                    <p:set>
                                      <p:cBhvr>
                                        <p:cTn id="129" dur="1" fill="hold">
                                          <p:stCondLst>
                                            <p:cond delay="0"/>
                                          </p:stCondLst>
                                        </p:cTn>
                                        <p:tgtEl>
                                          <p:spTgt spid="490"/>
                                        </p:tgtEl>
                                        <p:attrNameLst>
                                          <p:attrName>style.visibility</p:attrName>
                                        </p:attrNameLst>
                                      </p:cBhvr>
                                      <p:to>
                                        <p:strVal val="visible"/>
                                      </p:to>
                                    </p:set>
                                    <p:anim calcmode="lin" valueType="num">
                                      <p:cBhvr additive="base">
                                        <p:cTn id="130" dur="500"/>
                                        <p:tgtEl>
                                          <p:spTgt spid="490"/>
                                        </p:tgtEl>
                                        <p:attrNameLst>
                                          <p:attrName>ppt_x</p:attrName>
                                        </p:attrNameLst>
                                      </p:cBhvr>
                                      <p:tavLst>
                                        <p:tav tm="0">
                                          <p:val>
                                            <p:strVal val="#ppt_x-1"/>
                                          </p:val>
                                        </p:tav>
                                        <p:tav tm="100000">
                                          <p:val>
                                            <p:strVal val="#ppt_x"/>
                                          </p:val>
                                        </p:tav>
                                      </p:tavLst>
                                    </p:anim>
                                  </p:childTnLst>
                                </p:cTn>
                              </p:par>
                            </p:childTnLst>
                          </p:cTn>
                        </p:par>
                        <p:par>
                          <p:cTn id="131" fill="hold">
                            <p:stCondLst>
                              <p:cond delay="14000"/>
                            </p:stCondLst>
                            <p:childTnLst>
                              <p:par>
                                <p:cTn id="132" presetID="23" presetClass="entr" presetSubtype="16" fill="hold" nodeType="afterEffect">
                                  <p:stCondLst>
                                    <p:cond delay="0"/>
                                  </p:stCondLst>
                                  <p:childTnLst>
                                    <p:set>
                                      <p:cBhvr>
                                        <p:cTn id="133" dur="1" fill="hold">
                                          <p:stCondLst>
                                            <p:cond delay="0"/>
                                          </p:stCondLst>
                                        </p:cTn>
                                        <p:tgtEl>
                                          <p:spTgt spid="495"/>
                                        </p:tgtEl>
                                        <p:attrNameLst>
                                          <p:attrName>style.visibility</p:attrName>
                                        </p:attrNameLst>
                                      </p:cBhvr>
                                      <p:to>
                                        <p:strVal val="visible"/>
                                      </p:to>
                                    </p:set>
                                    <p:anim calcmode="lin" valueType="num">
                                      <p:cBhvr additive="base">
                                        <p:cTn id="134" dur="500"/>
                                        <p:tgtEl>
                                          <p:spTgt spid="495"/>
                                        </p:tgtEl>
                                        <p:attrNameLst>
                                          <p:attrName>ppt_w</p:attrName>
                                        </p:attrNameLst>
                                      </p:cBhvr>
                                      <p:tavLst>
                                        <p:tav tm="0">
                                          <p:val>
                                            <p:strVal val="0"/>
                                          </p:val>
                                        </p:tav>
                                        <p:tav tm="100000">
                                          <p:val>
                                            <p:strVal val="#ppt_w"/>
                                          </p:val>
                                        </p:tav>
                                      </p:tavLst>
                                    </p:anim>
                                    <p:anim calcmode="lin" valueType="num">
                                      <p:cBhvr additive="base">
                                        <p:cTn id="135" dur="500"/>
                                        <p:tgtEl>
                                          <p:spTgt spid="495"/>
                                        </p:tgtEl>
                                        <p:attrNameLst>
                                          <p:attrName>ppt_h</p:attrName>
                                        </p:attrNameLst>
                                      </p:cBhvr>
                                      <p:tavLst>
                                        <p:tav tm="0">
                                          <p:val>
                                            <p:strVal val="0"/>
                                          </p:val>
                                        </p:tav>
                                        <p:tav tm="100000">
                                          <p:val>
                                            <p:strVal val="#ppt_h"/>
                                          </p:val>
                                        </p:tav>
                                      </p:tavLst>
                                    </p:anim>
                                  </p:childTnLst>
                                </p:cTn>
                              </p:par>
                            </p:childTnLst>
                          </p:cTn>
                        </p:par>
                        <p:par>
                          <p:cTn id="136" fill="hold">
                            <p:stCondLst>
                              <p:cond delay="14500"/>
                            </p:stCondLst>
                            <p:childTnLst>
                              <p:par>
                                <p:cTn id="137" presetID="2" presetClass="entr" presetSubtype="8" fill="hold" nodeType="afterEffect">
                                  <p:stCondLst>
                                    <p:cond delay="0"/>
                                  </p:stCondLst>
                                  <p:childTnLst>
                                    <p:set>
                                      <p:cBhvr>
                                        <p:cTn id="138" dur="1" fill="hold">
                                          <p:stCondLst>
                                            <p:cond delay="0"/>
                                          </p:stCondLst>
                                        </p:cTn>
                                        <p:tgtEl>
                                          <p:spTgt spid="494"/>
                                        </p:tgtEl>
                                        <p:attrNameLst>
                                          <p:attrName>style.visibility</p:attrName>
                                        </p:attrNameLst>
                                      </p:cBhvr>
                                      <p:to>
                                        <p:strVal val="visible"/>
                                      </p:to>
                                    </p:set>
                                    <p:anim calcmode="lin" valueType="num">
                                      <p:cBhvr additive="base">
                                        <p:cTn id="139" dur="500"/>
                                        <p:tgtEl>
                                          <p:spTgt spid="494"/>
                                        </p:tgtEl>
                                        <p:attrNameLst>
                                          <p:attrName>ppt_x</p:attrName>
                                        </p:attrNameLst>
                                      </p:cBhvr>
                                      <p:tavLst>
                                        <p:tav tm="0">
                                          <p:val>
                                            <p:strVal val="#ppt_x-1"/>
                                          </p:val>
                                        </p:tav>
                                        <p:tav tm="100000">
                                          <p:val>
                                            <p:strVal val="#ppt_x"/>
                                          </p:val>
                                        </p:tav>
                                      </p:tavLst>
                                    </p:anim>
                                  </p:childTnLst>
                                </p:cTn>
                              </p:par>
                            </p:childTnLst>
                          </p:cTn>
                        </p:par>
                        <p:par>
                          <p:cTn id="140" fill="hold">
                            <p:stCondLst>
                              <p:cond delay="15000"/>
                            </p:stCondLst>
                            <p:childTnLst>
                              <p:par>
                                <p:cTn id="141" presetID="23" presetClass="entr" presetSubtype="16" fill="hold" nodeType="afterEffect">
                                  <p:stCondLst>
                                    <p:cond delay="0"/>
                                  </p:stCondLst>
                                  <p:childTnLst>
                                    <p:set>
                                      <p:cBhvr>
                                        <p:cTn id="142" dur="1" fill="hold">
                                          <p:stCondLst>
                                            <p:cond delay="0"/>
                                          </p:stCondLst>
                                        </p:cTn>
                                        <p:tgtEl>
                                          <p:spTgt spid="499"/>
                                        </p:tgtEl>
                                        <p:attrNameLst>
                                          <p:attrName>style.visibility</p:attrName>
                                        </p:attrNameLst>
                                      </p:cBhvr>
                                      <p:to>
                                        <p:strVal val="visible"/>
                                      </p:to>
                                    </p:set>
                                    <p:anim calcmode="lin" valueType="num">
                                      <p:cBhvr additive="base">
                                        <p:cTn id="143" dur="500"/>
                                        <p:tgtEl>
                                          <p:spTgt spid="499"/>
                                        </p:tgtEl>
                                        <p:attrNameLst>
                                          <p:attrName>ppt_w</p:attrName>
                                        </p:attrNameLst>
                                      </p:cBhvr>
                                      <p:tavLst>
                                        <p:tav tm="0">
                                          <p:val>
                                            <p:strVal val="0"/>
                                          </p:val>
                                        </p:tav>
                                        <p:tav tm="100000">
                                          <p:val>
                                            <p:strVal val="#ppt_w"/>
                                          </p:val>
                                        </p:tav>
                                      </p:tavLst>
                                    </p:anim>
                                    <p:anim calcmode="lin" valueType="num">
                                      <p:cBhvr additive="base">
                                        <p:cTn id="144" dur="500"/>
                                        <p:tgtEl>
                                          <p:spTgt spid="499"/>
                                        </p:tgtEl>
                                        <p:attrNameLst>
                                          <p:attrName>ppt_h</p:attrName>
                                        </p:attrNameLst>
                                      </p:cBhvr>
                                      <p:tavLst>
                                        <p:tav tm="0">
                                          <p:val>
                                            <p:strVal val="0"/>
                                          </p:val>
                                        </p:tav>
                                        <p:tav tm="100000">
                                          <p:val>
                                            <p:strVal val="#ppt_h"/>
                                          </p:val>
                                        </p:tav>
                                      </p:tavLst>
                                    </p:anim>
                                  </p:childTnLst>
                                </p:cTn>
                              </p:par>
                            </p:childTnLst>
                          </p:cTn>
                        </p:par>
                        <p:par>
                          <p:cTn id="145" fill="hold">
                            <p:stCondLst>
                              <p:cond delay="15500"/>
                            </p:stCondLst>
                            <p:childTnLst>
                              <p:par>
                                <p:cTn id="146" presetID="2" presetClass="entr" presetSubtype="8" fill="hold" nodeType="afterEffect">
                                  <p:stCondLst>
                                    <p:cond delay="0"/>
                                  </p:stCondLst>
                                  <p:childTnLst>
                                    <p:set>
                                      <p:cBhvr>
                                        <p:cTn id="147" dur="1" fill="hold">
                                          <p:stCondLst>
                                            <p:cond delay="0"/>
                                          </p:stCondLst>
                                        </p:cTn>
                                        <p:tgtEl>
                                          <p:spTgt spid="498"/>
                                        </p:tgtEl>
                                        <p:attrNameLst>
                                          <p:attrName>style.visibility</p:attrName>
                                        </p:attrNameLst>
                                      </p:cBhvr>
                                      <p:to>
                                        <p:strVal val="visible"/>
                                      </p:to>
                                    </p:set>
                                    <p:anim calcmode="lin" valueType="num">
                                      <p:cBhvr additive="base">
                                        <p:cTn id="148" dur="500"/>
                                        <p:tgtEl>
                                          <p:spTgt spid="498"/>
                                        </p:tgtEl>
                                        <p:attrNameLst>
                                          <p:attrName>ppt_x</p:attrName>
                                        </p:attrNameLst>
                                      </p:cBhvr>
                                      <p:tavLst>
                                        <p:tav tm="0">
                                          <p:val>
                                            <p:strVal val="#ppt_x-1"/>
                                          </p:val>
                                        </p:tav>
                                        <p:tav tm="100000">
                                          <p:val>
                                            <p:strVal val="#ppt_x"/>
                                          </p:val>
                                        </p:tav>
                                      </p:tavLst>
                                    </p:anim>
                                  </p:childTnLst>
                                </p:cTn>
                              </p:par>
                            </p:childTnLst>
                          </p:cTn>
                        </p:par>
                        <p:par>
                          <p:cTn id="149" fill="hold">
                            <p:stCondLst>
                              <p:cond delay="16000"/>
                            </p:stCondLst>
                            <p:childTnLst>
                              <p:par>
                                <p:cTn id="150" presetID="23" presetClass="entr" presetSubtype="16" fill="hold" nodeType="afterEffect">
                                  <p:stCondLst>
                                    <p:cond delay="0"/>
                                  </p:stCondLst>
                                  <p:childTnLst>
                                    <p:set>
                                      <p:cBhvr>
                                        <p:cTn id="151" dur="1" fill="hold">
                                          <p:stCondLst>
                                            <p:cond delay="0"/>
                                          </p:stCondLst>
                                        </p:cTn>
                                        <p:tgtEl>
                                          <p:spTgt spid="503"/>
                                        </p:tgtEl>
                                        <p:attrNameLst>
                                          <p:attrName>style.visibility</p:attrName>
                                        </p:attrNameLst>
                                      </p:cBhvr>
                                      <p:to>
                                        <p:strVal val="visible"/>
                                      </p:to>
                                    </p:set>
                                    <p:anim calcmode="lin" valueType="num">
                                      <p:cBhvr additive="base">
                                        <p:cTn id="152" dur="500"/>
                                        <p:tgtEl>
                                          <p:spTgt spid="503"/>
                                        </p:tgtEl>
                                        <p:attrNameLst>
                                          <p:attrName>ppt_w</p:attrName>
                                        </p:attrNameLst>
                                      </p:cBhvr>
                                      <p:tavLst>
                                        <p:tav tm="0">
                                          <p:val>
                                            <p:strVal val="0"/>
                                          </p:val>
                                        </p:tav>
                                        <p:tav tm="100000">
                                          <p:val>
                                            <p:strVal val="#ppt_w"/>
                                          </p:val>
                                        </p:tav>
                                      </p:tavLst>
                                    </p:anim>
                                    <p:anim calcmode="lin" valueType="num">
                                      <p:cBhvr additive="base">
                                        <p:cTn id="153" dur="500"/>
                                        <p:tgtEl>
                                          <p:spTgt spid="503"/>
                                        </p:tgtEl>
                                        <p:attrNameLst>
                                          <p:attrName>ppt_h</p:attrName>
                                        </p:attrNameLst>
                                      </p:cBhvr>
                                      <p:tavLst>
                                        <p:tav tm="0">
                                          <p:val>
                                            <p:strVal val="0"/>
                                          </p:val>
                                        </p:tav>
                                        <p:tav tm="100000">
                                          <p:val>
                                            <p:strVal val="#ppt_h"/>
                                          </p:val>
                                        </p:tav>
                                      </p:tavLst>
                                    </p:anim>
                                  </p:childTnLst>
                                </p:cTn>
                              </p:par>
                            </p:childTnLst>
                          </p:cTn>
                        </p:par>
                        <p:par>
                          <p:cTn id="154" fill="hold">
                            <p:stCondLst>
                              <p:cond delay="16500"/>
                            </p:stCondLst>
                            <p:childTnLst>
                              <p:par>
                                <p:cTn id="155" presetID="2" presetClass="entr" presetSubtype="8" fill="hold" nodeType="afterEffect">
                                  <p:stCondLst>
                                    <p:cond delay="0"/>
                                  </p:stCondLst>
                                  <p:childTnLst>
                                    <p:set>
                                      <p:cBhvr>
                                        <p:cTn id="156" dur="1" fill="hold">
                                          <p:stCondLst>
                                            <p:cond delay="0"/>
                                          </p:stCondLst>
                                        </p:cTn>
                                        <p:tgtEl>
                                          <p:spTgt spid="502"/>
                                        </p:tgtEl>
                                        <p:attrNameLst>
                                          <p:attrName>style.visibility</p:attrName>
                                        </p:attrNameLst>
                                      </p:cBhvr>
                                      <p:to>
                                        <p:strVal val="visible"/>
                                      </p:to>
                                    </p:set>
                                    <p:anim calcmode="lin" valueType="num">
                                      <p:cBhvr additive="base">
                                        <p:cTn id="157" dur="500"/>
                                        <p:tgtEl>
                                          <p:spTgt spid="502"/>
                                        </p:tgtEl>
                                        <p:attrNameLst>
                                          <p:attrName>ppt_x</p:attrName>
                                        </p:attrNameLst>
                                      </p:cBhvr>
                                      <p:tavLst>
                                        <p:tav tm="0">
                                          <p:val>
                                            <p:strVal val="#ppt_x-1"/>
                                          </p:val>
                                        </p:tav>
                                        <p:tav tm="100000">
                                          <p:val>
                                            <p:strVal val="#ppt_x"/>
                                          </p:val>
                                        </p:tav>
                                      </p:tavLst>
                                    </p:anim>
                                  </p:childTnLst>
                                </p:cTn>
                              </p:par>
                            </p:childTnLst>
                          </p:cTn>
                        </p:par>
                        <p:par>
                          <p:cTn id="158" fill="hold">
                            <p:stCondLst>
                              <p:cond delay="17000"/>
                            </p:stCondLst>
                            <p:childTnLst>
                              <p:par>
                                <p:cTn id="159" presetID="23" presetClass="entr" presetSubtype="16" fill="hold" nodeType="afterEffect">
                                  <p:stCondLst>
                                    <p:cond delay="0"/>
                                  </p:stCondLst>
                                  <p:childTnLst>
                                    <p:set>
                                      <p:cBhvr>
                                        <p:cTn id="160" dur="1" fill="hold">
                                          <p:stCondLst>
                                            <p:cond delay="0"/>
                                          </p:stCondLst>
                                        </p:cTn>
                                        <p:tgtEl>
                                          <p:spTgt spid="507"/>
                                        </p:tgtEl>
                                        <p:attrNameLst>
                                          <p:attrName>style.visibility</p:attrName>
                                        </p:attrNameLst>
                                      </p:cBhvr>
                                      <p:to>
                                        <p:strVal val="visible"/>
                                      </p:to>
                                    </p:set>
                                    <p:anim calcmode="lin" valueType="num">
                                      <p:cBhvr additive="base">
                                        <p:cTn id="161" dur="500"/>
                                        <p:tgtEl>
                                          <p:spTgt spid="507"/>
                                        </p:tgtEl>
                                        <p:attrNameLst>
                                          <p:attrName>ppt_w</p:attrName>
                                        </p:attrNameLst>
                                      </p:cBhvr>
                                      <p:tavLst>
                                        <p:tav tm="0">
                                          <p:val>
                                            <p:strVal val="0"/>
                                          </p:val>
                                        </p:tav>
                                        <p:tav tm="100000">
                                          <p:val>
                                            <p:strVal val="#ppt_w"/>
                                          </p:val>
                                        </p:tav>
                                      </p:tavLst>
                                    </p:anim>
                                    <p:anim calcmode="lin" valueType="num">
                                      <p:cBhvr additive="base">
                                        <p:cTn id="162" dur="500"/>
                                        <p:tgtEl>
                                          <p:spTgt spid="507"/>
                                        </p:tgtEl>
                                        <p:attrNameLst>
                                          <p:attrName>ppt_h</p:attrName>
                                        </p:attrNameLst>
                                      </p:cBhvr>
                                      <p:tavLst>
                                        <p:tav tm="0">
                                          <p:val>
                                            <p:strVal val="0"/>
                                          </p:val>
                                        </p:tav>
                                        <p:tav tm="100000">
                                          <p:val>
                                            <p:strVal val="#ppt_h"/>
                                          </p:val>
                                        </p:tav>
                                      </p:tavLst>
                                    </p:anim>
                                  </p:childTnLst>
                                </p:cTn>
                              </p:par>
                            </p:childTnLst>
                          </p:cTn>
                        </p:par>
                        <p:par>
                          <p:cTn id="163" fill="hold">
                            <p:stCondLst>
                              <p:cond delay="17500"/>
                            </p:stCondLst>
                            <p:childTnLst>
                              <p:par>
                                <p:cTn id="164" presetID="2" presetClass="entr" presetSubtype="8" fill="hold" nodeType="afterEffect">
                                  <p:stCondLst>
                                    <p:cond delay="0"/>
                                  </p:stCondLst>
                                  <p:childTnLst>
                                    <p:set>
                                      <p:cBhvr>
                                        <p:cTn id="165" dur="1" fill="hold">
                                          <p:stCondLst>
                                            <p:cond delay="0"/>
                                          </p:stCondLst>
                                        </p:cTn>
                                        <p:tgtEl>
                                          <p:spTgt spid="506"/>
                                        </p:tgtEl>
                                        <p:attrNameLst>
                                          <p:attrName>style.visibility</p:attrName>
                                        </p:attrNameLst>
                                      </p:cBhvr>
                                      <p:to>
                                        <p:strVal val="visible"/>
                                      </p:to>
                                    </p:set>
                                    <p:anim calcmode="lin" valueType="num">
                                      <p:cBhvr additive="base">
                                        <p:cTn id="166" dur="500"/>
                                        <p:tgtEl>
                                          <p:spTgt spid="506"/>
                                        </p:tgtEl>
                                        <p:attrNameLst>
                                          <p:attrName>ppt_x</p:attrName>
                                        </p:attrNameLst>
                                      </p:cBhvr>
                                      <p:tavLst>
                                        <p:tav tm="0">
                                          <p:val>
                                            <p:strVal val="#ppt_x-1"/>
                                          </p:val>
                                        </p:tav>
                                        <p:tav tm="100000">
                                          <p:val>
                                            <p:strVal val="#ppt_x"/>
                                          </p:val>
                                        </p:tav>
                                      </p:tavLst>
                                    </p:anim>
                                  </p:childTnLst>
                                </p:cTn>
                              </p:par>
                            </p:childTnLst>
                          </p:cTn>
                        </p:par>
                        <p:par>
                          <p:cTn id="167" fill="hold">
                            <p:stCondLst>
                              <p:cond delay="18000"/>
                            </p:stCondLst>
                            <p:childTnLst>
                              <p:par>
                                <p:cTn id="168" presetID="23" presetClass="entr" presetSubtype="16" fill="hold" nodeType="afterEffect">
                                  <p:stCondLst>
                                    <p:cond delay="0"/>
                                  </p:stCondLst>
                                  <p:childTnLst>
                                    <p:set>
                                      <p:cBhvr>
                                        <p:cTn id="169" dur="1" fill="hold">
                                          <p:stCondLst>
                                            <p:cond delay="0"/>
                                          </p:stCondLst>
                                        </p:cTn>
                                        <p:tgtEl>
                                          <p:spTgt spid="511"/>
                                        </p:tgtEl>
                                        <p:attrNameLst>
                                          <p:attrName>style.visibility</p:attrName>
                                        </p:attrNameLst>
                                      </p:cBhvr>
                                      <p:to>
                                        <p:strVal val="visible"/>
                                      </p:to>
                                    </p:set>
                                    <p:anim calcmode="lin" valueType="num">
                                      <p:cBhvr additive="base">
                                        <p:cTn id="170" dur="500"/>
                                        <p:tgtEl>
                                          <p:spTgt spid="511"/>
                                        </p:tgtEl>
                                        <p:attrNameLst>
                                          <p:attrName>ppt_w</p:attrName>
                                        </p:attrNameLst>
                                      </p:cBhvr>
                                      <p:tavLst>
                                        <p:tav tm="0">
                                          <p:val>
                                            <p:strVal val="0"/>
                                          </p:val>
                                        </p:tav>
                                        <p:tav tm="100000">
                                          <p:val>
                                            <p:strVal val="#ppt_w"/>
                                          </p:val>
                                        </p:tav>
                                      </p:tavLst>
                                    </p:anim>
                                    <p:anim calcmode="lin" valueType="num">
                                      <p:cBhvr additive="base">
                                        <p:cTn id="171" dur="500"/>
                                        <p:tgtEl>
                                          <p:spTgt spid="511"/>
                                        </p:tgtEl>
                                        <p:attrNameLst>
                                          <p:attrName>ppt_h</p:attrName>
                                        </p:attrNameLst>
                                      </p:cBhvr>
                                      <p:tavLst>
                                        <p:tav tm="0">
                                          <p:val>
                                            <p:strVal val="0"/>
                                          </p:val>
                                        </p:tav>
                                        <p:tav tm="100000">
                                          <p:val>
                                            <p:strVal val="#ppt_h"/>
                                          </p:val>
                                        </p:tav>
                                      </p:tavLst>
                                    </p:anim>
                                  </p:childTnLst>
                                </p:cTn>
                              </p:par>
                            </p:childTnLst>
                          </p:cTn>
                        </p:par>
                        <p:par>
                          <p:cTn id="172" fill="hold">
                            <p:stCondLst>
                              <p:cond delay="18500"/>
                            </p:stCondLst>
                            <p:childTnLst>
                              <p:par>
                                <p:cTn id="173" presetID="2" presetClass="entr" presetSubtype="8" fill="hold" nodeType="afterEffect">
                                  <p:stCondLst>
                                    <p:cond delay="0"/>
                                  </p:stCondLst>
                                  <p:childTnLst>
                                    <p:set>
                                      <p:cBhvr>
                                        <p:cTn id="174" dur="1" fill="hold">
                                          <p:stCondLst>
                                            <p:cond delay="0"/>
                                          </p:stCondLst>
                                        </p:cTn>
                                        <p:tgtEl>
                                          <p:spTgt spid="510"/>
                                        </p:tgtEl>
                                        <p:attrNameLst>
                                          <p:attrName>style.visibility</p:attrName>
                                        </p:attrNameLst>
                                      </p:cBhvr>
                                      <p:to>
                                        <p:strVal val="visible"/>
                                      </p:to>
                                    </p:set>
                                    <p:anim calcmode="lin" valueType="num">
                                      <p:cBhvr additive="base">
                                        <p:cTn id="175" dur="500"/>
                                        <p:tgtEl>
                                          <p:spTgt spid="510"/>
                                        </p:tgtEl>
                                        <p:attrNameLst>
                                          <p:attrName>ppt_x</p:attrName>
                                        </p:attrNameLst>
                                      </p:cBhvr>
                                      <p:tavLst>
                                        <p:tav tm="0">
                                          <p:val>
                                            <p:strVal val="#ppt_x-1"/>
                                          </p:val>
                                        </p:tav>
                                        <p:tav tm="100000">
                                          <p:val>
                                            <p:strVal val="#ppt_x"/>
                                          </p:val>
                                        </p:tav>
                                      </p:tavLst>
                                    </p:anim>
                                  </p:childTnLst>
                                </p:cTn>
                              </p:par>
                            </p:childTnLst>
                          </p:cTn>
                        </p:par>
                        <p:par>
                          <p:cTn id="176" fill="hold">
                            <p:stCondLst>
                              <p:cond delay="19000"/>
                            </p:stCondLst>
                            <p:childTnLst>
                              <p:par>
                                <p:cTn id="177" presetID="23" presetClass="entr" presetSubtype="16" fill="hold" nodeType="afterEffect">
                                  <p:stCondLst>
                                    <p:cond delay="0"/>
                                  </p:stCondLst>
                                  <p:childTnLst>
                                    <p:set>
                                      <p:cBhvr>
                                        <p:cTn id="178" dur="1" fill="hold">
                                          <p:stCondLst>
                                            <p:cond delay="0"/>
                                          </p:stCondLst>
                                        </p:cTn>
                                        <p:tgtEl>
                                          <p:spTgt spid="515"/>
                                        </p:tgtEl>
                                        <p:attrNameLst>
                                          <p:attrName>style.visibility</p:attrName>
                                        </p:attrNameLst>
                                      </p:cBhvr>
                                      <p:to>
                                        <p:strVal val="visible"/>
                                      </p:to>
                                    </p:set>
                                    <p:anim calcmode="lin" valueType="num">
                                      <p:cBhvr additive="base">
                                        <p:cTn id="179" dur="500"/>
                                        <p:tgtEl>
                                          <p:spTgt spid="515"/>
                                        </p:tgtEl>
                                        <p:attrNameLst>
                                          <p:attrName>ppt_w</p:attrName>
                                        </p:attrNameLst>
                                      </p:cBhvr>
                                      <p:tavLst>
                                        <p:tav tm="0">
                                          <p:val>
                                            <p:strVal val="0"/>
                                          </p:val>
                                        </p:tav>
                                        <p:tav tm="100000">
                                          <p:val>
                                            <p:strVal val="#ppt_w"/>
                                          </p:val>
                                        </p:tav>
                                      </p:tavLst>
                                    </p:anim>
                                    <p:anim calcmode="lin" valueType="num">
                                      <p:cBhvr additive="base">
                                        <p:cTn id="180" dur="500"/>
                                        <p:tgtEl>
                                          <p:spTgt spid="515"/>
                                        </p:tgtEl>
                                        <p:attrNameLst>
                                          <p:attrName>ppt_h</p:attrName>
                                        </p:attrNameLst>
                                      </p:cBhvr>
                                      <p:tavLst>
                                        <p:tav tm="0">
                                          <p:val>
                                            <p:strVal val="0"/>
                                          </p:val>
                                        </p:tav>
                                        <p:tav tm="100000">
                                          <p:val>
                                            <p:strVal val="#ppt_h"/>
                                          </p:val>
                                        </p:tav>
                                      </p:tavLst>
                                    </p:anim>
                                  </p:childTnLst>
                                </p:cTn>
                              </p:par>
                            </p:childTnLst>
                          </p:cTn>
                        </p:par>
                        <p:par>
                          <p:cTn id="181" fill="hold">
                            <p:stCondLst>
                              <p:cond delay="19500"/>
                            </p:stCondLst>
                            <p:childTnLst>
                              <p:par>
                                <p:cTn id="182" presetID="2" presetClass="entr" presetSubtype="8" fill="hold" nodeType="afterEffect">
                                  <p:stCondLst>
                                    <p:cond delay="0"/>
                                  </p:stCondLst>
                                  <p:childTnLst>
                                    <p:set>
                                      <p:cBhvr>
                                        <p:cTn id="183" dur="1" fill="hold">
                                          <p:stCondLst>
                                            <p:cond delay="0"/>
                                          </p:stCondLst>
                                        </p:cTn>
                                        <p:tgtEl>
                                          <p:spTgt spid="514"/>
                                        </p:tgtEl>
                                        <p:attrNameLst>
                                          <p:attrName>style.visibility</p:attrName>
                                        </p:attrNameLst>
                                      </p:cBhvr>
                                      <p:to>
                                        <p:strVal val="visible"/>
                                      </p:to>
                                    </p:set>
                                    <p:anim calcmode="lin" valueType="num">
                                      <p:cBhvr additive="base">
                                        <p:cTn id="184" dur="500"/>
                                        <p:tgtEl>
                                          <p:spTgt spid="514"/>
                                        </p:tgtEl>
                                        <p:attrNameLst>
                                          <p:attrName>ppt_x</p:attrName>
                                        </p:attrNameLst>
                                      </p:cBhvr>
                                      <p:tavLst>
                                        <p:tav tm="0">
                                          <p:val>
                                            <p:strVal val="#ppt_x-1"/>
                                          </p:val>
                                        </p:tav>
                                        <p:tav tm="100000">
                                          <p:val>
                                            <p:strVal val="#ppt_x"/>
                                          </p:val>
                                        </p:tav>
                                      </p:tavLst>
                                    </p:anim>
                                  </p:childTnLst>
                                </p:cTn>
                              </p:par>
                            </p:childTnLst>
                          </p:cTn>
                        </p:par>
                        <p:par>
                          <p:cTn id="185" fill="hold">
                            <p:stCondLst>
                              <p:cond delay="20000"/>
                            </p:stCondLst>
                            <p:childTnLst>
                              <p:par>
                                <p:cTn id="186" presetID="23" presetClass="entr" presetSubtype="16" fill="hold" nodeType="afterEffect">
                                  <p:stCondLst>
                                    <p:cond delay="0"/>
                                  </p:stCondLst>
                                  <p:childTnLst>
                                    <p:set>
                                      <p:cBhvr>
                                        <p:cTn id="187" dur="1" fill="hold">
                                          <p:stCondLst>
                                            <p:cond delay="0"/>
                                          </p:stCondLst>
                                        </p:cTn>
                                        <p:tgtEl>
                                          <p:spTgt spid="519"/>
                                        </p:tgtEl>
                                        <p:attrNameLst>
                                          <p:attrName>style.visibility</p:attrName>
                                        </p:attrNameLst>
                                      </p:cBhvr>
                                      <p:to>
                                        <p:strVal val="visible"/>
                                      </p:to>
                                    </p:set>
                                    <p:anim calcmode="lin" valueType="num">
                                      <p:cBhvr additive="base">
                                        <p:cTn id="188" dur="500"/>
                                        <p:tgtEl>
                                          <p:spTgt spid="519"/>
                                        </p:tgtEl>
                                        <p:attrNameLst>
                                          <p:attrName>ppt_w</p:attrName>
                                        </p:attrNameLst>
                                      </p:cBhvr>
                                      <p:tavLst>
                                        <p:tav tm="0">
                                          <p:val>
                                            <p:strVal val="0"/>
                                          </p:val>
                                        </p:tav>
                                        <p:tav tm="100000">
                                          <p:val>
                                            <p:strVal val="#ppt_w"/>
                                          </p:val>
                                        </p:tav>
                                      </p:tavLst>
                                    </p:anim>
                                    <p:anim calcmode="lin" valueType="num">
                                      <p:cBhvr additive="base">
                                        <p:cTn id="189" dur="500"/>
                                        <p:tgtEl>
                                          <p:spTgt spid="519"/>
                                        </p:tgtEl>
                                        <p:attrNameLst>
                                          <p:attrName>ppt_h</p:attrName>
                                        </p:attrNameLst>
                                      </p:cBhvr>
                                      <p:tavLst>
                                        <p:tav tm="0">
                                          <p:val>
                                            <p:strVal val="0"/>
                                          </p:val>
                                        </p:tav>
                                        <p:tav tm="100000">
                                          <p:val>
                                            <p:strVal val="#ppt_h"/>
                                          </p:val>
                                        </p:tav>
                                      </p:tavLst>
                                    </p:anim>
                                  </p:childTnLst>
                                </p:cTn>
                              </p:par>
                            </p:childTnLst>
                          </p:cTn>
                        </p:par>
                        <p:par>
                          <p:cTn id="190" fill="hold">
                            <p:stCondLst>
                              <p:cond delay="20500"/>
                            </p:stCondLst>
                            <p:childTnLst>
                              <p:par>
                                <p:cTn id="191" presetID="2" presetClass="entr" presetSubtype="8" fill="hold" nodeType="afterEffect">
                                  <p:stCondLst>
                                    <p:cond delay="0"/>
                                  </p:stCondLst>
                                  <p:childTnLst>
                                    <p:set>
                                      <p:cBhvr>
                                        <p:cTn id="192" dur="1" fill="hold">
                                          <p:stCondLst>
                                            <p:cond delay="0"/>
                                          </p:stCondLst>
                                        </p:cTn>
                                        <p:tgtEl>
                                          <p:spTgt spid="518"/>
                                        </p:tgtEl>
                                        <p:attrNameLst>
                                          <p:attrName>style.visibility</p:attrName>
                                        </p:attrNameLst>
                                      </p:cBhvr>
                                      <p:to>
                                        <p:strVal val="visible"/>
                                      </p:to>
                                    </p:set>
                                    <p:anim calcmode="lin" valueType="num">
                                      <p:cBhvr additive="base">
                                        <p:cTn id="193" dur="500"/>
                                        <p:tgtEl>
                                          <p:spTgt spid="518"/>
                                        </p:tgtEl>
                                        <p:attrNameLst>
                                          <p:attrName>ppt_x</p:attrName>
                                        </p:attrNameLst>
                                      </p:cBhvr>
                                      <p:tavLst>
                                        <p:tav tm="0">
                                          <p:val>
                                            <p:strVal val="#ppt_x-1"/>
                                          </p:val>
                                        </p:tav>
                                        <p:tav tm="100000">
                                          <p:val>
                                            <p:strVal val="#ppt_x"/>
                                          </p:val>
                                        </p:tav>
                                      </p:tavLst>
                                    </p:anim>
                                  </p:childTnLst>
                                </p:cTn>
                              </p:par>
                            </p:childTnLst>
                          </p:cTn>
                        </p:par>
                        <p:par>
                          <p:cTn id="194" fill="hold">
                            <p:stCondLst>
                              <p:cond delay="21000"/>
                            </p:stCondLst>
                            <p:childTnLst>
                              <p:par>
                                <p:cTn id="195" presetID="23" presetClass="entr" presetSubtype="16" fill="hold" nodeType="afterEffect">
                                  <p:stCondLst>
                                    <p:cond delay="0"/>
                                  </p:stCondLst>
                                  <p:childTnLst>
                                    <p:set>
                                      <p:cBhvr>
                                        <p:cTn id="196" dur="1" fill="hold">
                                          <p:stCondLst>
                                            <p:cond delay="0"/>
                                          </p:stCondLst>
                                        </p:cTn>
                                        <p:tgtEl>
                                          <p:spTgt spid="523"/>
                                        </p:tgtEl>
                                        <p:attrNameLst>
                                          <p:attrName>style.visibility</p:attrName>
                                        </p:attrNameLst>
                                      </p:cBhvr>
                                      <p:to>
                                        <p:strVal val="visible"/>
                                      </p:to>
                                    </p:set>
                                    <p:anim calcmode="lin" valueType="num">
                                      <p:cBhvr additive="base">
                                        <p:cTn id="197" dur="500"/>
                                        <p:tgtEl>
                                          <p:spTgt spid="523"/>
                                        </p:tgtEl>
                                        <p:attrNameLst>
                                          <p:attrName>ppt_w</p:attrName>
                                        </p:attrNameLst>
                                      </p:cBhvr>
                                      <p:tavLst>
                                        <p:tav tm="0">
                                          <p:val>
                                            <p:strVal val="0"/>
                                          </p:val>
                                        </p:tav>
                                        <p:tav tm="100000">
                                          <p:val>
                                            <p:strVal val="#ppt_w"/>
                                          </p:val>
                                        </p:tav>
                                      </p:tavLst>
                                    </p:anim>
                                    <p:anim calcmode="lin" valueType="num">
                                      <p:cBhvr additive="base">
                                        <p:cTn id="198" dur="500"/>
                                        <p:tgtEl>
                                          <p:spTgt spid="523"/>
                                        </p:tgtEl>
                                        <p:attrNameLst>
                                          <p:attrName>ppt_h</p:attrName>
                                        </p:attrNameLst>
                                      </p:cBhvr>
                                      <p:tavLst>
                                        <p:tav tm="0">
                                          <p:val>
                                            <p:strVal val="0"/>
                                          </p:val>
                                        </p:tav>
                                        <p:tav tm="100000">
                                          <p:val>
                                            <p:strVal val="#ppt_h"/>
                                          </p:val>
                                        </p:tav>
                                      </p:tavLst>
                                    </p:anim>
                                  </p:childTnLst>
                                </p:cTn>
                              </p:par>
                            </p:childTnLst>
                          </p:cTn>
                        </p:par>
                        <p:par>
                          <p:cTn id="199" fill="hold">
                            <p:stCondLst>
                              <p:cond delay="21500"/>
                            </p:stCondLst>
                            <p:childTnLst>
                              <p:par>
                                <p:cTn id="200" presetID="2" presetClass="entr" presetSubtype="8" fill="hold" nodeType="afterEffect">
                                  <p:stCondLst>
                                    <p:cond delay="0"/>
                                  </p:stCondLst>
                                  <p:childTnLst>
                                    <p:set>
                                      <p:cBhvr>
                                        <p:cTn id="201" dur="1" fill="hold">
                                          <p:stCondLst>
                                            <p:cond delay="0"/>
                                          </p:stCondLst>
                                        </p:cTn>
                                        <p:tgtEl>
                                          <p:spTgt spid="522"/>
                                        </p:tgtEl>
                                        <p:attrNameLst>
                                          <p:attrName>style.visibility</p:attrName>
                                        </p:attrNameLst>
                                      </p:cBhvr>
                                      <p:to>
                                        <p:strVal val="visible"/>
                                      </p:to>
                                    </p:set>
                                    <p:anim calcmode="lin" valueType="num">
                                      <p:cBhvr additive="base">
                                        <p:cTn id="202" dur="500"/>
                                        <p:tgtEl>
                                          <p:spTgt spid="52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pic>
        <p:nvPicPr>
          <p:cNvPr id="530" name="Google Shape;530;p44"/>
          <p:cNvPicPr preferRelativeResize="0"/>
          <p:nvPr/>
        </p:nvPicPr>
        <p:blipFill rotWithShape="1">
          <a:blip r:embed="rId3">
            <a:alphaModFix/>
          </a:blip>
          <a:srcRect l="8101" t="26564" r="63036" b="9076"/>
          <a:stretch/>
        </p:blipFill>
        <p:spPr>
          <a:xfrm>
            <a:off x="457200" y="850709"/>
            <a:ext cx="3353853" cy="1721042"/>
          </a:xfrm>
          <a:prstGeom prst="rect">
            <a:avLst/>
          </a:prstGeom>
          <a:noFill/>
          <a:ln w="38100" cap="sq" cmpd="sng">
            <a:solidFill>
              <a:srgbClr val="00B050"/>
            </a:solidFill>
            <a:prstDash val="solid"/>
            <a:miter lim="800000"/>
            <a:headEnd type="none" w="sm" len="sm"/>
            <a:tailEnd type="none" w="sm" len="sm"/>
          </a:ln>
          <a:effectLst>
            <a:outerShdw blurRad="50800" dist="38100" dir="2700000" algn="tl" rotWithShape="0">
              <a:srgbClr val="000000">
                <a:alpha val="40000"/>
              </a:srgbClr>
            </a:outerShdw>
          </a:effectLst>
        </p:spPr>
      </p:pic>
      <p:pic>
        <p:nvPicPr>
          <p:cNvPr id="531" name="Google Shape;531;p44"/>
          <p:cNvPicPr preferRelativeResize="0"/>
          <p:nvPr/>
        </p:nvPicPr>
        <p:blipFill rotWithShape="1">
          <a:blip r:embed="rId4">
            <a:alphaModFix/>
          </a:blip>
          <a:srcRect l="12273" t="30370" r="67045" b="5185"/>
          <a:stretch/>
        </p:blipFill>
        <p:spPr>
          <a:xfrm>
            <a:off x="5754988" y="850708"/>
            <a:ext cx="2931812" cy="2102217"/>
          </a:xfrm>
          <a:prstGeom prst="rect">
            <a:avLst/>
          </a:prstGeom>
          <a:noFill/>
          <a:ln w="38100" cap="sq" cmpd="sng">
            <a:solidFill>
              <a:srgbClr val="00B050"/>
            </a:solidFill>
            <a:prstDash val="solid"/>
            <a:miter lim="800000"/>
            <a:headEnd type="none" w="sm" len="sm"/>
            <a:tailEnd type="none" w="sm" len="sm"/>
          </a:ln>
          <a:effectLst>
            <a:outerShdw blurRad="50800" dist="38100" dir="2700000" algn="tl" rotWithShape="0">
              <a:srgbClr val="000000">
                <a:alpha val="40000"/>
              </a:srgbClr>
            </a:outerShdw>
          </a:effectLst>
        </p:spPr>
      </p:pic>
      <p:sp>
        <p:nvSpPr>
          <p:cNvPr id="532" name="Google Shape;532;p44"/>
          <p:cNvSpPr txBox="1">
            <a:spLocks noGrp="1"/>
          </p:cNvSpPr>
          <p:nvPr>
            <p:ph type="sldNum" idx="12"/>
          </p:nvPr>
        </p:nvSpPr>
        <p:spPr>
          <a:xfrm>
            <a:off x="4358640" y="4814203"/>
            <a:ext cx="42672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
              <a:t>18</a:t>
            </a:fld>
            <a:endParaRPr/>
          </a:p>
        </p:txBody>
      </p:sp>
      <p:sp>
        <p:nvSpPr>
          <p:cNvPr id="533" name="Google Shape;533;p44"/>
          <p:cNvSpPr txBox="1"/>
          <p:nvPr/>
        </p:nvSpPr>
        <p:spPr>
          <a:xfrm>
            <a:off x="268448" y="129100"/>
            <a:ext cx="8581937" cy="484800"/>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100000"/>
              </a:lnSpc>
              <a:spcBef>
                <a:spcPts val="0"/>
              </a:spcBef>
              <a:spcAft>
                <a:spcPts val="0"/>
              </a:spcAft>
              <a:buNone/>
            </a:pPr>
            <a:r>
              <a:rPr lang="en" sz="3000" b="0" i="0" u="none" strike="noStrike" cap="none">
                <a:solidFill>
                  <a:schemeClr val="lt1"/>
                </a:solidFill>
                <a:latin typeface="Calibri"/>
                <a:ea typeface="Calibri"/>
                <a:cs typeface="Calibri"/>
                <a:sym typeface="Calibri"/>
              </a:rPr>
              <a:t>Cannabis Application </a:t>
            </a:r>
            <a:endParaRPr sz="3000" b="0" i="0" u="none" strike="noStrike" cap="none">
              <a:solidFill>
                <a:schemeClr val="lt1"/>
              </a:solidFill>
              <a:latin typeface="Calibri"/>
              <a:ea typeface="Calibri"/>
              <a:cs typeface="Calibri"/>
              <a:sym typeface="Calibri"/>
            </a:endParaRPr>
          </a:p>
        </p:txBody>
      </p:sp>
      <p:pic>
        <p:nvPicPr>
          <p:cNvPr id="534" name="Google Shape;534;p44"/>
          <p:cNvPicPr preferRelativeResize="0"/>
          <p:nvPr/>
        </p:nvPicPr>
        <p:blipFill rotWithShape="1">
          <a:blip r:embed="rId5">
            <a:alphaModFix/>
          </a:blip>
          <a:srcRect l="13482" t="28854" r="68139" b="7291"/>
          <a:stretch/>
        </p:blipFill>
        <p:spPr>
          <a:xfrm>
            <a:off x="3215850" y="1769400"/>
            <a:ext cx="2712300" cy="2889775"/>
          </a:xfrm>
          <a:prstGeom prst="rect">
            <a:avLst/>
          </a:prstGeom>
          <a:noFill/>
          <a:ln w="38100" cap="sq" cmpd="sng">
            <a:solidFill>
              <a:srgbClr val="00B050"/>
            </a:solidFill>
            <a:prstDash val="solid"/>
            <a:miter lim="800000"/>
            <a:headEnd type="none" w="sm" len="sm"/>
            <a:tailEnd type="none" w="sm" len="sm"/>
          </a:ln>
          <a:effectLst>
            <a:outerShdw blurRad="63500" sx="102000" sy="102000" algn="ctr" rotWithShape="0">
              <a:srgbClr val="000000">
                <a:alpha val="40000"/>
              </a:srgbClr>
            </a:outerShdw>
          </a:effectLst>
        </p:spPr>
      </p:pic>
      <p:sp>
        <p:nvSpPr>
          <p:cNvPr id="535" name="Google Shape;535;p44"/>
          <p:cNvSpPr txBox="1"/>
          <p:nvPr/>
        </p:nvSpPr>
        <p:spPr>
          <a:xfrm>
            <a:off x="6105526" y="3214287"/>
            <a:ext cx="2828924" cy="800219"/>
          </a:xfrm>
          <a:prstGeom prst="rect">
            <a:avLst/>
          </a:prstGeom>
          <a:solidFill>
            <a:srgbClr val="D8D8D8"/>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 sz="1800" b="1" i="0" u="none" strike="noStrike" cap="none">
                <a:solidFill>
                  <a:srgbClr val="0000FF"/>
                </a:solidFill>
                <a:latin typeface="Calibri"/>
                <a:ea typeface="Calibri"/>
                <a:cs typeface="Calibri"/>
                <a:sym typeface="Calibri"/>
              </a:rPr>
              <a:t>Better than paying a lawyer </a:t>
            </a:r>
            <a:endParaRPr/>
          </a:p>
          <a:p>
            <a:pPr marL="0" marR="0" lvl="0" indent="0" algn="l" rtl="0">
              <a:lnSpc>
                <a:spcPct val="100000"/>
              </a:lnSpc>
              <a:spcBef>
                <a:spcPts val="0"/>
              </a:spcBef>
              <a:spcAft>
                <a:spcPts val="0"/>
              </a:spcAft>
              <a:buNone/>
            </a:pPr>
            <a:r>
              <a:rPr lang="en" sz="2800" b="1" i="0" u="none" strike="noStrike" cap="none">
                <a:solidFill>
                  <a:srgbClr val="0000FF"/>
                </a:solidFill>
                <a:latin typeface="Calibri"/>
                <a:ea typeface="Calibri"/>
                <a:cs typeface="Calibri"/>
                <a:sym typeface="Calibri"/>
              </a:rPr>
              <a:t>$100K - $200k</a:t>
            </a:r>
            <a:r>
              <a:rPr lang="en" sz="2000" b="1" i="0" u="none" strike="noStrike" cap="none">
                <a:solidFill>
                  <a:srgbClr val="0000FF"/>
                </a:solidFill>
                <a:latin typeface="Calibri"/>
                <a:ea typeface="Calibri"/>
                <a:cs typeface="Calibri"/>
                <a:sym typeface="Calibri"/>
              </a:rPr>
              <a:t>. </a:t>
            </a:r>
            <a:endParaRPr/>
          </a:p>
        </p:txBody>
      </p:sp>
      <p:sp>
        <p:nvSpPr>
          <p:cNvPr id="536" name="Google Shape;536;p44"/>
          <p:cNvSpPr txBox="1"/>
          <p:nvPr/>
        </p:nvSpPr>
        <p:spPr>
          <a:xfrm>
            <a:off x="609600" y="2875982"/>
            <a:ext cx="2285999" cy="1292662"/>
          </a:xfrm>
          <a:prstGeom prst="rect">
            <a:avLst/>
          </a:prstGeom>
          <a:solidFill>
            <a:srgbClr val="D8D8D8"/>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 sz="2400" b="1" i="0" u="none" strike="noStrike" cap="none">
                <a:solidFill>
                  <a:srgbClr val="0000FF"/>
                </a:solidFill>
                <a:latin typeface="Calibri"/>
                <a:ea typeface="Calibri"/>
                <a:cs typeface="Calibri"/>
                <a:sym typeface="Calibri"/>
              </a:rPr>
              <a:t>NY</a:t>
            </a:r>
            <a:r>
              <a:rPr lang="en" sz="1800" b="0" i="0" u="none" strike="noStrike" cap="none">
                <a:solidFill>
                  <a:srgbClr val="0000FF"/>
                </a:solidFill>
                <a:latin typeface="Calibri"/>
                <a:ea typeface="Calibri"/>
                <a:cs typeface="Calibri"/>
                <a:sym typeface="Calibri"/>
              </a:rPr>
              <a:t> is the first state to make the application process affordable and online.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30"/>
                                        </p:tgtEl>
                                        <p:attrNameLst>
                                          <p:attrName>style.visibility</p:attrName>
                                        </p:attrNameLst>
                                      </p:cBhvr>
                                      <p:to>
                                        <p:strVal val="visible"/>
                                      </p:to>
                                    </p:set>
                                    <p:anim calcmode="lin" valueType="num">
                                      <p:cBhvr additive="base">
                                        <p:cTn id="7" dur="1000"/>
                                        <p:tgtEl>
                                          <p:spTgt spid="530"/>
                                        </p:tgtEl>
                                        <p:attrNameLst>
                                          <p:attrName>ppt_w</p:attrName>
                                        </p:attrNameLst>
                                      </p:cBhvr>
                                      <p:tavLst>
                                        <p:tav tm="0">
                                          <p:val>
                                            <p:strVal val="0"/>
                                          </p:val>
                                        </p:tav>
                                        <p:tav tm="100000">
                                          <p:val>
                                            <p:strVal val="#ppt_w"/>
                                          </p:val>
                                        </p:tav>
                                      </p:tavLst>
                                    </p:anim>
                                    <p:anim calcmode="lin" valueType="num">
                                      <p:cBhvr additive="base">
                                        <p:cTn id="8" dur="1000"/>
                                        <p:tgtEl>
                                          <p:spTgt spid="530"/>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531"/>
                                        </p:tgtEl>
                                        <p:attrNameLst>
                                          <p:attrName>style.visibility</p:attrName>
                                        </p:attrNameLst>
                                      </p:cBhvr>
                                      <p:to>
                                        <p:strVal val="visible"/>
                                      </p:to>
                                    </p:set>
                                    <p:anim calcmode="lin" valueType="num">
                                      <p:cBhvr additive="base">
                                        <p:cTn id="12" dur="1000"/>
                                        <p:tgtEl>
                                          <p:spTgt spid="531"/>
                                        </p:tgtEl>
                                        <p:attrNameLst>
                                          <p:attrName>ppt_w</p:attrName>
                                        </p:attrNameLst>
                                      </p:cBhvr>
                                      <p:tavLst>
                                        <p:tav tm="0">
                                          <p:val>
                                            <p:strVal val="0"/>
                                          </p:val>
                                        </p:tav>
                                        <p:tav tm="100000">
                                          <p:val>
                                            <p:strVal val="#ppt_w"/>
                                          </p:val>
                                        </p:tav>
                                      </p:tavLst>
                                    </p:anim>
                                    <p:anim calcmode="lin" valueType="num">
                                      <p:cBhvr additive="base">
                                        <p:cTn id="13" dur="1000"/>
                                        <p:tgtEl>
                                          <p:spTgt spid="531"/>
                                        </p:tgtEl>
                                        <p:attrNameLst>
                                          <p:attrName>ppt_h</p:attrName>
                                        </p:attrNameLst>
                                      </p:cBhvr>
                                      <p:tavLst>
                                        <p:tav tm="0">
                                          <p:val>
                                            <p:strVal val="0"/>
                                          </p:val>
                                        </p:tav>
                                        <p:tav tm="100000">
                                          <p:val>
                                            <p:strVal val="#ppt_h"/>
                                          </p:val>
                                        </p:tav>
                                      </p:tavLst>
                                    </p:anim>
                                  </p:childTnLst>
                                </p:cTn>
                              </p:par>
                            </p:childTnLst>
                          </p:cTn>
                        </p:par>
                        <p:par>
                          <p:cTn id="14" fill="hold">
                            <p:stCondLst>
                              <p:cond delay="2000"/>
                            </p:stCondLst>
                            <p:childTnLst>
                              <p:par>
                                <p:cTn id="15" presetID="23" presetClass="entr" presetSubtype="16" fill="hold" nodeType="afterEffect">
                                  <p:stCondLst>
                                    <p:cond delay="0"/>
                                  </p:stCondLst>
                                  <p:childTnLst>
                                    <p:set>
                                      <p:cBhvr>
                                        <p:cTn id="16" dur="1" fill="hold">
                                          <p:stCondLst>
                                            <p:cond delay="0"/>
                                          </p:stCondLst>
                                        </p:cTn>
                                        <p:tgtEl>
                                          <p:spTgt spid="534"/>
                                        </p:tgtEl>
                                        <p:attrNameLst>
                                          <p:attrName>style.visibility</p:attrName>
                                        </p:attrNameLst>
                                      </p:cBhvr>
                                      <p:to>
                                        <p:strVal val="visible"/>
                                      </p:to>
                                    </p:set>
                                    <p:anim calcmode="lin" valueType="num">
                                      <p:cBhvr additive="base">
                                        <p:cTn id="17" dur="500"/>
                                        <p:tgtEl>
                                          <p:spTgt spid="534"/>
                                        </p:tgtEl>
                                        <p:attrNameLst>
                                          <p:attrName>ppt_w</p:attrName>
                                        </p:attrNameLst>
                                      </p:cBhvr>
                                      <p:tavLst>
                                        <p:tav tm="0">
                                          <p:val>
                                            <p:strVal val="0"/>
                                          </p:val>
                                        </p:tav>
                                        <p:tav tm="100000">
                                          <p:val>
                                            <p:strVal val="#ppt_w"/>
                                          </p:val>
                                        </p:tav>
                                      </p:tavLst>
                                    </p:anim>
                                    <p:anim calcmode="lin" valueType="num">
                                      <p:cBhvr additive="base">
                                        <p:cTn id="18" dur="500"/>
                                        <p:tgtEl>
                                          <p:spTgt spid="534"/>
                                        </p:tgtEl>
                                        <p:attrNameLst>
                                          <p:attrName>ppt_h</p:attrName>
                                        </p:attrNameLst>
                                      </p:cBhvr>
                                      <p:tavLst>
                                        <p:tav tm="0">
                                          <p:val>
                                            <p:strVal val="0"/>
                                          </p:val>
                                        </p:tav>
                                        <p:tav tm="100000">
                                          <p:val>
                                            <p:strVal val="#ppt_h"/>
                                          </p:val>
                                        </p:tav>
                                      </p:tavLst>
                                    </p:anim>
                                  </p:childTnLst>
                                </p:cTn>
                              </p:par>
                            </p:childTnLst>
                          </p:cTn>
                        </p:par>
                        <p:par>
                          <p:cTn id="19" fill="hold">
                            <p:stCondLst>
                              <p:cond delay="2500"/>
                            </p:stCondLst>
                            <p:childTnLst>
                              <p:par>
                                <p:cTn id="20" presetID="2" presetClass="entr" presetSubtype="8" fill="hold" nodeType="afterEffect">
                                  <p:stCondLst>
                                    <p:cond delay="0"/>
                                  </p:stCondLst>
                                  <p:childTnLst>
                                    <p:set>
                                      <p:cBhvr>
                                        <p:cTn id="21" dur="1" fill="hold">
                                          <p:stCondLst>
                                            <p:cond delay="0"/>
                                          </p:stCondLst>
                                        </p:cTn>
                                        <p:tgtEl>
                                          <p:spTgt spid="536"/>
                                        </p:tgtEl>
                                        <p:attrNameLst>
                                          <p:attrName>style.visibility</p:attrName>
                                        </p:attrNameLst>
                                      </p:cBhvr>
                                      <p:to>
                                        <p:strVal val="visible"/>
                                      </p:to>
                                    </p:set>
                                    <p:anim calcmode="lin" valueType="num">
                                      <p:cBhvr additive="base">
                                        <p:cTn id="22" dur="500"/>
                                        <p:tgtEl>
                                          <p:spTgt spid="536"/>
                                        </p:tgtEl>
                                        <p:attrNameLst>
                                          <p:attrName>ppt_x</p:attrName>
                                        </p:attrNameLst>
                                      </p:cBhvr>
                                      <p:tavLst>
                                        <p:tav tm="0">
                                          <p:val>
                                            <p:strVal val="#ppt_x-1"/>
                                          </p:val>
                                        </p:tav>
                                        <p:tav tm="100000">
                                          <p:val>
                                            <p:strVal val="#ppt_x"/>
                                          </p:val>
                                        </p:tav>
                                      </p:tavLst>
                                    </p:anim>
                                  </p:childTnLst>
                                </p:cTn>
                              </p:par>
                            </p:childTnLst>
                          </p:cTn>
                        </p:par>
                        <p:par>
                          <p:cTn id="23" fill="hold">
                            <p:stCondLst>
                              <p:cond delay="3000"/>
                            </p:stCondLst>
                            <p:childTnLst>
                              <p:par>
                                <p:cTn id="24" presetID="2" presetClass="entr" presetSubtype="2" fill="hold" nodeType="afterEffect">
                                  <p:stCondLst>
                                    <p:cond delay="0"/>
                                  </p:stCondLst>
                                  <p:childTnLst>
                                    <p:set>
                                      <p:cBhvr>
                                        <p:cTn id="25" dur="1" fill="hold">
                                          <p:stCondLst>
                                            <p:cond delay="0"/>
                                          </p:stCondLst>
                                        </p:cTn>
                                        <p:tgtEl>
                                          <p:spTgt spid="535"/>
                                        </p:tgtEl>
                                        <p:attrNameLst>
                                          <p:attrName>style.visibility</p:attrName>
                                        </p:attrNameLst>
                                      </p:cBhvr>
                                      <p:to>
                                        <p:strVal val="visible"/>
                                      </p:to>
                                    </p:set>
                                    <p:anim calcmode="lin" valueType="num">
                                      <p:cBhvr additive="base">
                                        <p:cTn id="26" dur="500"/>
                                        <p:tgtEl>
                                          <p:spTgt spid="53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45"/>
          <p:cNvSpPr txBox="1">
            <a:spLocks noGrp="1"/>
          </p:cNvSpPr>
          <p:nvPr>
            <p:ph type="sldNum" idx="12"/>
          </p:nvPr>
        </p:nvSpPr>
        <p:spPr>
          <a:xfrm>
            <a:off x="4358640" y="4814203"/>
            <a:ext cx="42672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
              <a:t>19</a:t>
            </a:fld>
            <a:endParaRPr/>
          </a:p>
        </p:txBody>
      </p:sp>
      <p:sp>
        <p:nvSpPr>
          <p:cNvPr id="542" name="Google Shape;542;p45"/>
          <p:cNvSpPr txBox="1"/>
          <p:nvPr/>
        </p:nvSpPr>
        <p:spPr>
          <a:xfrm>
            <a:off x="268449" y="129100"/>
            <a:ext cx="8586132" cy="484800"/>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100000"/>
              </a:lnSpc>
              <a:spcBef>
                <a:spcPts val="0"/>
              </a:spcBef>
              <a:spcAft>
                <a:spcPts val="0"/>
              </a:spcAft>
              <a:buNone/>
            </a:pPr>
            <a:r>
              <a:rPr lang="en" sz="3000" b="0" i="0" u="none" strike="noStrike" cap="none">
                <a:solidFill>
                  <a:schemeClr val="lt1"/>
                </a:solidFill>
                <a:latin typeface="Calibri"/>
                <a:ea typeface="Calibri"/>
                <a:cs typeface="Calibri"/>
                <a:sym typeface="Calibri"/>
              </a:rPr>
              <a:t>Cannabis Application Menu</a:t>
            </a:r>
            <a:endParaRPr sz="3000" b="0" i="0" u="none" strike="noStrike" cap="none">
              <a:solidFill>
                <a:schemeClr val="lt1"/>
              </a:solidFill>
              <a:latin typeface="Calibri"/>
              <a:ea typeface="Calibri"/>
              <a:cs typeface="Calibri"/>
              <a:sym typeface="Calibri"/>
            </a:endParaRPr>
          </a:p>
        </p:txBody>
      </p:sp>
      <p:pic>
        <p:nvPicPr>
          <p:cNvPr id="543" name="Google Shape;543;p45"/>
          <p:cNvPicPr preferRelativeResize="0"/>
          <p:nvPr/>
        </p:nvPicPr>
        <p:blipFill rotWithShape="1">
          <a:blip r:embed="rId3">
            <a:alphaModFix/>
          </a:blip>
          <a:srcRect l="407" t="34019" r="84756" b="11514"/>
          <a:stretch/>
        </p:blipFill>
        <p:spPr>
          <a:xfrm>
            <a:off x="930471" y="900575"/>
            <a:ext cx="2450028" cy="3441950"/>
          </a:xfrm>
          <a:prstGeom prst="rect">
            <a:avLst/>
          </a:prstGeom>
          <a:noFill/>
          <a:ln w="38100" cap="flat" cmpd="sng">
            <a:solidFill>
              <a:srgbClr val="00B050"/>
            </a:solidFill>
            <a:prstDash val="solid"/>
            <a:round/>
            <a:headEnd type="none" w="sm" len="sm"/>
            <a:tailEnd type="none" w="sm" len="sm"/>
          </a:ln>
          <a:effectLst>
            <a:outerShdw blurRad="50800" dist="38100" dir="2700000" algn="tl" rotWithShape="0">
              <a:srgbClr val="000000">
                <a:alpha val="40000"/>
              </a:srgbClr>
            </a:outerShdw>
          </a:effectLst>
        </p:spPr>
      </p:pic>
      <p:pic>
        <p:nvPicPr>
          <p:cNvPr id="544" name="Google Shape;544;p45"/>
          <p:cNvPicPr preferRelativeResize="0"/>
          <p:nvPr/>
        </p:nvPicPr>
        <p:blipFill rotWithShape="1">
          <a:blip r:embed="rId4">
            <a:alphaModFix/>
          </a:blip>
          <a:srcRect l="1081" t="26337" r="84748" b="17649"/>
          <a:stretch/>
        </p:blipFill>
        <p:spPr>
          <a:xfrm>
            <a:off x="5763499" y="900575"/>
            <a:ext cx="2370621" cy="3441950"/>
          </a:xfrm>
          <a:prstGeom prst="rect">
            <a:avLst/>
          </a:prstGeom>
          <a:noFill/>
          <a:ln w="38100" cap="flat" cmpd="sng">
            <a:solidFill>
              <a:srgbClr val="00B050"/>
            </a:solidFill>
            <a:prstDash val="solid"/>
            <a:round/>
            <a:headEnd type="none" w="sm" len="sm"/>
            <a:tailEnd type="none" w="sm" len="sm"/>
          </a:ln>
          <a:effectLst>
            <a:outerShdw blurRad="50800" dist="38100" dir="2700000" algn="tl" rotWithShape="0">
              <a:srgbClr val="000000">
                <a:alpha val="40000"/>
              </a:srgbClr>
            </a:outerShdw>
          </a:effectLst>
        </p:spPr>
      </p:pic>
      <p:sp>
        <p:nvSpPr>
          <p:cNvPr id="545" name="Google Shape;545;p45"/>
          <p:cNvSpPr/>
          <p:nvPr/>
        </p:nvSpPr>
        <p:spPr>
          <a:xfrm>
            <a:off x="3705224" y="1410444"/>
            <a:ext cx="1733552" cy="578882"/>
          </a:xfrm>
          <a:prstGeom prst="roundRect">
            <a:avLst>
              <a:gd name="adj" fmla="val 16667"/>
            </a:avLst>
          </a:prstGeom>
          <a:solidFill>
            <a:srgbClr val="D8D8D8"/>
          </a:solidFill>
          <a:ln w="12700" cap="flat" cmpd="sng">
            <a:solidFill>
              <a:srgbClr val="00B05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400" b="1" i="0" u="none" strike="noStrike" cap="none">
                <a:solidFill>
                  <a:srgbClr val="0000FF"/>
                </a:solidFill>
                <a:latin typeface="Calibri"/>
                <a:ea typeface="Calibri"/>
                <a:cs typeface="Calibri"/>
                <a:sym typeface="Calibri"/>
              </a:rPr>
              <a:t>Some tabs requires 3 or 4 documents.  </a:t>
            </a:r>
            <a:endParaRPr sz="1400" b="0" i="0" u="none" strike="noStrike" cap="none">
              <a:solidFill>
                <a:srgbClr val="0000FF"/>
              </a:solidFill>
              <a:latin typeface="Calibri"/>
              <a:ea typeface="Calibri"/>
              <a:cs typeface="Calibri"/>
              <a:sym typeface="Calibri"/>
            </a:endParaRPr>
          </a:p>
        </p:txBody>
      </p:sp>
      <p:sp>
        <p:nvSpPr>
          <p:cNvPr id="546" name="Google Shape;546;p45"/>
          <p:cNvSpPr/>
          <p:nvPr/>
        </p:nvSpPr>
        <p:spPr>
          <a:xfrm>
            <a:off x="3530803" y="2553978"/>
            <a:ext cx="2082393" cy="817245"/>
          </a:xfrm>
          <a:prstGeom prst="roundRect">
            <a:avLst>
              <a:gd name="adj" fmla="val 16667"/>
            </a:avLst>
          </a:prstGeom>
          <a:solidFill>
            <a:srgbClr val="D8D8D8"/>
          </a:solidFill>
          <a:ln w="12700" cap="flat" cmpd="sng">
            <a:solidFill>
              <a:srgbClr val="00B05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400" b="1" i="0" u="none" strike="noStrike" cap="none">
                <a:solidFill>
                  <a:srgbClr val="0000FF"/>
                </a:solidFill>
                <a:latin typeface="Calibri"/>
                <a:ea typeface="Calibri"/>
                <a:cs typeface="Calibri"/>
                <a:sym typeface="Calibri"/>
              </a:rPr>
              <a:t>You will need to upload about 60 separated documents in all 30 tabs</a:t>
            </a:r>
            <a:endParaRPr sz="1400" b="0" i="0" u="none" strike="noStrike" cap="none">
              <a:solidFill>
                <a:srgbClr val="0000FF"/>
              </a:solidFill>
              <a:latin typeface="Calibri"/>
              <a:ea typeface="Calibri"/>
              <a:cs typeface="Calibri"/>
              <a:sym typeface="Calibri"/>
            </a:endParaRPr>
          </a:p>
        </p:txBody>
      </p:sp>
      <p:pic>
        <p:nvPicPr>
          <p:cNvPr id="547" name="Google Shape;547;p45"/>
          <p:cNvPicPr preferRelativeResize="0"/>
          <p:nvPr/>
        </p:nvPicPr>
        <p:blipFill rotWithShape="1">
          <a:blip r:embed="rId5">
            <a:alphaModFix/>
          </a:blip>
          <a:srcRect/>
          <a:stretch/>
        </p:blipFill>
        <p:spPr>
          <a:xfrm>
            <a:off x="4028315" y="3608619"/>
            <a:ext cx="1087370" cy="108737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43"/>
                                        </p:tgtEl>
                                        <p:attrNameLst>
                                          <p:attrName>style.visibility</p:attrName>
                                        </p:attrNameLst>
                                      </p:cBhvr>
                                      <p:to>
                                        <p:strVal val="visible"/>
                                      </p:to>
                                    </p:set>
                                    <p:anim calcmode="lin" valueType="num">
                                      <p:cBhvr additive="base">
                                        <p:cTn id="7" dur="500"/>
                                        <p:tgtEl>
                                          <p:spTgt spid="543"/>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544"/>
                                        </p:tgtEl>
                                        <p:attrNameLst>
                                          <p:attrName>style.visibility</p:attrName>
                                        </p:attrNameLst>
                                      </p:cBhvr>
                                      <p:to>
                                        <p:strVal val="visible"/>
                                      </p:to>
                                    </p:set>
                                    <p:anim calcmode="lin" valueType="num">
                                      <p:cBhvr additive="base">
                                        <p:cTn id="11" dur="500"/>
                                        <p:tgtEl>
                                          <p:spTgt spid="544"/>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545"/>
                                        </p:tgtEl>
                                        <p:attrNameLst>
                                          <p:attrName>style.visibility</p:attrName>
                                        </p:attrNameLst>
                                      </p:cBhvr>
                                      <p:to>
                                        <p:strVal val="visible"/>
                                      </p:to>
                                    </p:set>
                                    <p:anim calcmode="lin" valueType="num">
                                      <p:cBhvr additive="base">
                                        <p:cTn id="15" dur="500"/>
                                        <p:tgtEl>
                                          <p:spTgt spid="545"/>
                                        </p:tgtEl>
                                        <p:attrNameLst>
                                          <p:attrName>ppt_w</p:attrName>
                                        </p:attrNameLst>
                                      </p:cBhvr>
                                      <p:tavLst>
                                        <p:tav tm="0">
                                          <p:val>
                                            <p:strVal val="0"/>
                                          </p:val>
                                        </p:tav>
                                        <p:tav tm="100000">
                                          <p:val>
                                            <p:strVal val="#ppt_w"/>
                                          </p:val>
                                        </p:tav>
                                      </p:tavLst>
                                    </p:anim>
                                    <p:anim calcmode="lin" valueType="num">
                                      <p:cBhvr additive="base">
                                        <p:cTn id="16" dur="500"/>
                                        <p:tgtEl>
                                          <p:spTgt spid="545"/>
                                        </p:tgtEl>
                                        <p:attrNameLst>
                                          <p:attrName>ppt_h</p:attrName>
                                        </p:attrNameLst>
                                      </p:cBhvr>
                                      <p:tavLst>
                                        <p:tav tm="0">
                                          <p:val>
                                            <p:strVal val="0"/>
                                          </p:val>
                                        </p:tav>
                                        <p:tav tm="100000">
                                          <p:val>
                                            <p:strVal val="#ppt_h"/>
                                          </p:val>
                                        </p:tav>
                                      </p:tavLst>
                                    </p:anim>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546"/>
                                        </p:tgtEl>
                                        <p:attrNameLst>
                                          <p:attrName>style.visibility</p:attrName>
                                        </p:attrNameLst>
                                      </p:cBhvr>
                                      <p:to>
                                        <p:strVal val="visible"/>
                                      </p:to>
                                    </p:set>
                                    <p:anim calcmode="lin" valueType="num">
                                      <p:cBhvr additive="base">
                                        <p:cTn id="20" dur="500"/>
                                        <p:tgtEl>
                                          <p:spTgt spid="546"/>
                                        </p:tgtEl>
                                        <p:attrNameLst>
                                          <p:attrName>ppt_w</p:attrName>
                                        </p:attrNameLst>
                                      </p:cBhvr>
                                      <p:tavLst>
                                        <p:tav tm="0">
                                          <p:val>
                                            <p:strVal val="0"/>
                                          </p:val>
                                        </p:tav>
                                        <p:tav tm="100000">
                                          <p:val>
                                            <p:strVal val="#ppt_w"/>
                                          </p:val>
                                        </p:tav>
                                      </p:tavLst>
                                    </p:anim>
                                    <p:anim calcmode="lin" valueType="num">
                                      <p:cBhvr additive="base">
                                        <p:cTn id="21" dur="500"/>
                                        <p:tgtEl>
                                          <p:spTgt spid="546"/>
                                        </p:tgtEl>
                                        <p:attrNameLst>
                                          <p:attrName>ppt_h</p:attrName>
                                        </p:attrNameLst>
                                      </p:cBhvr>
                                      <p:tavLst>
                                        <p:tav tm="0">
                                          <p:val>
                                            <p:strVal val="0"/>
                                          </p:val>
                                        </p:tav>
                                        <p:tav tm="100000">
                                          <p:val>
                                            <p:strVal val="#ppt_h"/>
                                          </p:val>
                                        </p:tav>
                                      </p:tavLst>
                                    </p:anim>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547"/>
                                        </p:tgtEl>
                                        <p:attrNameLst>
                                          <p:attrName>style.visibility</p:attrName>
                                        </p:attrNameLst>
                                      </p:cBhvr>
                                      <p:to>
                                        <p:strVal val="visible"/>
                                      </p:to>
                                    </p:set>
                                    <p:anim calcmode="lin" valueType="num">
                                      <p:cBhvr additive="base">
                                        <p:cTn id="25" dur="500"/>
                                        <p:tgtEl>
                                          <p:spTgt spid="547"/>
                                        </p:tgtEl>
                                        <p:attrNameLst>
                                          <p:attrName>ppt_w</p:attrName>
                                        </p:attrNameLst>
                                      </p:cBhvr>
                                      <p:tavLst>
                                        <p:tav tm="0">
                                          <p:val>
                                            <p:strVal val="0"/>
                                          </p:val>
                                        </p:tav>
                                        <p:tav tm="100000">
                                          <p:val>
                                            <p:strVal val="#ppt_w"/>
                                          </p:val>
                                        </p:tav>
                                      </p:tavLst>
                                    </p:anim>
                                    <p:anim calcmode="lin" valueType="num">
                                      <p:cBhvr additive="base">
                                        <p:cTn id="26" dur="500"/>
                                        <p:tgtEl>
                                          <p:spTgt spid="54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8"/>
          <p:cNvSpPr txBox="1">
            <a:spLocks noGrp="1"/>
          </p:cNvSpPr>
          <p:nvPr>
            <p:ph type="sldNum" idx="12"/>
          </p:nvPr>
        </p:nvSpPr>
        <p:spPr>
          <a:xfrm>
            <a:off x="4358640" y="4814203"/>
            <a:ext cx="42672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
              <a:t>2</a:t>
            </a:fld>
            <a:endParaRPr/>
          </a:p>
        </p:txBody>
      </p:sp>
      <p:sp>
        <p:nvSpPr>
          <p:cNvPr id="167" name="Google Shape;167;p28"/>
          <p:cNvSpPr txBox="1"/>
          <p:nvPr/>
        </p:nvSpPr>
        <p:spPr>
          <a:xfrm>
            <a:off x="260059" y="129441"/>
            <a:ext cx="8586480" cy="500848"/>
          </a:xfrm>
          <a:prstGeom prst="rect">
            <a:avLst/>
          </a:prstGeom>
          <a:noFill/>
          <a:ln>
            <a:noFill/>
          </a:ln>
        </p:spPr>
        <p:txBody>
          <a:bodyPr spcFirstLastPara="1" wrap="square" lIns="91425" tIns="45700" rIns="91425" bIns="45700" anchor="ctr" anchorCtr="0">
            <a:normAutofit lnSpcReduction="10000"/>
          </a:bodyPr>
          <a:lstStyle/>
          <a:p>
            <a:pPr marL="0" marR="0" lvl="0" indent="0" algn="ctr" rtl="0">
              <a:lnSpc>
                <a:spcPct val="100000"/>
              </a:lnSpc>
              <a:spcBef>
                <a:spcPts val="0"/>
              </a:spcBef>
              <a:spcAft>
                <a:spcPts val="0"/>
              </a:spcAft>
              <a:buClr>
                <a:srgbClr val="000000"/>
              </a:buClr>
              <a:buSzPts val="2800"/>
              <a:buFont typeface="Arial"/>
              <a:buNone/>
            </a:pPr>
            <a:r>
              <a:rPr lang="en" sz="2800" b="0" i="0" u="none" strike="noStrike" cap="none">
                <a:solidFill>
                  <a:schemeClr val="lt1"/>
                </a:solidFill>
                <a:latin typeface="Calibri"/>
                <a:ea typeface="Calibri"/>
                <a:cs typeface="Calibri"/>
                <a:sym typeface="Calibri"/>
              </a:rPr>
              <a:t>Business Name</a:t>
            </a:r>
            <a:endParaRPr sz="1400" b="0" i="0" u="none" strike="noStrike" cap="none">
              <a:solidFill>
                <a:srgbClr val="000000"/>
              </a:solidFill>
              <a:latin typeface="Arial"/>
              <a:ea typeface="Arial"/>
              <a:cs typeface="Arial"/>
              <a:sym typeface="Arial"/>
            </a:endParaRPr>
          </a:p>
        </p:txBody>
      </p:sp>
      <p:grpSp>
        <p:nvGrpSpPr>
          <p:cNvPr id="168" name="Google Shape;168;p28"/>
          <p:cNvGrpSpPr/>
          <p:nvPr/>
        </p:nvGrpSpPr>
        <p:grpSpPr>
          <a:xfrm>
            <a:off x="609600" y="825740"/>
            <a:ext cx="7924845" cy="959943"/>
            <a:chOff x="538032" y="1544992"/>
            <a:chExt cx="4884600" cy="1279924"/>
          </a:xfrm>
        </p:grpSpPr>
        <p:grpSp>
          <p:nvGrpSpPr>
            <p:cNvPr id="169" name="Google Shape;169;p28"/>
            <p:cNvGrpSpPr/>
            <p:nvPr/>
          </p:nvGrpSpPr>
          <p:grpSpPr>
            <a:xfrm>
              <a:off x="538032" y="1544992"/>
              <a:ext cx="4884600" cy="1279924"/>
              <a:chOff x="538032" y="1544992"/>
              <a:chExt cx="4884600" cy="1279924"/>
            </a:xfrm>
          </p:grpSpPr>
          <p:sp>
            <p:nvSpPr>
              <p:cNvPr id="170" name="Google Shape;170;p28"/>
              <p:cNvSpPr txBox="1"/>
              <p:nvPr/>
            </p:nvSpPr>
            <p:spPr>
              <a:xfrm>
                <a:off x="538032" y="1963196"/>
                <a:ext cx="4884600" cy="861720"/>
              </a:xfrm>
              <a:prstGeom prst="rect">
                <a:avLst/>
              </a:prstGeom>
              <a:solidFill>
                <a:srgbClr val="D8D8D8"/>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spAutoFit/>
              </a:bodyPr>
              <a:lstStyle/>
              <a:p>
                <a:pPr marL="0" marR="0" lvl="1" indent="0" algn="just"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Calibri"/>
                    <a:ea typeface="Calibri"/>
                    <a:cs typeface="Calibri"/>
                    <a:sym typeface="Calibri"/>
                  </a:rPr>
                  <a:t>Brainstorm potential names for your cannabis business that align with your brand identity and target market. Consider factors like uniqueness, memorability, and relevance to the industry. Ensure that the name is compliant with any specific naming restrictions or requirements in your jurisdiction.</a:t>
                </a:r>
                <a:endParaRPr sz="1050" b="0" i="0" u="none" strike="noStrike" cap="none">
                  <a:solidFill>
                    <a:srgbClr val="000000"/>
                  </a:solidFill>
                  <a:latin typeface="Arial"/>
                  <a:ea typeface="Arial"/>
                  <a:cs typeface="Arial"/>
                  <a:sym typeface="Arial"/>
                </a:endParaRPr>
              </a:p>
            </p:txBody>
          </p:sp>
          <p:sp>
            <p:nvSpPr>
              <p:cNvPr id="171" name="Google Shape;171;p28"/>
              <p:cNvSpPr/>
              <p:nvPr/>
            </p:nvSpPr>
            <p:spPr>
              <a:xfrm>
                <a:off x="538032" y="1544992"/>
                <a:ext cx="4884572" cy="418144"/>
              </a:xfrm>
              <a:prstGeom prst="round2SameRect">
                <a:avLst>
                  <a:gd name="adj1" fmla="val 50000"/>
                  <a:gd name="adj2" fmla="val 0"/>
                </a:avLst>
              </a:prstGeom>
              <a:solidFill>
                <a:srgbClr val="00B050"/>
              </a:solidFill>
              <a:ln w="57150" cap="flat" cmpd="sng">
                <a:solidFill>
                  <a:srgbClr val="0C0C0C"/>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72" name="Google Shape;172;p28"/>
            <p:cNvSpPr txBox="1"/>
            <p:nvPr/>
          </p:nvSpPr>
          <p:spPr>
            <a:xfrm>
              <a:off x="2025667" y="1549171"/>
              <a:ext cx="1909303" cy="398477"/>
            </a:xfrm>
            <a:prstGeom prst="rect">
              <a:avLst/>
            </a:prstGeom>
            <a:noFill/>
            <a:ln>
              <a:noFill/>
            </a:ln>
          </p:spPr>
          <p:txBody>
            <a:bodyPr spcFirstLastPara="1" wrap="square" lIns="91425" tIns="45700" rIns="91425" bIns="45700" anchor="ctr" anchorCtr="0">
              <a:normAutofit fontScale="85000" lnSpcReduction="20000"/>
            </a:bodyPr>
            <a:lstStyle/>
            <a:p>
              <a:pPr marL="0" marR="0" lvl="0" indent="0" algn="ctr" rtl="0">
                <a:lnSpc>
                  <a:spcPct val="100000"/>
                </a:lnSpc>
                <a:spcBef>
                  <a:spcPts val="0"/>
                </a:spcBef>
                <a:spcAft>
                  <a:spcPts val="0"/>
                </a:spcAft>
                <a:buClr>
                  <a:srgbClr val="000000"/>
                </a:buClr>
                <a:buSzPct val="100000"/>
                <a:buFont typeface="Arial"/>
                <a:buNone/>
              </a:pPr>
              <a:r>
                <a:rPr lang="en" sz="2000" b="0" i="0" u="none" strike="noStrike" cap="none">
                  <a:solidFill>
                    <a:schemeClr val="dk1"/>
                  </a:solidFill>
                  <a:latin typeface="Calibri"/>
                  <a:ea typeface="Calibri"/>
                  <a:cs typeface="Calibri"/>
                  <a:sym typeface="Calibri"/>
                </a:rPr>
                <a:t>Create a Business Name</a:t>
              </a:r>
              <a:endParaRPr sz="2000" b="1" i="0" u="none" strike="noStrike" cap="none">
                <a:solidFill>
                  <a:schemeClr val="lt1"/>
                </a:solidFill>
                <a:latin typeface="Calibri"/>
                <a:ea typeface="Calibri"/>
                <a:cs typeface="Calibri"/>
                <a:sym typeface="Calibri"/>
              </a:endParaRPr>
            </a:p>
          </p:txBody>
        </p:sp>
      </p:grpSp>
      <p:grpSp>
        <p:nvGrpSpPr>
          <p:cNvPr id="173" name="Google Shape;173;p28"/>
          <p:cNvGrpSpPr/>
          <p:nvPr/>
        </p:nvGrpSpPr>
        <p:grpSpPr>
          <a:xfrm>
            <a:off x="609600" y="1921606"/>
            <a:ext cx="7924845" cy="1389289"/>
            <a:chOff x="538032" y="1479744"/>
            <a:chExt cx="4884600" cy="1852390"/>
          </a:xfrm>
        </p:grpSpPr>
        <p:grpSp>
          <p:nvGrpSpPr>
            <p:cNvPr id="174" name="Google Shape;174;p28"/>
            <p:cNvGrpSpPr/>
            <p:nvPr/>
          </p:nvGrpSpPr>
          <p:grpSpPr>
            <a:xfrm>
              <a:off x="538032" y="1479744"/>
              <a:ext cx="4884600" cy="1852390"/>
              <a:chOff x="538032" y="1479744"/>
              <a:chExt cx="4884600" cy="1852390"/>
            </a:xfrm>
          </p:grpSpPr>
          <p:sp>
            <p:nvSpPr>
              <p:cNvPr id="175" name="Google Shape;175;p28"/>
              <p:cNvSpPr txBox="1"/>
              <p:nvPr/>
            </p:nvSpPr>
            <p:spPr>
              <a:xfrm>
                <a:off x="538032" y="1895893"/>
                <a:ext cx="4884600" cy="1436241"/>
              </a:xfrm>
              <a:prstGeom prst="rect">
                <a:avLst/>
              </a:prstGeom>
              <a:solidFill>
                <a:srgbClr val="D8D8D8"/>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spAutoFit/>
              </a:bodyPr>
              <a:lstStyle/>
              <a:p>
                <a:pPr marL="0" marR="0" lvl="1" indent="0" algn="just" rtl="0">
                  <a:lnSpc>
                    <a:spcPct val="100000"/>
                  </a:lnSpc>
                  <a:spcBef>
                    <a:spcPts val="0"/>
                  </a:spcBef>
                  <a:spcAft>
                    <a:spcPts val="0"/>
                  </a:spcAft>
                  <a:buNone/>
                </a:pPr>
                <a:r>
                  <a:rPr lang="en" sz="1200" b="0" i="0" u="none" strike="noStrike" cap="none">
                    <a:solidFill>
                      <a:schemeClr val="dk1"/>
                    </a:solidFill>
                    <a:latin typeface="Calibri"/>
                    <a:ea typeface="Calibri"/>
                    <a:cs typeface="Calibri"/>
                    <a:sym typeface="Calibri"/>
                  </a:rPr>
                  <a:t>Conduct a thorough search to ensure the business name you've chosen is not already in use by another cannabis company in New York State. Check the New York State Division of Corporations website or consult with a lawyer to perform a comprehensive name availability search.</a:t>
                </a:r>
                <a:endParaRPr/>
              </a:p>
              <a:p>
                <a:pPr marL="0" marR="0" lvl="1" indent="0" algn="just" rtl="0">
                  <a:lnSpc>
                    <a:spcPct val="100000"/>
                  </a:lnSpc>
                  <a:spcBef>
                    <a:spcPts val="0"/>
                  </a:spcBef>
                  <a:spcAft>
                    <a:spcPts val="0"/>
                  </a:spcAft>
                  <a:buNone/>
                </a:pPr>
                <a:r>
                  <a:rPr lang="en" sz="1200" b="0" i="0" u="none" strike="noStrike" cap="none">
                    <a:solidFill>
                      <a:srgbClr val="000000"/>
                    </a:solidFill>
                    <a:latin typeface="Calibri"/>
                    <a:ea typeface="Calibri"/>
                    <a:cs typeface="Calibri"/>
                    <a:sym typeface="Calibri"/>
                  </a:rPr>
                  <a:t>Check name availability use</a:t>
                </a:r>
                <a:r>
                  <a:rPr lang="en" sz="1200" b="1" i="0" u="none" strike="noStrike" cap="none">
                    <a:solidFill>
                      <a:srgbClr val="000000"/>
                    </a:solidFill>
                    <a:latin typeface="Calibri"/>
                    <a:ea typeface="Calibri"/>
                    <a:cs typeface="Calibri"/>
                    <a:sym typeface="Calibri"/>
                  </a:rPr>
                  <a:t> </a:t>
                </a:r>
                <a:r>
                  <a:rPr lang="en" sz="1400" b="1" i="0" u="none" strike="noStrike" cap="none">
                    <a:solidFill>
                      <a:srgbClr val="0000FF"/>
                    </a:solidFill>
                    <a:latin typeface="Calibri"/>
                    <a:ea typeface="Calibri"/>
                    <a:cs typeface="Calibri"/>
                    <a:sym typeface="Calibri"/>
                  </a:rPr>
                  <a:t>https://apps.dos.ny.gov/publicInquiry/ </a:t>
                </a:r>
                <a:endParaRPr/>
              </a:p>
              <a:p>
                <a:pPr marL="0" marR="0" lvl="1" indent="0" algn="just" rtl="0">
                  <a:lnSpc>
                    <a:spcPct val="100000"/>
                  </a:lnSpc>
                  <a:spcBef>
                    <a:spcPts val="0"/>
                  </a:spcBef>
                  <a:spcAft>
                    <a:spcPts val="0"/>
                  </a:spcAft>
                  <a:buNone/>
                </a:pPr>
                <a:r>
                  <a:rPr lang="en" sz="1200" b="0" i="0" u="none" strike="noStrike" cap="none">
                    <a:solidFill>
                      <a:srgbClr val="000000"/>
                    </a:solidFill>
                    <a:latin typeface="Calibri"/>
                    <a:ea typeface="Calibri"/>
                    <a:cs typeface="Calibri"/>
                    <a:sym typeface="Calibri"/>
                  </a:rPr>
                  <a:t>or use a paid service like: </a:t>
                </a:r>
                <a:r>
                  <a:rPr lang="en" sz="1400" b="1" i="0" u="sng" strike="noStrike" cap="none">
                    <a:solidFill>
                      <a:schemeClr val="hlink"/>
                    </a:solidFill>
                    <a:latin typeface="Calibri"/>
                    <a:ea typeface="Calibri"/>
                    <a:cs typeface="Calibri"/>
                    <a:sym typeface="Calibri"/>
                    <a:hlinkClick r:id="rId3"/>
                  </a:rPr>
                  <a:t>https://www.legalzoom.com/</a:t>
                </a:r>
                <a:r>
                  <a:rPr lang="en" sz="1400" b="1" i="0" u="sng" strike="noStrike" cap="none">
                    <a:solidFill>
                      <a:srgbClr val="0000FF"/>
                    </a:solidFill>
                    <a:latin typeface="Calibri"/>
                    <a:ea typeface="Calibri"/>
                    <a:cs typeface="Calibri"/>
                    <a:sym typeface="Calibri"/>
                  </a:rPr>
                  <a:t>  </a:t>
                </a:r>
                <a:r>
                  <a:rPr lang="en" sz="1200" b="0" i="0" u="sng" strike="noStrike" cap="none">
                    <a:solidFill>
                      <a:srgbClr val="000000"/>
                    </a:solidFill>
                    <a:latin typeface="Calibri"/>
                    <a:ea typeface="Calibri"/>
                    <a:cs typeface="Calibri"/>
                    <a:sym typeface="Calibri"/>
                  </a:rPr>
                  <a:t>or </a:t>
                </a:r>
                <a:r>
                  <a:rPr lang="en" sz="1400" b="1" i="0" u="sng" strike="noStrike" cap="none">
                    <a:solidFill>
                      <a:srgbClr val="0000FF"/>
                    </a:solidFill>
                    <a:latin typeface="Calibri"/>
                    <a:ea typeface="Calibri"/>
                    <a:cs typeface="Calibri"/>
                    <a:sym typeface="Calibri"/>
                  </a:rPr>
                  <a:t>https://www.incfile.com/</a:t>
                </a:r>
                <a:endParaRPr sz="1200" b="1" i="0" u="none" strike="noStrike" cap="none">
                  <a:solidFill>
                    <a:srgbClr val="0000FF"/>
                  </a:solidFill>
                  <a:latin typeface="Calibri"/>
                  <a:ea typeface="Calibri"/>
                  <a:cs typeface="Calibri"/>
                  <a:sym typeface="Calibri"/>
                </a:endParaRPr>
              </a:p>
            </p:txBody>
          </p:sp>
          <p:sp>
            <p:nvSpPr>
              <p:cNvPr id="176" name="Google Shape;176;p28"/>
              <p:cNvSpPr/>
              <p:nvPr/>
            </p:nvSpPr>
            <p:spPr>
              <a:xfrm>
                <a:off x="538032" y="1479744"/>
                <a:ext cx="4884572" cy="414528"/>
              </a:xfrm>
              <a:prstGeom prst="round2SameRect">
                <a:avLst>
                  <a:gd name="adj1" fmla="val 50000"/>
                  <a:gd name="adj2" fmla="val 0"/>
                </a:avLst>
              </a:prstGeom>
              <a:solidFill>
                <a:srgbClr val="00B050"/>
              </a:solidFill>
              <a:ln w="57150" cap="flat" cmpd="sng">
                <a:solidFill>
                  <a:srgbClr val="0C0C0C"/>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77" name="Google Shape;177;p28"/>
            <p:cNvSpPr txBox="1"/>
            <p:nvPr/>
          </p:nvSpPr>
          <p:spPr>
            <a:xfrm>
              <a:off x="2038169" y="1479745"/>
              <a:ext cx="1884300" cy="414528"/>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ctr" rtl="0">
                <a:lnSpc>
                  <a:spcPct val="100000"/>
                </a:lnSpc>
                <a:spcBef>
                  <a:spcPts val="0"/>
                </a:spcBef>
                <a:spcAft>
                  <a:spcPts val="0"/>
                </a:spcAft>
                <a:buClr>
                  <a:srgbClr val="000000"/>
                </a:buClr>
                <a:buSzPct val="100000"/>
                <a:buFont typeface="Arial"/>
                <a:buNone/>
              </a:pPr>
              <a:r>
                <a:rPr lang="en" sz="1800" b="0" i="0" u="none" strike="noStrike" cap="none">
                  <a:solidFill>
                    <a:schemeClr val="dk1"/>
                  </a:solidFill>
                  <a:latin typeface="Calibri"/>
                  <a:ea typeface="Calibri"/>
                  <a:cs typeface="Calibri"/>
                  <a:sym typeface="Calibri"/>
                </a:rPr>
                <a:t>Check Name Availability</a:t>
              </a:r>
              <a:endParaRPr sz="1800" b="1" i="0" u="none" strike="noStrike" cap="none">
                <a:solidFill>
                  <a:schemeClr val="lt1"/>
                </a:solidFill>
                <a:latin typeface="Calibri"/>
                <a:ea typeface="Calibri"/>
                <a:cs typeface="Calibri"/>
                <a:sym typeface="Calibri"/>
              </a:endParaRPr>
            </a:p>
          </p:txBody>
        </p:sp>
      </p:grpSp>
      <p:grpSp>
        <p:nvGrpSpPr>
          <p:cNvPr id="178" name="Google Shape;178;p28"/>
          <p:cNvGrpSpPr/>
          <p:nvPr/>
        </p:nvGrpSpPr>
        <p:grpSpPr>
          <a:xfrm>
            <a:off x="609600" y="3448823"/>
            <a:ext cx="7924845" cy="1182541"/>
            <a:chOff x="538032" y="1494984"/>
            <a:chExt cx="4884600" cy="1576718"/>
          </a:xfrm>
        </p:grpSpPr>
        <p:grpSp>
          <p:nvGrpSpPr>
            <p:cNvPr id="179" name="Google Shape;179;p28"/>
            <p:cNvGrpSpPr/>
            <p:nvPr/>
          </p:nvGrpSpPr>
          <p:grpSpPr>
            <a:xfrm>
              <a:off x="538032" y="1494984"/>
              <a:ext cx="4884600" cy="1576718"/>
              <a:chOff x="538032" y="1494984"/>
              <a:chExt cx="4884600" cy="1576718"/>
            </a:xfrm>
          </p:grpSpPr>
          <p:sp>
            <p:nvSpPr>
              <p:cNvPr id="180" name="Google Shape;180;p28"/>
              <p:cNvSpPr txBox="1"/>
              <p:nvPr/>
            </p:nvSpPr>
            <p:spPr>
              <a:xfrm>
                <a:off x="538032" y="1922722"/>
                <a:ext cx="4884600" cy="1148980"/>
              </a:xfrm>
              <a:prstGeom prst="rect">
                <a:avLst/>
              </a:prstGeom>
              <a:solidFill>
                <a:srgbClr val="D8D8D8"/>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spAutoFit/>
              </a:bodyPr>
              <a:lstStyle/>
              <a:p>
                <a:pPr marL="0" marR="0" lvl="1" indent="0" algn="just" rtl="0">
                  <a:lnSpc>
                    <a:spcPct val="100000"/>
                  </a:lnSpc>
                  <a:spcBef>
                    <a:spcPts val="0"/>
                  </a:spcBef>
                  <a:spcAft>
                    <a:spcPts val="0"/>
                  </a:spcAft>
                  <a:buNone/>
                </a:pPr>
                <a:r>
                  <a:rPr lang="en" sz="1200" b="0" i="0" u="none" strike="noStrike" cap="none">
                    <a:solidFill>
                      <a:schemeClr val="dk1"/>
                    </a:solidFill>
                    <a:latin typeface="Calibri"/>
                    <a:ea typeface="Calibri"/>
                    <a:cs typeface="Calibri"/>
                    <a:sym typeface="Calibri"/>
                  </a:rPr>
                  <a:t>Work with a graphic designer or branding agency to create a professional logo that reflects your brand identity and resonates with your target audience. Choose color schemes that evoke the desired emotions and align with your brand's aesthetics. </a:t>
                </a:r>
                <a:endParaRPr/>
              </a:p>
              <a:p>
                <a:pPr marL="0" marR="0" lvl="1" indent="0" algn="l" rtl="0">
                  <a:lnSpc>
                    <a:spcPct val="100000"/>
                  </a:lnSpc>
                  <a:spcBef>
                    <a:spcPts val="0"/>
                  </a:spcBef>
                  <a:spcAft>
                    <a:spcPts val="0"/>
                  </a:spcAft>
                  <a:buNone/>
                </a:pPr>
                <a:r>
                  <a:rPr lang="en" sz="1200" b="0" i="0" u="none" strike="noStrike" cap="none">
                    <a:solidFill>
                      <a:srgbClr val="000000"/>
                    </a:solidFill>
                    <a:latin typeface="Calibri"/>
                    <a:ea typeface="Calibri"/>
                    <a:cs typeface="Calibri"/>
                    <a:sym typeface="Calibri"/>
                  </a:rPr>
                  <a:t>For help with logos and colors.  Try using  </a:t>
                </a:r>
                <a:r>
                  <a:rPr lang="en" sz="1400" b="1" i="0" u="none" strike="noStrike" cap="none">
                    <a:solidFill>
                      <a:srgbClr val="0000FF"/>
                    </a:solidFill>
                    <a:latin typeface="Calibri"/>
                    <a:ea typeface="Calibri"/>
                    <a:cs typeface="Calibri"/>
                    <a:sym typeface="Calibri"/>
                  </a:rPr>
                  <a:t>fiverr.com | peopleperhour.com | odesk.com | freelancers.net</a:t>
                </a:r>
                <a:endParaRPr sz="1200" b="1" i="0" u="none" strike="noStrike" cap="none">
                  <a:solidFill>
                    <a:srgbClr val="0000FF"/>
                  </a:solidFill>
                  <a:latin typeface="Calibri"/>
                  <a:ea typeface="Calibri"/>
                  <a:cs typeface="Calibri"/>
                  <a:sym typeface="Calibri"/>
                </a:endParaRPr>
              </a:p>
            </p:txBody>
          </p:sp>
          <p:sp>
            <p:nvSpPr>
              <p:cNvPr id="181" name="Google Shape;181;p28"/>
              <p:cNvSpPr/>
              <p:nvPr/>
            </p:nvSpPr>
            <p:spPr>
              <a:xfrm>
                <a:off x="538032" y="1494984"/>
                <a:ext cx="4884572" cy="414528"/>
              </a:xfrm>
              <a:prstGeom prst="round2SameRect">
                <a:avLst>
                  <a:gd name="adj1" fmla="val 50000"/>
                  <a:gd name="adj2" fmla="val 0"/>
                </a:avLst>
              </a:prstGeom>
              <a:solidFill>
                <a:srgbClr val="00B050"/>
              </a:solidFill>
              <a:ln w="57150" cap="flat" cmpd="sng">
                <a:solidFill>
                  <a:srgbClr val="0C0C0C"/>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82" name="Google Shape;182;p28"/>
            <p:cNvSpPr txBox="1"/>
            <p:nvPr/>
          </p:nvSpPr>
          <p:spPr>
            <a:xfrm>
              <a:off x="1065118" y="1494984"/>
              <a:ext cx="3830400" cy="414528"/>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ctr" rtl="0">
                <a:lnSpc>
                  <a:spcPct val="100000"/>
                </a:lnSpc>
                <a:spcBef>
                  <a:spcPts val="0"/>
                </a:spcBef>
                <a:spcAft>
                  <a:spcPts val="0"/>
                </a:spcAft>
                <a:buClr>
                  <a:srgbClr val="000000"/>
                </a:buClr>
                <a:buSzPct val="100000"/>
                <a:buFont typeface="Arial"/>
                <a:buNone/>
              </a:pPr>
              <a:r>
                <a:rPr lang="en" sz="1800" b="0" i="0" u="none" strike="noStrike" cap="none">
                  <a:solidFill>
                    <a:schemeClr val="dk1"/>
                  </a:solidFill>
                  <a:latin typeface="Calibri"/>
                  <a:ea typeface="Calibri"/>
                  <a:cs typeface="Calibri"/>
                  <a:sym typeface="Calibri"/>
                </a:rPr>
                <a:t>Design a Logo and Choose Color Schemes</a:t>
              </a:r>
              <a:endParaRPr sz="1800" b="1" i="0" u="none" strike="noStrike" cap="none">
                <a:solidFill>
                  <a:schemeClr val="lt1"/>
                </a:solidFill>
                <a:latin typeface="Calibri"/>
                <a:ea typeface="Calibri"/>
                <a:cs typeface="Calibri"/>
                <a:sym typeface="Calibri"/>
              </a:endParaRPr>
            </a:p>
          </p:txBody>
        </p:sp>
      </p:grpSp>
      <p:pic>
        <p:nvPicPr>
          <p:cNvPr id="183" name="Google Shape;183;p28"/>
          <p:cNvPicPr preferRelativeResize="0"/>
          <p:nvPr/>
        </p:nvPicPr>
        <p:blipFill rotWithShape="1">
          <a:blip r:embed="rId4">
            <a:alphaModFix/>
          </a:blip>
          <a:srcRect/>
          <a:stretch/>
        </p:blipFill>
        <p:spPr>
          <a:xfrm>
            <a:off x="8643237" y="4482283"/>
            <a:ext cx="426721" cy="42672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additive="base">
                                        <p:cTn id="7" dur="1000"/>
                                        <p:tgtEl>
                                          <p:spTgt spid="168"/>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73"/>
                                        </p:tgtEl>
                                        <p:attrNameLst>
                                          <p:attrName>style.visibility</p:attrName>
                                        </p:attrNameLst>
                                      </p:cBhvr>
                                      <p:to>
                                        <p:strVal val="visible"/>
                                      </p:to>
                                    </p:set>
                                    <p:anim calcmode="lin" valueType="num">
                                      <p:cBhvr additive="base">
                                        <p:cTn id="11" dur="1000"/>
                                        <p:tgtEl>
                                          <p:spTgt spid="173"/>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178"/>
                                        </p:tgtEl>
                                        <p:attrNameLst>
                                          <p:attrName>style.visibility</p:attrName>
                                        </p:attrNameLst>
                                      </p:cBhvr>
                                      <p:to>
                                        <p:strVal val="visible"/>
                                      </p:to>
                                    </p:set>
                                    <p:anim calcmode="lin" valueType="num">
                                      <p:cBhvr additive="base">
                                        <p:cTn id="15" dur="1000"/>
                                        <p:tgtEl>
                                          <p:spTgt spid="17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46"/>
          <p:cNvSpPr txBox="1">
            <a:spLocks noGrp="1"/>
          </p:cNvSpPr>
          <p:nvPr>
            <p:ph type="sldNum" idx="12"/>
          </p:nvPr>
        </p:nvSpPr>
        <p:spPr>
          <a:xfrm>
            <a:off x="4358640" y="4814203"/>
            <a:ext cx="42672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
              <a:t>20</a:t>
            </a:fld>
            <a:endParaRPr/>
          </a:p>
        </p:txBody>
      </p:sp>
      <p:sp>
        <p:nvSpPr>
          <p:cNvPr id="553" name="Google Shape;553;p46"/>
          <p:cNvSpPr txBox="1"/>
          <p:nvPr/>
        </p:nvSpPr>
        <p:spPr>
          <a:xfrm>
            <a:off x="268448" y="129101"/>
            <a:ext cx="8589419" cy="484748"/>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100000"/>
              </a:lnSpc>
              <a:spcBef>
                <a:spcPts val="0"/>
              </a:spcBef>
              <a:spcAft>
                <a:spcPts val="0"/>
              </a:spcAft>
              <a:buNone/>
            </a:pPr>
            <a:r>
              <a:rPr lang="en" sz="3000" b="0" i="0" u="none" strike="noStrike" cap="none">
                <a:solidFill>
                  <a:schemeClr val="lt1"/>
                </a:solidFill>
                <a:latin typeface="Calibri"/>
                <a:ea typeface="Calibri"/>
                <a:cs typeface="Calibri"/>
                <a:sym typeface="Calibri"/>
              </a:rPr>
              <a:t>Complete the Application Process</a:t>
            </a:r>
            <a:endParaRPr sz="3000" b="0" i="0" u="none" strike="noStrike" cap="none">
              <a:solidFill>
                <a:schemeClr val="lt1"/>
              </a:solidFill>
              <a:latin typeface="Calibri"/>
              <a:ea typeface="Calibri"/>
              <a:cs typeface="Calibri"/>
              <a:sym typeface="Calibri"/>
            </a:endParaRPr>
          </a:p>
        </p:txBody>
      </p:sp>
      <p:pic>
        <p:nvPicPr>
          <p:cNvPr id="554" name="Google Shape;554;p46"/>
          <p:cNvPicPr preferRelativeResize="0"/>
          <p:nvPr/>
        </p:nvPicPr>
        <p:blipFill rotWithShape="1">
          <a:blip r:embed="rId3">
            <a:alphaModFix/>
          </a:blip>
          <a:srcRect/>
          <a:stretch/>
        </p:blipFill>
        <p:spPr>
          <a:xfrm>
            <a:off x="457289" y="1486547"/>
            <a:ext cx="2058206" cy="1371600"/>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411"/>
              </a:srgbClr>
            </a:outerShdw>
          </a:effectLst>
        </p:spPr>
      </p:pic>
      <p:pic>
        <p:nvPicPr>
          <p:cNvPr id="555" name="Google Shape;555;p46" descr="Arrow Horizontal U turn"/>
          <p:cNvPicPr preferRelativeResize="0"/>
          <p:nvPr/>
        </p:nvPicPr>
        <p:blipFill rotWithShape="1">
          <a:blip r:embed="rId4">
            <a:alphaModFix/>
          </a:blip>
          <a:srcRect/>
          <a:stretch/>
        </p:blipFill>
        <p:spPr>
          <a:xfrm flipH="1">
            <a:off x="3636886" y="874844"/>
            <a:ext cx="480060" cy="480060"/>
          </a:xfrm>
          <a:prstGeom prst="rect">
            <a:avLst/>
          </a:prstGeom>
          <a:noFill/>
          <a:ln>
            <a:noFill/>
          </a:ln>
        </p:spPr>
      </p:pic>
      <p:sp>
        <p:nvSpPr>
          <p:cNvPr id="556" name="Google Shape;556;p46"/>
          <p:cNvSpPr txBox="1"/>
          <p:nvPr/>
        </p:nvSpPr>
        <p:spPr>
          <a:xfrm>
            <a:off x="4114799" y="803251"/>
            <a:ext cx="4725383" cy="623248"/>
          </a:xfrm>
          <a:prstGeom prst="rect">
            <a:avLst/>
          </a:prstGeom>
          <a:noFill/>
          <a:ln>
            <a:noFill/>
          </a:ln>
        </p:spPr>
        <p:txBody>
          <a:bodyPr spcFirstLastPara="1" wrap="square" lIns="91425" tIns="45700" rIns="91425" bIns="45700" anchor="ctr" anchorCtr="0">
            <a:normAutofit fontScale="85000" lnSpcReduction="20000"/>
          </a:bodyPr>
          <a:lstStyle/>
          <a:p>
            <a:pPr marL="0" marR="0" lvl="1" indent="0" algn="l" rtl="0">
              <a:lnSpc>
                <a:spcPct val="100000"/>
              </a:lnSpc>
              <a:spcBef>
                <a:spcPts val="0"/>
              </a:spcBef>
              <a:spcAft>
                <a:spcPts val="0"/>
              </a:spcAft>
              <a:buClr>
                <a:srgbClr val="000000"/>
              </a:buClr>
              <a:buSzPct val="100000"/>
              <a:buFont typeface="Arial"/>
              <a:buNone/>
            </a:pPr>
            <a:r>
              <a:rPr lang="en" sz="1600" b="0" i="0" u="none" strike="noStrike" cap="none">
                <a:solidFill>
                  <a:schemeClr val="dk1"/>
                </a:solidFill>
                <a:latin typeface="Calibri"/>
                <a:ea typeface="Calibri"/>
                <a:cs typeface="Calibri"/>
                <a:sym typeface="Calibri"/>
              </a:rPr>
              <a:t>After submitting the application, the Office of Cannabis Management (OCM) will review it for completeness and compliance with regulations.</a:t>
            </a:r>
            <a:endParaRPr sz="1600" b="0" i="0" u="none" strike="noStrike" cap="none">
              <a:solidFill>
                <a:schemeClr val="dk1"/>
              </a:solidFill>
              <a:latin typeface="Calibri"/>
              <a:ea typeface="Calibri"/>
              <a:cs typeface="Calibri"/>
              <a:sym typeface="Calibri"/>
            </a:endParaRPr>
          </a:p>
        </p:txBody>
      </p:sp>
      <p:pic>
        <p:nvPicPr>
          <p:cNvPr id="557" name="Google Shape;557;p46" descr="Arrow Horizontal U turn"/>
          <p:cNvPicPr preferRelativeResize="0"/>
          <p:nvPr/>
        </p:nvPicPr>
        <p:blipFill rotWithShape="1">
          <a:blip r:embed="rId4">
            <a:alphaModFix/>
          </a:blip>
          <a:srcRect/>
          <a:stretch/>
        </p:blipFill>
        <p:spPr>
          <a:xfrm flipH="1">
            <a:off x="3636886" y="1461330"/>
            <a:ext cx="480060" cy="480060"/>
          </a:xfrm>
          <a:prstGeom prst="rect">
            <a:avLst/>
          </a:prstGeom>
          <a:noFill/>
          <a:ln>
            <a:noFill/>
          </a:ln>
        </p:spPr>
      </p:pic>
      <p:sp>
        <p:nvSpPr>
          <p:cNvPr id="558" name="Google Shape;558;p46"/>
          <p:cNvSpPr txBox="1"/>
          <p:nvPr/>
        </p:nvSpPr>
        <p:spPr>
          <a:xfrm>
            <a:off x="4114799" y="1389737"/>
            <a:ext cx="4725383" cy="623248"/>
          </a:xfrm>
          <a:prstGeom prst="rect">
            <a:avLst/>
          </a:prstGeom>
          <a:noFill/>
          <a:ln>
            <a:noFill/>
          </a:ln>
        </p:spPr>
        <p:txBody>
          <a:bodyPr spcFirstLastPara="1" wrap="square" lIns="91425" tIns="45700" rIns="91425" bIns="45700" anchor="ctr" anchorCtr="0">
            <a:normAutofit/>
          </a:bodyPr>
          <a:lstStyle/>
          <a:p>
            <a:pPr marL="0" marR="0" lvl="1"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Calibri"/>
                <a:ea typeface="Calibri"/>
                <a:cs typeface="Calibri"/>
                <a:sym typeface="Calibri"/>
              </a:rPr>
              <a:t>If any additional information or documentation is required, you will be notified by the OCM.</a:t>
            </a:r>
            <a:endParaRPr sz="1400" b="0" i="0" u="none" strike="noStrike" cap="none">
              <a:solidFill>
                <a:schemeClr val="dk1"/>
              </a:solidFill>
              <a:latin typeface="Calibri"/>
              <a:ea typeface="Calibri"/>
              <a:cs typeface="Calibri"/>
              <a:sym typeface="Calibri"/>
            </a:endParaRPr>
          </a:p>
        </p:txBody>
      </p:sp>
      <p:pic>
        <p:nvPicPr>
          <p:cNvPr id="559" name="Google Shape;559;p46" descr="Arrow Horizontal U turn"/>
          <p:cNvPicPr preferRelativeResize="0"/>
          <p:nvPr/>
        </p:nvPicPr>
        <p:blipFill rotWithShape="1">
          <a:blip r:embed="rId4">
            <a:alphaModFix/>
          </a:blip>
          <a:srcRect/>
          <a:stretch/>
        </p:blipFill>
        <p:spPr>
          <a:xfrm flipH="1">
            <a:off x="3636886" y="2047816"/>
            <a:ext cx="480060" cy="480060"/>
          </a:xfrm>
          <a:prstGeom prst="rect">
            <a:avLst/>
          </a:prstGeom>
          <a:noFill/>
          <a:ln>
            <a:noFill/>
          </a:ln>
        </p:spPr>
      </p:pic>
      <p:sp>
        <p:nvSpPr>
          <p:cNvPr id="560" name="Google Shape;560;p46"/>
          <p:cNvSpPr txBox="1"/>
          <p:nvPr/>
        </p:nvSpPr>
        <p:spPr>
          <a:xfrm>
            <a:off x="4114799" y="1976223"/>
            <a:ext cx="4725383" cy="623248"/>
          </a:xfrm>
          <a:prstGeom prst="rect">
            <a:avLst/>
          </a:prstGeom>
          <a:noFill/>
          <a:ln>
            <a:noFill/>
          </a:ln>
        </p:spPr>
        <p:txBody>
          <a:bodyPr spcFirstLastPara="1" wrap="square" lIns="91425" tIns="45700" rIns="91425" bIns="45700" anchor="ctr" anchorCtr="0">
            <a:normAutofit fontScale="85000" lnSpcReduction="20000"/>
          </a:bodyPr>
          <a:lstStyle/>
          <a:p>
            <a:pPr marL="0" marR="0" lvl="1" indent="0" algn="l" rtl="0">
              <a:lnSpc>
                <a:spcPct val="100000"/>
              </a:lnSpc>
              <a:spcBef>
                <a:spcPts val="0"/>
              </a:spcBef>
              <a:spcAft>
                <a:spcPts val="0"/>
              </a:spcAft>
              <a:buClr>
                <a:srgbClr val="000000"/>
              </a:buClr>
              <a:buSzPct val="100000"/>
              <a:buFont typeface="Arial"/>
              <a:buNone/>
            </a:pPr>
            <a:r>
              <a:rPr lang="en" sz="1600" b="0" i="0" u="none" strike="noStrike" cap="none">
                <a:solidFill>
                  <a:schemeClr val="dk1"/>
                </a:solidFill>
                <a:latin typeface="Calibri"/>
                <a:ea typeface="Calibri"/>
                <a:cs typeface="Calibri"/>
                <a:sym typeface="Calibri"/>
              </a:rPr>
              <a:t>Provide any requested additional information or documentation promptly to ensure the application process moves forward smoothly.</a:t>
            </a:r>
            <a:endParaRPr sz="1600" b="0" i="0" u="none" strike="noStrike" cap="none">
              <a:solidFill>
                <a:schemeClr val="dk1"/>
              </a:solidFill>
              <a:latin typeface="Calibri"/>
              <a:ea typeface="Calibri"/>
              <a:cs typeface="Calibri"/>
              <a:sym typeface="Calibri"/>
            </a:endParaRPr>
          </a:p>
        </p:txBody>
      </p:sp>
      <p:pic>
        <p:nvPicPr>
          <p:cNvPr id="561" name="Google Shape;561;p46" descr="Arrow Horizontal U turn"/>
          <p:cNvPicPr preferRelativeResize="0"/>
          <p:nvPr/>
        </p:nvPicPr>
        <p:blipFill rotWithShape="1">
          <a:blip r:embed="rId4">
            <a:alphaModFix/>
          </a:blip>
          <a:srcRect/>
          <a:stretch/>
        </p:blipFill>
        <p:spPr>
          <a:xfrm flipH="1">
            <a:off x="3636886" y="2726635"/>
            <a:ext cx="480060" cy="480060"/>
          </a:xfrm>
          <a:prstGeom prst="rect">
            <a:avLst/>
          </a:prstGeom>
          <a:noFill/>
          <a:ln>
            <a:noFill/>
          </a:ln>
        </p:spPr>
      </p:pic>
      <p:sp>
        <p:nvSpPr>
          <p:cNvPr id="562" name="Google Shape;562;p46"/>
          <p:cNvSpPr txBox="1"/>
          <p:nvPr/>
        </p:nvSpPr>
        <p:spPr>
          <a:xfrm>
            <a:off x="4114799" y="2562709"/>
            <a:ext cx="4725383" cy="807914"/>
          </a:xfrm>
          <a:prstGeom prst="rect">
            <a:avLst/>
          </a:prstGeom>
          <a:noFill/>
          <a:ln>
            <a:noFill/>
          </a:ln>
        </p:spPr>
        <p:txBody>
          <a:bodyPr spcFirstLastPara="1" wrap="square" lIns="91425" tIns="45700" rIns="91425" bIns="45700" anchor="ctr" anchorCtr="0">
            <a:normAutofit/>
          </a:bodyPr>
          <a:lstStyle/>
          <a:p>
            <a:pPr marL="0" marR="0" lvl="1"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Calibri"/>
                <a:ea typeface="Calibri"/>
                <a:cs typeface="Calibri"/>
                <a:sym typeface="Calibri"/>
              </a:rPr>
              <a:t>The OCM will evaluate your application based on various factors, such as your business plan, security measures, financial stability, and compliance history.</a:t>
            </a:r>
            <a:endParaRPr sz="1400" b="0" i="0" u="none" strike="noStrike" cap="none">
              <a:solidFill>
                <a:schemeClr val="dk1"/>
              </a:solidFill>
              <a:latin typeface="Calibri"/>
              <a:ea typeface="Calibri"/>
              <a:cs typeface="Calibri"/>
              <a:sym typeface="Calibri"/>
            </a:endParaRPr>
          </a:p>
        </p:txBody>
      </p:sp>
      <p:pic>
        <p:nvPicPr>
          <p:cNvPr id="563" name="Google Shape;563;p46" descr="Arrow Horizontal U turn"/>
          <p:cNvPicPr preferRelativeResize="0"/>
          <p:nvPr/>
        </p:nvPicPr>
        <p:blipFill rotWithShape="1">
          <a:blip r:embed="rId4">
            <a:alphaModFix/>
          </a:blip>
          <a:srcRect/>
          <a:stretch/>
        </p:blipFill>
        <p:spPr>
          <a:xfrm flipH="1">
            <a:off x="3636886" y="3313121"/>
            <a:ext cx="480060" cy="480060"/>
          </a:xfrm>
          <a:prstGeom prst="rect">
            <a:avLst/>
          </a:prstGeom>
          <a:noFill/>
          <a:ln>
            <a:noFill/>
          </a:ln>
        </p:spPr>
      </p:pic>
      <p:sp>
        <p:nvSpPr>
          <p:cNvPr id="564" name="Google Shape;564;p46"/>
          <p:cNvSpPr txBox="1"/>
          <p:nvPr/>
        </p:nvSpPr>
        <p:spPr>
          <a:xfrm>
            <a:off x="4114799" y="3333861"/>
            <a:ext cx="4725383" cy="438581"/>
          </a:xfrm>
          <a:prstGeom prst="rect">
            <a:avLst/>
          </a:prstGeom>
          <a:noFill/>
          <a:ln>
            <a:noFill/>
          </a:ln>
        </p:spPr>
        <p:txBody>
          <a:bodyPr spcFirstLastPara="1" wrap="square" lIns="91425" tIns="45700" rIns="91425" bIns="45700" anchor="ctr" anchorCtr="0">
            <a:normAutofit fontScale="85000" lnSpcReduction="20000"/>
          </a:bodyPr>
          <a:lstStyle/>
          <a:p>
            <a:pPr marL="0" marR="0" lvl="1" indent="0" algn="l" rtl="0">
              <a:lnSpc>
                <a:spcPct val="100000"/>
              </a:lnSpc>
              <a:spcBef>
                <a:spcPts val="0"/>
              </a:spcBef>
              <a:spcAft>
                <a:spcPts val="0"/>
              </a:spcAft>
              <a:buClr>
                <a:srgbClr val="000000"/>
              </a:buClr>
              <a:buSzPct val="100000"/>
              <a:buFont typeface="Arial"/>
              <a:buNone/>
            </a:pPr>
            <a:r>
              <a:rPr lang="en" sz="1600" b="0" i="0" u="none" strike="noStrike" cap="none">
                <a:solidFill>
                  <a:schemeClr val="dk1"/>
                </a:solidFill>
                <a:latin typeface="Calibri"/>
                <a:ea typeface="Calibri"/>
                <a:cs typeface="Calibri"/>
                <a:sym typeface="Calibri"/>
              </a:rPr>
              <a:t>Be prepared for potential inspections and interviews as part of the application process.</a:t>
            </a:r>
            <a:endParaRPr sz="1600" b="0" i="0" u="none" strike="noStrike" cap="none">
              <a:solidFill>
                <a:schemeClr val="dk1"/>
              </a:solidFill>
              <a:latin typeface="Calibri"/>
              <a:ea typeface="Calibri"/>
              <a:cs typeface="Calibri"/>
              <a:sym typeface="Calibri"/>
            </a:endParaRPr>
          </a:p>
        </p:txBody>
      </p:sp>
      <p:sp>
        <p:nvSpPr>
          <p:cNvPr id="565" name="Google Shape;565;p46"/>
          <p:cNvSpPr/>
          <p:nvPr/>
        </p:nvSpPr>
        <p:spPr>
          <a:xfrm>
            <a:off x="1800225" y="3910073"/>
            <a:ext cx="5543550" cy="680918"/>
          </a:xfrm>
          <a:prstGeom prst="roundRect">
            <a:avLst>
              <a:gd name="adj" fmla="val 24894"/>
            </a:avLst>
          </a:prstGeom>
          <a:solidFill>
            <a:srgbClr val="D8D8D8"/>
          </a:solidFill>
          <a:ln w="12700" cap="flat" cmpd="sng">
            <a:solidFill>
              <a:srgbClr val="00B05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 sz="1600" b="1" i="0" u="none" strike="noStrike" cap="none">
                <a:solidFill>
                  <a:srgbClr val="0000FF"/>
                </a:solidFill>
                <a:latin typeface="Calibri"/>
                <a:ea typeface="Calibri"/>
                <a:cs typeface="Calibri"/>
                <a:sym typeface="Calibri"/>
              </a:rPr>
              <a:t>The OCM will evaluate your application based on various factors that you are not aware of and wont share with you.. </a:t>
            </a:r>
            <a:endParaRPr sz="1600" b="0" i="0" u="none" strike="noStrike" cap="none">
              <a:solidFill>
                <a:srgbClr val="0000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54"/>
                                        </p:tgtEl>
                                        <p:attrNameLst>
                                          <p:attrName>style.visibility</p:attrName>
                                        </p:attrNameLst>
                                      </p:cBhvr>
                                      <p:to>
                                        <p:strVal val="visible"/>
                                      </p:to>
                                    </p:set>
                                    <p:anim calcmode="lin" valueType="num">
                                      <p:cBhvr additive="base">
                                        <p:cTn id="7" dur="1000"/>
                                        <p:tgtEl>
                                          <p:spTgt spid="554"/>
                                        </p:tgtEl>
                                        <p:attrNameLst>
                                          <p:attrName>ppt_w</p:attrName>
                                        </p:attrNameLst>
                                      </p:cBhvr>
                                      <p:tavLst>
                                        <p:tav tm="0">
                                          <p:val>
                                            <p:strVal val="0"/>
                                          </p:val>
                                        </p:tav>
                                        <p:tav tm="100000">
                                          <p:val>
                                            <p:strVal val="#ppt_w"/>
                                          </p:val>
                                        </p:tav>
                                      </p:tavLst>
                                    </p:anim>
                                    <p:anim calcmode="lin" valueType="num">
                                      <p:cBhvr additive="base">
                                        <p:cTn id="8" dur="1000"/>
                                        <p:tgtEl>
                                          <p:spTgt spid="554"/>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555"/>
                                        </p:tgtEl>
                                        <p:attrNameLst>
                                          <p:attrName>style.visibility</p:attrName>
                                        </p:attrNameLst>
                                      </p:cBhvr>
                                      <p:to>
                                        <p:strVal val="visible"/>
                                      </p:to>
                                    </p:set>
                                    <p:anim calcmode="lin" valueType="num">
                                      <p:cBhvr additive="base">
                                        <p:cTn id="12" dur="1000"/>
                                        <p:tgtEl>
                                          <p:spTgt spid="555"/>
                                        </p:tgtEl>
                                        <p:attrNameLst>
                                          <p:attrName>ppt_w</p:attrName>
                                        </p:attrNameLst>
                                      </p:cBhvr>
                                      <p:tavLst>
                                        <p:tav tm="0">
                                          <p:val>
                                            <p:strVal val="0"/>
                                          </p:val>
                                        </p:tav>
                                        <p:tav tm="100000">
                                          <p:val>
                                            <p:strVal val="#ppt_w"/>
                                          </p:val>
                                        </p:tav>
                                      </p:tavLst>
                                    </p:anim>
                                    <p:anim calcmode="lin" valueType="num">
                                      <p:cBhvr additive="base">
                                        <p:cTn id="13" dur="1000"/>
                                        <p:tgtEl>
                                          <p:spTgt spid="555"/>
                                        </p:tgtEl>
                                        <p:attrNameLst>
                                          <p:attrName>ppt_h</p:attrName>
                                        </p:attrNameLst>
                                      </p:cBhvr>
                                      <p:tavLst>
                                        <p:tav tm="0">
                                          <p:val>
                                            <p:strVal val="0"/>
                                          </p:val>
                                        </p:tav>
                                        <p:tav tm="100000">
                                          <p:val>
                                            <p:strVal val="#ppt_h"/>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556"/>
                                        </p:tgtEl>
                                        <p:attrNameLst>
                                          <p:attrName>style.visibility</p:attrName>
                                        </p:attrNameLst>
                                      </p:cBhvr>
                                      <p:to>
                                        <p:strVal val="visible"/>
                                      </p:to>
                                    </p:set>
                                    <p:anim calcmode="lin" valueType="num">
                                      <p:cBhvr additive="base">
                                        <p:cTn id="17" dur="1000"/>
                                        <p:tgtEl>
                                          <p:spTgt spid="556"/>
                                        </p:tgtEl>
                                        <p:attrNameLst>
                                          <p:attrName>ppt_x</p:attrName>
                                        </p:attrNameLst>
                                      </p:cBhvr>
                                      <p:tavLst>
                                        <p:tav tm="0">
                                          <p:val>
                                            <p:strVal val="#ppt_x-1"/>
                                          </p:val>
                                        </p:tav>
                                        <p:tav tm="100000">
                                          <p:val>
                                            <p:strVal val="#ppt_x"/>
                                          </p:val>
                                        </p:tav>
                                      </p:tavLst>
                                    </p:anim>
                                  </p:childTnLst>
                                </p:cTn>
                              </p:par>
                            </p:childTnLst>
                          </p:cTn>
                        </p:par>
                        <p:par>
                          <p:cTn id="18" fill="hold">
                            <p:stCondLst>
                              <p:cond delay="3000"/>
                            </p:stCondLst>
                            <p:childTnLst>
                              <p:par>
                                <p:cTn id="19" presetID="23" presetClass="entr" presetSubtype="16" fill="hold" nodeType="afterEffect">
                                  <p:stCondLst>
                                    <p:cond delay="0"/>
                                  </p:stCondLst>
                                  <p:childTnLst>
                                    <p:set>
                                      <p:cBhvr>
                                        <p:cTn id="20" dur="1" fill="hold">
                                          <p:stCondLst>
                                            <p:cond delay="0"/>
                                          </p:stCondLst>
                                        </p:cTn>
                                        <p:tgtEl>
                                          <p:spTgt spid="557"/>
                                        </p:tgtEl>
                                        <p:attrNameLst>
                                          <p:attrName>style.visibility</p:attrName>
                                        </p:attrNameLst>
                                      </p:cBhvr>
                                      <p:to>
                                        <p:strVal val="visible"/>
                                      </p:to>
                                    </p:set>
                                    <p:anim calcmode="lin" valueType="num">
                                      <p:cBhvr additive="base">
                                        <p:cTn id="21" dur="1000"/>
                                        <p:tgtEl>
                                          <p:spTgt spid="557"/>
                                        </p:tgtEl>
                                        <p:attrNameLst>
                                          <p:attrName>ppt_w</p:attrName>
                                        </p:attrNameLst>
                                      </p:cBhvr>
                                      <p:tavLst>
                                        <p:tav tm="0">
                                          <p:val>
                                            <p:strVal val="0"/>
                                          </p:val>
                                        </p:tav>
                                        <p:tav tm="100000">
                                          <p:val>
                                            <p:strVal val="#ppt_w"/>
                                          </p:val>
                                        </p:tav>
                                      </p:tavLst>
                                    </p:anim>
                                    <p:anim calcmode="lin" valueType="num">
                                      <p:cBhvr additive="base">
                                        <p:cTn id="22" dur="1000"/>
                                        <p:tgtEl>
                                          <p:spTgt spid="557"/>
                                        </p:tgtEl>
                                        <p:attrNameLst>
                                          <p:attrName>ppt_h</p:attrName>
                                        </p:attrNameLst>
                                      </p:cBhvr>
                                      <p:tavLst>
                                        <p:tav tm="0">
                                          <p:val>
                                            <p:strVal val="0"/>
                                          </p:val>
                                        </p:tav>
                                        <p:tav tm="100000">
                                          <p:val>
                                            <p:strVal val="#ppt_h"/>
                                          </p:val>
                                        </p:tav>
                                      </p:tavLst>
                                    </p:anim>
                                  </p:childTnLst>
                                </p:cTn>
                              </p:par>
                            </p:childTnLst>
                          </p:cTn>
                        </p:par>
                        <p:par>
                          <p:cTn id="23" fill="hold">
                            <p:stCondLst>
                              <p:cond delay="4000"/>
                            </p:stCondLst>
                            <p:childTnLst>
                              <p:par>
                                <p:cTn id="24" presetID="2" presetClass="entr" presetSubtype="8" fill="hold" nodeType="afterEffect">
                                  <p:stCondLst>
                                    <p:cond delay="0"/>
                                  </p:stCondLst>
                                  <p:childTnLst>
                                    <p:set>
                                      <p:cBhvr>
                                        <p:cTn id="25" dur="1" fill="hold">
                                          <p:stCondLst>
                                            <p:cond delay="0"/>
                                          </p:stCondLst>
                                        </p:cTn>
                                        <p:tgtEl>
                                          <p:spTgt spid="558"/>
                                        </p:tgtEl>
                                        <p:attrNameLst>
                                          <p:attrName>style.visibility</p:attrName>
                                        </p:attrNameLst>
                                      </p:cBhvr>
                                      <p:to>
                                        <p:strVal val="visible"/>
                                      </p:to>
                                    </p:set>
                                    <p:anim calcmode="lin" valueType="num">
                                      <p:cBhvr additive="base">
                                        <p:cTn id="26" dur="1000"/>
                                        <p:tgtEl>
                                          <p:spTgt spid="558"/>
                                        </p:tgtEl>
                                        <p:attrNameLst>
                                          <p:attrName>ppt_x</p:attrName>
                                        </p:attrNameLst>
                                      </p:cBhvr>
                                      <p:tavLst>
                                        <p:tav tm="0">
                                          <p:val>
                                            <p:strVal val="#ppt_x-1"/>
                                          </p:val>
                                        </p:tav>
                                        <p:tav tm="100000">
                                          <p:val>
                                            <p:strVal val="#ppt_x"/>
                                          </p:val>
                                        </p:tav>
                                      </p:tavLst>
                                    </p:anim>
                                  </p:childTnLst>
                                </p:cTn>
                              </p:par>
                            </p:childTnLst>
                          </p:cTn>
                        </p:par>
                        <p:par>
                          <p:cTn id="27" fill="hold">
                            <p:stCondLst>
                              <p:cond delay="5000"/>
                            </p:stCondLst>
                            <p:childTnLst>
                              <p:par>
                                <p:cTn id="28" presetID="23" presetClass="entr" presetSubtype="16" fill="hold" nodeType="afterEffect">
                                  <p:stCondLst>
                                    <p:cond delay="0"/>
                                  </p:stCondLst>
                                  <p:childTnLst>
                                    <p:set>
                                      <p:cBhvr>
                                        <p:cTn id="29" dur="1" fill="hold">
                                          <p:stCondLst>
                                            <p:cond delay="0"/>
                                          </p:stCondLst>
                                        </p:cTn>
                                        <p:tgtEl>
                                          <p:spTgt spid="559"/>
                                        </p:tgtEl>
                                        <p:attrNameLst>
                                          <p:attrName>style.visibility</p:attrName>
                                        </p:attrNameLst>
                                      </p:cBhvr>
                                      <p:to>
                                        <p:strVal val="visible"/>
                                      </p:to>
                                    </p:set>
                                    <p:anim calcmode="lin" valueType="num">
                                      <p:cBhvr additive="base">
                                        <p:cTn id="30" dur="1000"/>
                                        <p:tgtEl>
                                          <p:spTgt spid="559"/>
                                        </p:tgtEl>
                                        <p:attrNameLst>
                                          <p:attrName>ppt_w</p:attrName>
                                        </p:attrNameLst>
                                      </p:cBhvr>
                                      <p:tavLst>
                                        <p:tav tm="0">
                                          <p:val>
                                            <p:strVal val="0"/>
                                          </p:val>
                                        </p:tav>
                                        <p:tav tm="100000">
                                          <p:val>
                                            <p:strVal val="#ppt_w"/>
                                          </p:val>
                                        </p:tav>
                                      </p:tavLst>
                                    </p:anim>
                                    <p:anim calcmode="lin" valueType="num">
                                      <p:cBhvr additive="base">
                                        <p:cTn id="31" dur="1000"/>
                                        <p:tgtEl>
                                          <p:spTgt spid="559"/>
                                        </p:tgtEl>
                                        <p:attrNameLst>
                                          <p:attrName>ppt_h</p:attrName>
                                        </p:attrNameLst>
                                      </p:cBhvr>
                                      <p:tavLst>
                                        <p:tav tm="0">
                                          <p:val>
                                            <p:strVal val="0"/>
                                          </p:val>
                                        </p:tav>
                                        <p:tav tm="100000">
                                          <p:val>
                                            <p:strVal val="#ppt_h"/>
                                          </p:val>
                                        </p:tav>
                                      </p:tavLst>
                                    </p:anim>
                                  </p:childTnLst>
                                </p:cTn>
                              </p:par>
                            </p:childTnLst>
                          </p:cTn>
                        </p:par>
                        <p:par>
                          <p:cTn id="32" fill="hold">
                            <p:stCondLst>
                              <p:cond delay="6000"/>
                            </p:stCondLst>
                            <p:childTnLst>
                              <p:par>
                                <p:cTn id="33" presetID="2" presetClass="entr" presetSubtype="8" fill="hold" nodeType="afterEffect">
                                  <p:stCondLst>
                                    <p:cond delay="0"/>
                                  </p:stCondLst>
                                  <p:childTnLst>
                                    <p:set>
                                      <p:cBhvr>
                                        <p:cTn id="34" dur="1" fill="hold">
                                          <p:stCondLst>
                                            <p:cond delay="0"/>
                                          </p:stCondLst>
                                        </p:cTn>
                                        <p:tgtEl>
                                          <p:spTgt spid="560"/>
                                        </p:tgtEl>
                                        <p:attrNameLst>
                                          <p:attrName>style.visibility</p:attrName>
                                        </p:attrNameLst>
                                      </p:cBhvr>
                                      <p:to>
                                        <p:strVal val="visible"/>
                                      </p:to>
                                    </p:set>
                                    <p:anim calcmode="lin" valueType="num">
                                      <p:cBhvr additive="base">
                                        <p:cTn id="35" dur="1000"/>
                                        <p:tgtEl>
                                          <p:spTgt spid="560"/>
                                        </p:tgtEl>
                                        <p:attrNameLst>
                                          <p:attrName>ppt_x</p:attrName>
                                        </p:attrNameLst>
                                      </p:cBhvr>
                                      <p:tavLst>
                                        <p:tav tm="0">
                                          <p:val>
                                            <p:strVal val="#ppt_x-1"/>
                                          </p:val>
                                        </p:tav>
                                        <p:tav tm="100000">
                                          <p:val>
                                            <p:strVal val="#ppt_x"/>
                                          </p:val>
                                        </p:tav>
                                      </p:tavLst>
                                    </p:anim>
                                  </p:childTnLst>
                                </p:cTn>
                              </p:par>
                            </p:childTnLst>
                          </p:cTn>
                        </p:par>
                        <p:par>
                          <p:cTn id="36" fill="hold">
                            <p:stCondLst>
                              <p:cond delay="7000"/>
                            </p:stCondLst>
                            <p:childTnLst>
                              <p:par>
                                <p:cTn id="37" presetID="23" presetClass="entr" presetSubtype="16" fill="hold" nodeType="afterEffect">
                                  <p:stCondLst>
                                    <p:cond delay="0"/>
                                  </p:stCondLst>
                                  <p:childTnLst>
                                    <p:set>
                                      <p:cBhvr>
                                        <p:cTn id="38" dur="1" fill="hold">
                                          <p:stCondLst>
                                            <p:cond delay="0"/>
                                          </p:stCondLst>
                                        </p:cTn>
                                        <p:tgtEl>
                                          <p:spTgt spid="561"/>
                                        </p:tgtEl>
                                        <p:attrNameLst>
                                          <p:attrName>style.visibility</p:attrName>
                                        </p:attrNameLst>
                                      </p:cBhvr>
                                      <p:to>
                                        <p:strVal val="visible"/>
                                      </p:to>
                                    </p:set>
                                    <p:anim calcmode="lin" valueType="num">
                                      <p:cBhvr additive="base">
                                        <p:cTn id="39" dur="1000"/>
                                        <p:tgtEl>
                                          <p:spTgt spid="561"/>
                                        </p:tgtEl>
                                        <p:attrNameLst>
                                          <p:attrName>ppt_w</p:attrName>
                                        </p:attrNameLst>
                                      </p:cBhvr>
                                      <p:tavLst>
                                        <p:tav tm="0">
                                          <p:val>
                                            <p:strVal val="0"/>
                                          </p:val>
                                        </p:tav>
                                        <p:tav tm="100000">
                                          <p:val>
                                            <p:strVal val="#ppt_w"/>
                                          </p:val>
                                        </p:tav>
                                      </p:tavLst>
                                    </p:anim>
                                    <p:anim calcmode="lin" valueType="num">
                                      <p:cBhvr additive="base">
                                        <p:cTn id="40" dur="1000"/>
                                        <p:tgtEl>
                                          <p:spTgt spid="561"/>
                                        </p:tgtEl>
                                        <p:attrNameLst>
                                          <p:attrName>ppt_h</p:attrName>
                                        </p:attrNameLst>
                                      </p:cBhvr>
                                      <p:tavLst>
                                        <p:tav tm="0">
                                          <p:val>
                                            <p:strVal val="0"/>
                                          </p:val>
                                        </p:tav>
                                        <p:tav tm="100000">
                                          <p:val>
                                            <p:strVal val="#ppt_h"/>
                                          </p:val>
                                        </p:tav>
                                      </p:tavLst>
                                    </p:anim>
                                  </p:childTnLst>
                                </p:cTn>
                              </p:par>
                            </p:childTnLst>
                          </p:cTn>
                        </p:par>
                        <p:par>
                          <p:cTn id="41" fill="hold">
                            <p:stCondLst>
                              <p:cond delay="8000"/>
                            </p:stCondLst>
                            <p:childTnLst>
                              <p:par>
                                <p:cTn id="42" presetID="2" presetClass="entr" presetSubtype="8" fill="hold" nodeType="afterEffect">
                                  <p:stCondLst>
                                    <p:cond delay="0"/>
                                  </p:stCondLst>
                                  <p:childTnLst>
                                    <p:set>
                                      <p:cBhvr>
                                        <p:cTn id="43" dur="1" fill="hold">
                                          <p:stCondLst>
                                            <p:cond delay="0"/>
                                          </p:stCondLst>
                                        </p:cTn>
                                        <p:tgtEl>
                                          <p:spTgt spid="562"/>
                                        </p:tgtEl>
                                        <p:attrNameLst>
                                          <p:attrName>style.visibility</p:attrName>
                                        </p:attrNameLst>
                                      </p:cBhvr>
                                      <p:to>
                                        <p:strVal val="visible"/>
                                      </p:to>
                                    </p:set>
                                    <p:anim calcmode="lin" valueType="num">
                                      <p:cBhvr additive="base">
                                        <p:cTn id="44" dur="1000"/>
                                        <p:tgtEl>
                                          <p:spTgt spid="562"/>
                                        </p:tgtEl>
                                        <p:attrNameLst>
                                          <p:attrName>ppt_x</p:attrName>
                                        </p:attrNameLst>
                                      </p:cBhvr>
                                      <p:tavLst>
                                        <p:tav tm="0">
                                          <p:val>
                                            <p:strVal val="#ppt_x-1"/>
                                          </p:val>
                                        </p:tav>
                                        <p:tav tm="100000">
                                          <p:val>
                                            <p:strVal val="#ppt_x"/>
                                          </p:val>
                                        </p:tav>
                                      </p:tavLst>
                                    </p:anim>
                                  </p:childTnLst>
                                </p:cTn>
                              </p:par>
                            </p:childTnLst>
                          </p:cTn>
                        </p:par>
                        <p:par>
                          <p:cTn id="45" fill="hold">
                            <p:stCondLst>
                              <p:cond delay="9000"/>
                            </p:stCondLst>
                            <p:childTnLst>
                              <p:par>
                                <p:cTn id="46" presetID="23" presetClass="entr" presetSubtype="16" fill="hold" nodeType="afterEffect">
                                  <p:stCondLst>
                                    <p:cond delay="0"/>
                                  </p:stCondLst>
                                  <p:childTnLst>
                                    <p:set>
                                      <p:cBhvr>
                                        <p:cTn id="47" dur="1" fill="hold">
                                          <p:stCondLst>
                                            <p:cond delay="0"/>
                                          </p:stCondLst>
                                        </p:cTn>
                                        <p:tgtEl>
                                          <p:spTgt spid="563"/>
                                        </p:tgtEl>
                                        <p:attrNameLst>
                                          <p:attrName>style.visibility</p:attrName>
                                        </p:attrNameLst>
                                      </p:cBhvr>
                                      <p:to>
                                        <p:strVal val="visible"/>
                                      </p:to>
                                    </p:set>
                                    <p:anim calcmode="lin" valueType="num">
                                      <p:cBhvr additive="base">
                                        <p:cTn id="48" dur="1000"/>
                                        <p:tgtEl>
                                          <p:spTgt spid="563"/>
                                        </p:tgtEl>
                                        <p:attrNameLst>
                                          <p:attrName>ppt_w</p:attrName>
                                        </p:attrNameLst>
                                      </p:cBhvr>
                                      <p:tavLst>
                                        <p:tav tm="0">
                                          <p:val>
                                            <p:strVal val="0"/>
                                          </p:val>
                                        </p:tav>
                                        <p:tav tm="100000">
                                          <p:val>
                                            <p:strVal val="#ppt_w"/>
                                          </p:val>
                                        </p:tav>
                                      </p:tavLst>
                                    </p:anim>
                                    <p:anim calcmode="lin" valueType="num">
                                      <p:cBhvr additive="base">
                                        <p:cTn id="49" dur="1000"/>
                                        <p:tgtEl>
                                          <p:spTgt spid="563"/>
                                        </p:tgtEl>
                                        <p:attrNameLst>
                                          <p:attrName>ppt_h</p:attrName>
                                        </p:attrNameLst>
                                      </p:cBhvr>
                                      <p:tavLst>
                                        <p:tav tm="0">
                                          <p:val>
                                            <p:strVal val="0"/>
                                          </p:val>
                                        </p:tav>
                                        <p:tav tm="100000">
                                          <p:val>
                                            <p:strVal val="#ppt_h"/>
                                          </p:val>
                                        </p:tav>
                                      </p:tavLst>
                                    </p:anim>
                                  </p:childTnLst>
                                </p:cTn>
                              </p:par>
                            </p:childTnLst>
                          </p:cTn>
                        </p:par>
                        <p:par>
                          <p:cTn id="50" fill="hold">
                            <p:stCondLst>
                              <p:cond delay="10000"/>
                            </p:stCondLst>
                            <p:childTnLst>
                              <p:par>
                                <p:cTn id="51" presetID="2" presetClass="entr" presetSubtype="8" fill="hold" nodeType="afterEffect">
                                  <p:stCondLst>
                                    <p:cond delay="0"/>
                                  </p:stCondLst>
                                  <p:childTnLst>
                                    <p:set>
                                      <p:cBhvr>
                                        <p:cTn id="52" dur="1" fill="hold">
                                          <p:stCondLst>
                                            <p:cond delay="0"/>
                                          </p:stCondLst>
                                        </p:cTn>
                                        <p:tgtEl>
                                          <p:spTgt spid="564"/>
                                        </p:tgtEl>
                                        <p:attrNameLst>
                                          <p:attrName>style.visibility</p:attrName>
                                        </p:attrNameLst>
                                      </p:cBhvr>
                                      <p:to>
                                        <p:strVal val="visible"/>
                                      </p:to>
                                    </p:set>
                                    <p:anim calcmode="lin" valueType="num">
                                      <p:cBhvr additive="base">
                                        <p:cTn id="53" dur="1000"/>
                                        <p:tgtEl>
                                          <p:spTgt spid="564"/>
                                        </p:tgtEl>
                                        <p:attrNameLst>
                                          <p:attrName>ppt_x</p:attrName>
                                        </p:attrNameLst>
                                      </p:cBhvr>
                                      <p:tavLst>
                                        <p:tav tm="0">
                                          <p:val>
                                            <p:strVal val="#ppt_x-1"/>
                                          </p:val>
                                        </p:tav>
                                        <p:tav tm="100000">
                                          <p:val>
                                            <p:strVal val="#ppt_x"/>
                                          </p:val>
                                        </p:tav>
                                      </p:tavLst>
                                    </p:anim>
                                  </p:childTnLst>
                                </p:cTn>
                              </p:par>
                            </p:childTnLst>
                          </p:cTn>
                        </p:par>
                        <p:par>
                          <p:cTn id="54" fill="hold">
                            <p:stCondLst>
                              <p:cond delay="11000"/>
                            </p:stCondLst>
                            <p:childTnLst>
                              <p:par>
                                <p:cTn id="55" presetID="2" presetClass="entr" presetSubtype="4" fill="hold" nodeType="afterEffect">
                                  <p:stCondLst>
                                    <p:cond delay="0"/>
                                  </p:stCondLst>
                                  <p:childTnLst>
                                    <p:set>
                                      <p:cBhvr>
                                        <p:cTn id="56" dur="1" fill="hold">
                                          <p:stCondLst>
                                            <p:cond delay="0"/>
                                          </p:stCondLst>
                                        </p:cTn>
                                        <p:tgtEl>
                                          <p:spTgt spid="565"/>
                                        </p:tgtEl>
                                        <p:attrNameLst>
                                          <p:attrName>style.visibility</p:attrName>
                                        </p:attrNameLst>
                                      </p:cBhvr>
                                      <p:to>
                                        <p:strVal val="visible"/>
                                      </p:to>
                                    </p:set>
                                    <p:anim calcmode="lin" valueType="num">
                                      <p:cBhvr additive="base">
                                        <p:cTn id="57" dur="500"/>
                                        <p:tgtEl>
                                          <p:spTgt spid="5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47"/>
          <p:cNvSpPr txBox="1">
            <a:spLocks noGrp="1"/>
          </p:cNvSpPr>
          <p:nvPr>
            <p:ph type="sldNum" idx="12"/>
          </p:nvPr>
        </p:nvSpPr>
        <p:spPr>
          <a:xfrm>
            <a:off x="4358640" y="4814203"/>
            <a:ext cx="42672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
              <a:t>21</a:t>
            </a:fld>
            <a:endParaRPr/>
          </a:p>
        </p:txBody>
      </p:sp>
      <p:sp>
        <p:nvSpPr>
          <p:cNvPr id="571" name="Google Shape;571;p47"/>
          <p:cNvSpPr txBox="1"/>
          <p:nvPr/>
        </p:nvSpPr>
        <p:spPr>
          <a:xfrm>
            <a:off x="1016379" y="1602254"/>
            <a:ext cx="7111200" cy="19395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 sz="4000" b="1">
                <a:solidFill>
                  <a:schemeClr val="lt1"/>
                </a:solidFill>
                <a:latin typeface="Calibri"/>
                <a:ea typeface="Calibri"/>
                <a:cs typeface="Calibri"/>
                <a:sym typeface="Calibri"/>
              </a:rPr>
              <a:t>Managing </a:t>
            </a:r>
            <a:r>
              <a:rPr lang="en" sz="4000" b="1" i="0" u="none" strike="noStrike" cap="none">
                <a:solidFill>
                  <a:schemeClr val="lt1"/>
                </a:solidFill>
                <a:latin typeface="Calibri"/>
                <a:ea typeface="Calibri"/>
                <a:cs typeface="Calibri"/>
                <a:sym typeface="Calibri"/>
              </a:rPr>
              <a:t>a Cannabis Business</a:t>
            </a:r>
            <a:br>
              <a:rPr lang="en" sz="4000" b="1" i="0" u="none" strike="noStrike" cap="none">
                <a:solidFill>
                  <a:schemeClr val="lt1"/>
                </a:solidFill>
                <a:latin typeface="Calibri"/>
                <a:ea typeface="Calibri"/>
                <a:cs typeface="Calibri"/>
                <a:sym typeface="Calibri"/>
              </a:rPr>
            </a:br>
            <a:r>
              <a:rPr lang="en" sz="4000" b="1" i="0" u="none" strike="noStrike" cap="none">
                <a:solidFill>
                  <a:schemeClr val="lt1"/>
                </a:solidFill>
                <a:latin typeface="Calibri"/>
                <a:ea typeface="Calibri"/>
                <a:cs typeface="Calibri"/>
                <a:sym typeface="Calibri"/>
              </a:rPr>
              <a:t>&amp;</a:t>
            </a:r>
            <a:br>
              <a:rPr lang="en" sz="4000" b="1" i="0" u="none" strike="noStrike" cap="none">
                <a:solidFill>
                  <a:schemeClr val="lt1"/>
                </a:solidFill>
                <a:latin typeface="Calibri"/>
                <a:ea typeface="Calibri"/>
                <a:cs typeface="Calibri"/>
                <a:sym typeface="Calibri"/>
              </a:rPr>
            </a:br>
            <a:r>
              <a:rPr lang="en" sz="4000" b="1" i="0" u="none" strike="noStrike" cap="none">
                <a:solidFill>
                  <a:schemeClr val="lt1"/>
                </a:solidFill>
                <a:latin typeface="Calibri"/>
                <a:ea typeface="Calibri"/>
                <a:cs typeface="Calibri"/>
                <a:sym typeface="Calibri"/>
              </a:rPr>
              <a:t>Ancillary Cannabis Businesses</a:t>
            </a:r>
            <a:endParaRPr/>
          </a:p>
        </p:txBody>
      </p:sp>
      <p:pic>
        <p:nvPicPr>
          <p:cNvPr id="572" name="Google Shape;572;p47"/>
          <p:cNvPicPr preferRelativeResize="0"/>
          <p:nvPr/>
        </p:nvPicPr>
        <p:blipFill rotWithShape="1">
          <a:blip r:embed="rId3">
            <a:alphaModFix/>
          </a:blip>
          <a:srcRect/>
          <a:stretch/>
        </p:blipFill>
        <p:spPr>
          <a:xfrm>
            <a:off x="2558440" y="4067052"/>
            <a:ext cx="823799" cy="823799"/>
          </a:xfrm>
          <a:prstGeom prst="rect">
            <a:avLst/>
          </a:prstGeom>
          <a:noFill/>
          <a:ln>
            <a:noFill/>
          </a:ln>
        </p:spPr>
      </p:pic>
      <p:pic>
        <p:nvPicPr>
          <p:cNvPr id="573" name="Google Shape;573;p47"/>
          <p:cNvPicPr preferRelativeResize="0"/>
          <p:nvPr/>
        </p:nvPicPr>
        <p:blipFill rotWithShape="1">
          <a:blip r:embed="rId3">
            <a:alphaModFix/>
          </a:blip>
          <a:srcRect/>
          <a:stretch/>
        </p:blipFill>
        <p:spPr>
          <a:xfrm>
            <a:off x="5766949" y="4067052"/>
            <a:ext cx="823799" cy="823799"/>
          </a:xfrm>
          <a:prstGeom prst="rect">
            <a:avLst/>
          </a:prstGeom>
          <a:noFill/>
          <a:ln>
            <a:noFill/>
          </a:ln>
        </p:spPr>
      </p:pic>
      <p:pic>
        <p:nvPicPr>
          <p:cNvPr id="574" name="Google Shape;574;p47"/>
          <p:cNvPicPr preferRelativeResize="0"/>
          <p:nvPr/>
        </p:nvPicPr>
        <p:blipFill rotWithShape="1">
          <a:blip r:embed="rId3">
            <a:alphaModFix/>
          </a:blip>
          <a:srcRect/>
          <a:stretch/>
        </p:blipFill>
        <p:spPr>
          <a:xfrm>
            <a:off x="999601" y="140799"/>
            <a:ext cx="943877" cy="943877"/>
          </a:xfrm>
          <a:prstGeom prst="rect">
            <a:avLst/>
          </a:prstGeom>
          <a:noFill/>
          <a:ln>
            <a:noFill/>
          </a:ln>
        </p:spPr>
      </p:pic>
      <p:pic>
        <p:nvPicPr>
          <p:cNvPr id="575" name="Google Shape;575;p47"/>
          <p:cNvPicPr preferRelativeResize="0"/>
          <p:nvPr/>
        </p:nvPicPr>
        <p:blipFill rotWithShape="1">
          <a:blip r:embed="rId3">
            <a:alphaModFix/>
          </a:blip>
          <a:srcRect/>
          <a:stretch/>
        </p:blipFill>
        <p:spPr>
          <a:xfrm>
            <a:off x="7211282" y="140799"/>
            <a:ext cx="943877" cy="943877"/>
          </a:xfrm>
          <a:prstGeom prst="rect">
            <a:avLst/>
          </a:prstGeom>
          <a:noFill/>
          <a:ln>
            <a:noFill/>
          </a:ln>
        </p:spPr>
      </p:pic>
      <p:pic>
        <p:nvPicPr>
          <p:cNvPr id="576" name="Google Shape;576;p47"/>
          <p:cNvPicPr preferRelativeResize="0"/>
          <p:nvPr/>
        </p:nvPicPr>
        <p:blipFill rotWithShape="1">
          <a:blip r:embed="rId4">
            <a:alphaModFix/>
          </a:blip>
          <a:srcRect/>
          <a:stretch/>
        </p:blipFill>
        <p:spPr>
          <a:xfrm>
            <a:off x="4239411" y="211837"/>
            <a:ext cx="665179" cy="665198"/>
          </a:xfrm>
          <a:prstGeom prst="rect">
            <a:avLst/>
          </a:prstGeom>
          <a:noFill/>
          <a:ln>
            <a:noFill/>
          </a:ln>
        </p:spPr>
      </p:pic>
      <p:pic>
        <p:nvPicPr>
          <p:cNvPr id="577" name="Google Shape;577;p47"/>
          <p:cNvPicPr preferRelativeResize="0"/>
          <p:nvPr/>
        </p:nvPicPr>
        <p:blipFill rotWithShape="1">
          <a:blip r:embed="rId4">
            <a:alphaModFix/>
          </a:blip>
          <a:srcRect/>
          <a:stretch/>
        </p:blipFill>
        <p:spPr>
          <a:xfrm>
            <a:off x="4239411" y="4058823"/>
            <a:ext cx="665179" cy="66519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71"/>
                                        </p:tgtEl>
                                        <p:attrNameLst>
                                          <p:attrName>style.visibility</p:attrName>
                                        </p:attrNameLst>
                                      </p:cBhvr>
                                      <p:to>
                                        <p:strVal val="visible"/>
                                      </p:to>
                                    </p:set>
                                    <p:anim calcmode="lin" valueType="num">
                                      <p:cBhvr additive="base">
                                        <p:cTn id="7" dur="500"/>
                                        <p:tgtEl>
                                          <p:spTgt spid="571"/>
                                        </p:tgtEl>
                                        <p:attrNameLst>
                                          <p:attrName>ppt_w</p:attrName>
                                        </p:attrNameLst>
                                      </p:cBhvr>
                                      <p:tavLst>
                                        <p:tav tm="0">
                                          <p:val>
                                            <p:strVal val="0"/>
                                          </p:val>
                                        </p:tav>
                                        <p:tav tm="100000">
                                          <p:val>
                                            <p:strVal val="#ppt_w"/>
                                          </p:val>
                                        </p:tav>
                                      </p:tavLst>
                                    </p:anim>
                                    <p:anim calcmode="lin" valueType="num">
                                      <p:cBhvr additive="base">
                                        <p:cTn id="8" dur="500"/>
                                        <p:tgtEl>
                                          <p:spTgt spid="571"/>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574"/>
                                        </p:tgtEl>
                                        <p:attrNameLst>
                                          <p:attrName>style.visibility</p:attrName>
                                        </p:attrNameLst>
                                      </p:cBhvr>
                                      <p:to>
                                        <p:strVal val="visible"/>
                                      </p:to>
                                    </p:set>
                                    <p:anim calcmode="lin" valueType="num">
                                      <p:cBhvr additive="base">
                                        <p:cTn id="12" dur="500"/>
                                        <p:tgtEl>
                                          <p:spTgt spid="574"/>
                                        </p:tgtEl>
                                        <p:attrNameLst>
                                          <p:attrName>ppt_w</p:attrName>
                                        </p:attrNameLst>
                                      </p:cBhvr>
                                      <p:tavLst>
                                        <p:tav tm="0">
                                          <p:val>
                                            <p:strVal val="0"/>
                                          </p:val>
                                        </p:tav>
                                        <p:tav tm="100000">
                                          <p:val>
                                            <p:strVal val="#ppt_w"/>
                                          </p:val>
                                        </p:tav>
                                      </p:tavLst>
                                    </p:anim>
                                    <p:anim calcmode="lin" valueType="num">
                                      <p:cBhvr additive="base">
                                        <p:cTn id="13" dur="500"/>
                                        <p:tgtEl>
                                          <p:spTgt spid="574"/>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76"/>
                                        </p:tgtEl>
                                        <p:attrNameLst>
                                          <p:attrName>style.visibility</p:attrName>
                                        </p:attrNameLst>
                                      </p:cBhvr>
                                      <p:to>
                                        <p:strVal val="visible"/>
                                      </p:to>
                                    </p:set>
                                    <p:anim calcmode="lin" valueType="num">
                                      <p:cBhvr additive="base">
                                        <p:cTn id="17" dur="500"/>
                                        <p:tgtEl>
                                          <p:spTgt spid="576"/>
                                        </p:tgtEl>
                                        <p:attrNameLst>
                                          <p:attrName>ppt_w</p:attrName>
                                        </p:attrNameLst>
                                      </p:cBhvr>
                                      <p:tavLst>
                                        <p:tav tm="0">
                                          <p:val>
                                            <p:strVal val="0"/>
                                          </p:val>
                                        </p:tav>
                                        <p:tav tm="100000">
                                          <p:val>
                                            <p:strVal val="#ppt_w"/>
                                          </p:val>
                                        </p:tav>
                                      </p:tavLst>
                                    </p:anim>
                                    <p:anim calcmode="lin" valueType="num">
                                      <p:cBhvr additive="base">
                                        <p:cTn id="18" dur="500"/>
                                        <p:tgtEl>
                                          <p:spTgt spid="576"/>
                                        </p:tgtEl>
                                        <p:attrNameLst>
                                          <p:attrName>ppt_h</p:attrName>
                                        </p:attrNameLst>
                                      </p:cBhvr>
                                      <p:tavLst>
                                        <p:tav tm="0">
                                          <p:val>
                                            <p:str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575"/>
                                        </p:tgtEl>
                                        <p:attrNameLst>
                                          <p:attrName>style.visibility</p:attrName>
                                        </p:attrNameLst>
                                      </p:cBhvr>
                                      <p:to>
                                        <p:strVal val="visible"/>
                                      </p:to>
                                    </p:set>
                                    <p:anim calcmode="lin" valueType="num">
                                      <p:cBhvr additive="base">
                                        <p:cTn id="22" dur="500"/>
                                        <p:tgtEl>
                                          <p:spTgt spid="575"/>
                                        </p:tgtEl>
                                        <p:attrNameLst>
                                          <p:attrName>ppt_w</p:attrName>
                                        </p:attrNameLst>
                                      </p:cBhvr>
                                      <p:tavLst>
                                        <p:tav tm="0">
                                          <p:val>
                                            <p:strVal val="0"/>
                                          </p:val>
                                        </p:tav>
                                        <p:tav tm="100000">
                                          <p:val>
                                            <p:strVal val="#ppt_w"/>
                                          </p:val>
                                        </p:tav>
                                      </p:tavLst>
                                    </p:anim>
                                    <p:anim calcmode="lin" valueType="num">
                                      <p:cBhvr additive="base">
                                        <p:cTn id="23" dur="500"/>
                                        <p:tgtEl>
                                          <p:spTgt spid="575"/>
                                        </p:tgtEl>
                                        <p:attrNameLst>
                                          <p:attrName>ppt_h</p:attrName>
                                        </p:attrNameLst>
                                      </p:cBhvr>
                                      <p:tavLst>
                                        <p:tav tm="0">
                                          <p:val>
                                            <p:str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572"/>
                                        </p:tgtEl>
                                        <p:attrNameLst>
                                          <p:attrName>style.visibility</p:attrName>
                                        </p:attrNameLst>
                                      </p:cBhvr>
                                      <p:to>
                                        <p:strVal val="visible"/>
                                      </p:to>
                                    </p:set>
                                    <p:anim calcmode="lin" valueType="num">
                                      <p:cBhvr additive="base">
                                        <p:cTn id="27" dur="500"/>
                                        <p:tgtEl>
                                          <p:spTgt spid="572"/>
                                        </p:tgtEl>
                                        <p:attrNameLst>
                                          <p:attrName>ppt_w</p:attrName>
                                        </p:attrNameLst>
                                      </p:cBhvr>
                                      <p:tavLst>
                                        <p:tav tm="0">
                                          <p:val>
                                            <p:strVal val="0"/>
                                          </p:val>
                                        </p:tav>
                                        <p:tav tm="100000">
                                          <p:val>
                                            <p:strVal val="#ppt_w"/>
                                          </p:val>
                                        </p:tav>
                                      </p:tavLst>
                                    </p:anim>
                                    <p:anim calcmode="lin" valueType="num">
                                      <p:cBhvr additive="base">
                                        <p:cTn id="28" dur="500"/>
                                        <p:tgtEl>
                                          <p:spTgt spid="572"/>
                                        </p:tgtEl>
                                        <p:attrNameLst>
                                          <p:attrName>ppt_h</p:attrName>
                                        </p:attrNameLst>
                                      </p:cBhvr>
                                      <p:tavLst>
                                        <p:tav tm="0">
                                          <p:val>
                                            <p:str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577"/>
                                        </p:tgtEl>
                                        <p:attrNameLst>
                                          <p:attrName>style.visibility</p:attrName>
                                        </p:attrNameLst>
                                      </p:cBhvr>
                                      <p:to>
                                        <p:strVal val="visible"/>
                                      </p:to>
                                    </p:set>
                                    <p:anim calcmode="lin" valueType="num">
                                      <p:cBhvr additive="base">
                                        <p:cTn id="32" dur="500"/>
                                        <p:tgtEl>
                                          <p:spTgt spid="577"/>
                                        </p:tgtEl>
                                        <p:attrNameLst>
                                          <p:attrName>ppt_w</p:attrName>
                                        </p:attrNameLst>
                                      </p:cBhvr>
                                      <p:tavLst>
                                        <p:tav tm="0">
                                          <p:val>
                                            <p:strVal val="0"/>
                                          </p:val>
                                        </p:tav>
                                        <p:tav tm="100000">
                                          <p:val>
                                            <p:strVal val="#ppt_w"/>
                                          </p:val>
                                        </p:tav>
                                      </p:tavLst>
                                    </p:anim>
                                    <p:anim calcmode="lin" valueType="num">
                                      <p:cBhvr additive="base">
                                        <p:cTn id="33" dur="500"/>
                                        <p:tgtEl>
                                          <p:spTgt spid="577"/>
                                        </p:tgtEl>
                                        <p:attrNameLst>
                                          <p:attrName>ppt_h</p:attrName>
                                        </p:attrNameLst>
                                      </p:cBhvr>
                                      <p:tavLst>
                                        <p:tav tm="0">
                                          <p:val>
                                            <p:strVal val="0"/>
                                          </p:val>
                                        </p:tav>
                                        <p:tav tm="100000">
                                          <p:val>
                                            <p:strVal val="#ppt_h"/>
                                          </p:val>
                                        </p:tav>
                                      </p:tavLst>
                                    </p:anim>
                                  </p:childTnLst>
                                </p:cTn>
                              </p:par>
                            </p:childTnLst>
                          </p:cTn>
                        </p:par>
                        <p:par>
                          <p:cTn id="34" fill="hold">
                            <p:stCondLst>
                              <p:cond delay="3000"/>
                            </p:stCondLst>
                            <p:childTnLst>
                              <p:par>
                                <p:cTn id="35" presetID="23" presetClass="entr" presetSubtype="16" fill="hold" nodeType="afterEffect">
                                  <p:stCondLst>
                                    <p:cond delay="0"/>
                                  </p:stCondLst>
                                  <p:childTnLst>
                                    <p:set>
                                      <p:cBhvr>
                                        <p:cTn id="36" dur="1" fill="hold">
                                          <p:stCondLst>
                                            <p:cond delay="0"/>
                                          </p:stCondLst>
                                        </p:cTn>
                                        <p:tgtEl>
                                          <p:spTgt spid="573"/>
                                        </p:tgtEl>
                                        <p:attrNameLst>
                                          <p:attrName>style.visibility</p:attrName>
                                        </p:attrNameLst>
                                      </p:cBhvr>
                                      <p:to>
                                        <p:strVal val="visible"/>
                                      </p:to>
                                    </p:set>
                                    <p:anim calcmode="lin" valueType="num">
                                      <p:cBhvr additive="base">
                                        <p:cTn id="37" dur="500"/>
                                        <p:tgtEl>
                                          <p:spTgt spid="573"/>
                                        </p:tgtEl>
                                        <p:attrNameLst>
                                          <p:attrName>ppt_w</p:attrName>
                                        </p:attrNameLst>
                                      </p:cBhvr>
                                      <p:tavLst>
                                        <p:tav tm="0">
                                          <p:val>
                                            <p:strVal val="0"/>
                                          </p:val>
                                        </p:tav>
                                        <p:tav tm="100000">
                                          <p:val>
                                            <p:strVal val="#ppt_w"/>
                                          </p:val>
                                        </p:tav>
                                      </p:tavLst>
                                    </p:anim>
                                    <p:anim calcmode="lin" valueType="num">
                                      <p:cBhvr additive="base">
                                        <p:cTn id="38" dur="500"/>
                                        <p:tgtEl>
                                          <p:spTgt spid="57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48"/>
          <p:cNvSpPr txBox="1">
            <a:spLocks noGrp="1"/>
          </p:cNvSpPr>
          <p:nvPr>
            <p:ph type="sldNum" idx="12"/>
          </p:nvPr>
        </p:nvSpPr>
        <p:spPr>
          <a:xfrm>
            <a:off x="4358640" y="4814203"/>
            <a:ext cx="42672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
              <a:t>22</a:t>
            </a:fld>
            <a:endParaRPr/>
          </a:p>
        </p:txBody>
      </p:sp>
      <p:sp>
        <p:nvSpPr>
          <p:cNvPr id="583" name="Google Shape;583;p48"/>
          <p:cNvSpPr txBox="1"/>
          <p:nvPr/>
        </p:nvSpPr>
        <p:spPr>
          <a:xfrm>
            <a:off x="268448" y="129101"/>
            <a:ext cx="8589419" cy="48474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2800">
                <a:solidFill>
                  <a:schemeClr val="lt1"/>
                </a:solidFill>
                <a:latin typeface="Calibri"/>
                <a:ea typeface="Calibri"/>
                <a:cs typeface="Calibri"/>
                <a:sym typeface="Calibri"/>
              </a:rPr>
              <a:t>Managing</a:t>
            </a:r>
            <a:r>
              <a:rPr lang="en" sz="2800" b="0" i="0" u="none" strike="noStrike" cap="none">
                <a:solidFill>
                  <a:schemeClr val="lt1"/>
                </a:solidFill>
                <a:latin typeface="Calibri"/>
                <a:ea typeface="Calibri"/>
                <a:cs typeface="Calibri"/>
                <a:sym typeface="Calibri"/>
              </a:rPr>
              <a:t> a Cannabis Business</a:t>
            </a:r>
            <a:endParaRPr sz="4800" b="0" i="0" u="none" strike="noStrike" cap="none">
              <a:solidFill>
                <a:schemeClr val="lt1"/>
              </a:solidFill>
              <a:latin typeface="Calibri"/>
              <a:ea typeface="Calibri"/>
              <a:cs typeface="Calibri"/>
              <a:sym typeface="Calibri"/>
            </a:endParaRPr>
          </a:p>
        </p:txBody>
      </p:sp>
      <p:sp>
        <p:nvSpPr>
          <p:cNvPr id="584" name="Google Shape;584;p48"/>
          <p:cNvSpPr txBox="1"/>
          <p:nvPr/>
        </p:nvSpPr>
        <p:spPr>
          <a:xfrm>
            <a:off x="303819" y="766231"/>
            <a:ext cx="8536363" cy="489199"/>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 sz="1400" b="0" i="0" u="none" strike="noStrike" cap="none">
                <a:solidFill>
                  <a:srgbClr val="000000"/>
                </a:solidFill>
                <a:latin typeface="Calibri"/>
                <a:ea typeface="Calibri"/>
                <a:cs typeface="Calibri"/>
                <a:sym typeface="Calibri"/>
              </a:rPr>
              <a:t>The </a:t>
            </a:r>
            <a:r>
              <a:rPr lang="en" sz="1400" b="1" i="0" u="none" strike="noStrike" cap="none">
                <a:solidFill>
                  <a:srgbClr val="0000FF"/>
                </a:solidFill>
                <a:latin typeface="Calibri"/>
                <a:ea typeface="Calibri"/>
                <a:cs typeface="Calibri"/>
                <a:sym typeface="Calibri"/>
              </a:rPr>
              <a:t>cannabis industry </a:t>
            </a:r>
            <a:r>
              <a:rPr lang="en" sz="1400" b="0" i="0" u="none" strike="noStrike" cap="none">
                <a:solidFill>
                  <a:srgbClr val="000000"/>
                </a:solidFill>
                <a:latin typeface="Calibri"/>
                <a:ea typeface="Calibri"/>
                <a:cs typeface="Calibri"/>
                <a:sym typeface="Calibri"/>
              </a:rPr>
              <a:t>has boomed with global legalization, offering diverse job opportunities. Costs vary by location, role, and experience. Here's a look at common cannabis jobs and their potential expenses:</a:t>
            </a:r>
            <a:endParaRPr/>
          </a:p>
        </p:txBody>
      </p:sp>
      <p:sp>
        <p:nvSpPr>
          <p:cNvPr id="585" name="Google Shape;585;p48"/>
          <p:cNvSpPr/>
          <p:nvPr/>
        </p:nvSpPr>
        <p:spPr>
          <a:xfrm>
            <a:off x="268448" y="1349629"/>
            <a:ext cx="4352544" cy="387620"/>
          </a:xfrm>
          <a:prstGeom prst="roundRect">
            <a:avLst>
              <a:gd name="adj" fmla="val 31817"/>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 sz="1600" b="1" i="0" u="none" strike="noStrike" cap="none">
                <a:solidFill>
                  <a:schemeClr val="lt1"/>
                </a:solidFill>
                <a:latin typeface="Calibri"/>
                <a:ea typeface="Calibri"/>
                <a:cs typeface="Calibri"/>
                <a:sym typeface="Calibri"/>
              </a:rPr>
              <a:t>Cannabis Dispensary:</a:t>
            </a:r>
            <a:endParaRPr/>
          </a:p>
        </p:txBody>
      </p:sp>
      <p:sp>
        <p:nvSpPr>
          <p:cNvPr id="586" name="Google Shape;586;p48"/>
          <p:cNvSpPr txBox="1"/>
          <p:nvPr/>
        </p:nvSpPr>
        <p:spPr>
          <a:xfrm>
            <a:off x="268448" y="1748670"/>
            <a:ext cx="4385627" cy="1215461"/>
          </a:xfrm>
          <a:prstGeom prst="rect">
            <a:avLst/>
          </a:prstGeom>
          <a:noFill/>
          <a:ln>
            <a:noFill/>
          </a:ln>
        </p:spPr>
        <p:txBody>
          <a:bodyPr spcFirstLastPara="1" wrap="square" lIns="91425" tIns="45700" rIns="91425" bIns="45700" anchor="ctr" anchorCtr="0">
            <a:spAutoFit/>
          </a:bodyPr>
          <a:lstStyle/>
          <a:p>
            <a:pPr marL="285750" marR="0" lvl="0" indent="-285750" algn="l" rtl="0">
              <a:lnSpc>
                <a:spcPct val="110000"/>
              </a:lnSpc>
              <a:spcBef>
                <a:spcPts val="0"/>
              </a:spcBef>
              <a:spcAft>
                <a:spcPts val="0"/>
              </a:spcAft>
              <a:buClr>
                <a:srgbClr val="000000"/>
              </a:buClr>
              <a:buSzPts val="1400"/>
              <a:buFont typeface="Noto Sans Symbols"/>
              <a:buChar char="❑"/>
            </a:pPr>
            <a:r>
              <a:rPr lang="en" sz="1400" b="1" i="0" u="none" strike="noStrike" cap="none">
                <a:solidFill>
                  <a:srgbClr val="0000FF"/>
                </a:solidFill>
                <a:latin typeface="Calibri"/>
                <a:ea typeface="Calibri"/>
                <a:cs typeface="Calibri"/>
                <a:sym typeface="Calibri"/>
              </a:rPr>
              <a:t>Budtender</a:t>
            </a:r>
            <a:r>
              <a:rPr lang="en" sz="1300" b="1" i="0" u="none" strike="noStrike" cap="none">
                <a:solidFill>
                  <a:srgbClr val="0000FF"/>
                </a:solidFill>
                <a:latin typeface="Calibri"/>
                <a:ea typeface="Calibri"/>
                <a:cs typeface="Calibri"/>
                <a:sym typeface="Calibri"/>
              </a:rPr>
              <a:t>: </a:t>
            </a:r>
            <a:r>
              <a:rPr lang="en" sz="1300" b="0" i="0" u="none" strike="noStrike" cap="none">
                <a:solidFill>
                  <a:srgbClr val="000000"/>
                </a:solidFill>
                <a:latin typeface="Calibri"/>
                <a:ea typeface="Calibri"/>
                <a:cs typeface="Calibri"/>
                <a:sym typeface="Calibri"/>
              </a:rPr>
              <a:t>Assisting customers, ensuring compliance with regulations.</a:t>
            </a:r>
            <a:endParaRPr/>
          </a:p>
          <a:p>
            <a:pPr marL="548640" marR="0" lvl="3" indent="-285750" algn="l" rtl="0">
              <a:lnSpc>
                <a:spcPct val="110000"/>
              </a:lnSpc>
              <a:spcBef>
                <a:spcPts val="0"/>
              </a:spcBef>
              <a:spcAft>
                <a:spcPts val="0"/>
              </a:spcAft>
              <a:buClr>
                <a:srgbClr val="000000"/>
              </a:buClr>
              <a:buSzPts val="1300"/>
              <a:buFont typeface="Noto Sans Symbols"/>
              <a:buChar char="⮚"/>
            </a:pPr>
            <a:r>
              <a:rPr lang="en" sz="1300" b="1" i="0" u="none" strike="noStrike" cap="none">
                <a:solidFill>
                  <a:schemeClr val="dk1"/>
                </a:solidFill>
                <a:latin typeface="Calibri"/>
                <a:ea typeface="Calibri"/>
                <a:cs typeface="Calibri"/>
                <a:sym typeface="Calibri"/>
              </a:rPr>
              <a:t>Salary</a:t>
            </a:r>
            <a:r>
              <a:rPr lang="en" sz="1300" b="0" i="0" u="none" strike="noStrike" cap="none">
                <a:solidFill>
                  <a:schemeClr val="dk1"/>
                </a:solidFill>
                <a:latin typeface="Calibri"/>
                <a:ea typeface="Calibri"/>
                <a:cs typeface="Calibri"/>
                <a:sym typeface="Calibri"/>
              </a:rPr>
              <a:t>:</a:t>
            </a:r>
            <a:r>
              <a:rPr lang="en" sz="1300" b="1" i="0" u="none" strike="noStrike" cap="none">
                <a:solidFill>
                  <a:srgbClr val="0000FF"/>
                </a:solidFill>
                <a:latin typeface="Calibri"/>
                <a:ea typeface="Calibri"/>
                <a:cs typeface="Calibri"/>
                <a:sym typeface="Calibri"/>
              </a:rPr>
              <a:t> </a:t>
            </a:r>
            <a:r>
              <a:rPr lang="en" sz="1300" b="0" i="0" u="none" strike="noStrike" cap="none">
                <a:solidFill>
                  <a:srgbClr val="000000"/>
                </a:solidFill>
                <a:latin typeface="Calibri"/>
                <a:ea typeface="Calibri"/>
                <a:cs typeface="Calibri"/>
                <a:sym typeface="Calibri"/>
              </a:rPr>
              <a:t>Hourly, $Minimum wage to </a:t>
            </a:r>
            <a:r>
              <a:rPr lang="en" sz="1300" b="1" i="0" u="none" strike="noStrike" cap="none">
                <a:solidFill>
                  <a:srgbClr val="0000FF"/>
                </a:solidFill>
                <a:latin typeface="Calibri"/>
                <a:ea typeface="Calibri"/>
                <a:cs typeface="Calibri"/>
                <a:sym typeface="Calibri"/>
              </a:rPr>
              <a:t>$20+</a:t>
            </a:r>
            <a:r>
              <a:rPr lang="en" sz="1300" b="0" i="0" u="none" strike="noStrike" cap="none">
                <a:solidFill>
                  <a:srgbClr val="000000"/>
                </a:solidFill>
                <a:latin typeface="Calibri"/>
                <a:ea typeface="Calibri"/>
                <a:cs typeface="Calibri"/>
                <a:sym typeface="Calibri"/>
              </a:rPr>
              <a:t> per hour.</a:t>
            </a:r>
            <a:endParaRPr/>
          </a:p>
          <a:p>
            <a:pPr marL="285750" marR="0" lvl="0" indent="-285750" algn="l" rtl="0">
              <a:lnSpc>
                <a:spcPct val="110000"/>
              </a:lnSpc>
              <a:spcBef>
                <a:spcPts val="0"/>
              </a:spcBef>
              <a:spcAft>
                <a:spcPts val="0"/>
              </a:spcAft>
              <a:buClr>
                <a:srgbClr val="000000"/>
              </a:buClr>
              <a:buSzPts val="1400"/>
              <a:buFont typeface="Noto Sans Symbols"/>
              <a:buChar char="❑"/>
            </a:pPr>
            <a:r>
              <a:rPr lang="en" sz="1400" b="1" i="0" u="none" strike="noStrike" cap="none">
                <a:solidFill>
                  <a:srgbClr val="0000FF"/>
                </a:solidFill>
                <a:latin typeface="Calibri"/>
                <a:ea typeface="Calibri"/>
                <a:cs typeface="Calibri"/>
                <a:sym typeface="Calibri"/>
              </a:rPr>
              <a:t>Dispensary</a:t>
            </a:r>
            <a:r>
              <a:rPr lang="en" sz="1300" b="1" i="0" u="none" strike="noStrike" cap="none">
                <a:solidFill>
                  <a:srgbClr val="0000FF"/>
                </a:solidFill>
                <a:latin typeface="Calibri"/>
                <a:ea typeface="Calibri"/>
                <a:cs typeface="Calibri"/>
                <a:sym typeface="Calibri"/>
              </a:rPr>
              <a:t> Manager: </a:t>
            </a:r>
            <a:r>
              <a:rPr lang="en" sz="1300" b="0" i="0" u="none" strike="noStrike" cap="none">
                <a:solidFill>
                  <a:srgbClr val="000000"/>
                </a:solidFill>
                <a:latin typeface="Calibri"/>
                <a:ea typeface="Calibri"/>
                <a:cs typeface="Calibri"/>
                <a:sym typeface="Calibri"/>
              </a:rPr>
              <a:t>Overseeing daily operations.</a:t>
            </a:r>
            <a:endParaRPr/>
          </a:p>
          <a:p>
            <a:pPr marL="548640" marR="0" lvl="1" indent="-285750" algn="l" rtl="0">
              <a:lnSpc>
                <a:spcPct val="110000"/>
              </a:lnSpc>
              <a:spcBef>
                <a:spcPts val="0"/>
              </a:spcBef>
              <a:spcAft>
                <a:spcPts val="0"/>
              </a:spcAft>
              <a:buClr>
                <a:srgbClr val="000000"/>
              </a:buClr>
              <a:buSzPts val="1300"/>
              <a:buFont typeface="Noto Sans Symbols"/>
              <a:buChar char="⮚"/>
            </a:pPr>
            <a:r>
              <a:rPr lang="en" sz="1300" b="1" i="0" u="none" strike="noStrike" cap="none">
                <a:solidFill>
                  <a:schemeClr val="dk1"/>
                </a:solidFill>
                <a:latin typeface="Calibri"/>
                <a:ea typeface="Calibri"/>
                <a:cs typeface="Calibri"/>
                <a:sym typeface="Calibri"/>
              </a:rPr>
              <a:t>Salary</a:t>
            </a:r>
            <a:r>
              <a:rPr lang="en" sz="1300" b="0" i="0" u="none" strike="noStrike" cap="none">
                <a:solidFill>
                  <a:schemeClr val="dk1"/>
                </a:solidFill>
                <a:latin typeface="Calibri"/>
                <a:ea typeface="Calibri"/>
                <a:cs typeface="Calibri"/>
                <a:sym typeface="Calibri"/>
              </a:rPr>
              <a:t>:</a:t>
            </a:r>
            <a:r>
              <a:rPr lang="en" sz="1300" b="0" i="0" u="none" strike="noStrike" cap="none">
                <a:solidFill>
                  <a:srgbClr val="000000"/>
                </a:solidFill>
                <a:latin typeface="Calibri"/>
                <a:ea typeface="Calibri"/>
                <a:cs typeface="Calibri"/>
                <a:sym typeface="Calibri"/>
              </a:rPr>
              <a:t> </a:t>
            </a:r>
            <a:r>
              <a:rPr lang="en" sz="1300" b="1" i="0" u="none" strike="noStrike" cap="none">
                <a:solidFill>
                  <a:srgbClr val="0000FF"/>
                </a:solidFill>
                <a:latin typeface="Calibri"/>
                <a:ea typeface="Calibri"/>
                <a:cs typeface="Calibri"/>
                <a:sym typeface="Calibri"/>
              </a:rPr>
              <a:t>$40,000 </a:t>
            </a:r>
            <a:r>
              <a:rPr lang="en" sz="1300" b="0" i="0" u="none" strike="noStrike" cap="none">
                <a:solidFill>
                  <a:srgbClr val="000000"/>
                </a:solidFill>
                <a:latin typeface="Calibri"/>
                <a:ea typeface="Calibri"/>
                <a:cs typeface="Calibri"/>
                <a:sym typeface="Calibri"/>
              </a:rPr>
              <a:t>to </a:t>
            </a:r>
            <a:r>
              <a:rPr lang="en" sz="1300" b="1" i="0" u="none" strike="noStrike" cap="none">
                <a:solidFill>
                  <a:srgbClr val="0000FF"/>
                </a:solidFill>
                <a:latin typeface="Calibri"/>
                <a:ea typeface="Calibri"/>
                <a:cs typeface="Calibri"/>
                <a:sym typeface="Calibri"/>
              </a:rPr>
              <a:t>$80,000</a:t>
            </a:r>
            <a:r>
              <a:rPr lang="en" sz="1300" b="0" i="0" u="none" strike="noStrike" cap="none">
                <a:solidFill>
                  <a:srgbClr val="000000"/>
                </a:solidFill>
                <a:latin typeface="Calibri"/>
                <a:ea typeface="Calibri"/>
                <a:cs typeface="Calibri"/>
                <a:sym typeface="Calibri"/>
              </a:rPr>
              <a:t>+ per year.</a:t>
            </a:r>
            <a:endParaRPr/>
          </a:p>
        </p:txBody>
      </p:sp>
      <p:sp>
        <p:nvSpPr>
          <p:cNvPr id="587" name="Google Shape;587;p48"/>
          <p:cNvSpPr/>
          <p:nvPr/>
        </p:nvSpPr>
        <p:spPr>
          <a:xfrm>
            <a:off x="268448" y="3330702"/>
            <a:ext cx="4352544" cy="387620"/>
          </a:xfrm>
          <a:prstGeom prst="roundRect">
            <a:avLst>
              <a:gd name="adj" fmla="val 31817"/>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 sz="1600" b="1" i="0" u="none" strike="noStrike" cap="none">
                <a:solidFill>
                  <a:schemeClr val="lt1"/>
                </a:solidFill>
                <a:latin typeface="Calibri"/>
                <a:ea typeface="Calibri"/>
                <a:cs typeface="Calibri"/>
                <a:sym typeface="Calibri"/>
              </a:rPr>
              <a:t>Cannabis Cultivation:</a:t>
            </a:r>
            <a:endParaRPr/>
          </a:p>
        </p:txBody>
      </p:sp>
      <p:sp>
        <p:nvSpPr>
          <p:cNvPr id="588" name="Google Shape;588;p48"/>
          <p:cNvSpPr txBox="1"/>
          <p:nvPr/>
        </p:nvSpPr>
        <p:spPr>
          <a:xfrm>
            <a:off x="268448" y="3724582"/>
            <a:ext cx="4385627" cy="775340"/>
          </a:xfrm>
          <a:prstGeom prst="rect">
            <a:avLst/>
          </a:prstGeom>
          <a:noFill/>
          <a:ln>
            <a:noFill/>
          </a:ln>
        </p:spPr>
        <p:txBody>
          <a:bodyPr spcFirstLastPara="1" wrap="square" lIns="91425" tIns="45700" rIns="91425" bIns="45700" anchor="ctr" anchorCtr="0">
            <a:spAutoFit/>
          </a:bodyPr>
          <a:lstStyle/>
          <a:p>
            <a:pPr marL="285750" marR="0" lvl="0" indent="-285750" algn="l" rtl="0">
              <a:lnSpc>
                <a:spcPct val="110000"/>
              </a:lnSpc>
              <a:spcBef>
                <a:spcPts val="0"/>
              </a:spcBef>
              <a:spcAft>
                <a:spcPts val="0"/>
              </a:spcAft>
              <a:buClr>
                <a:srgbClr val="000000"/>
              </a:buClr>
              <a:buSzPts val="1400"/>
              <a:buFont typeface="Noto Sans Symbols"/>
              <a:buChar char="❑"/>
            </a:pPr>
            <a:r>
              <a:rPr lang="en" sz="1400" b="1" i="0" u="none" strike="noStrike" cap="none">
                <a:solidFill>
                  <a:srgbClr val="0000FF"/>
                </a:solidFill>
                <a:latin typeface="Calibri"/>
                <a:ea typeface="Calibri"/>
                <a:cs typeface="Calibri"/>
                <a:sym typeface="Calibri"/>
              </a:rPr>
              <a:t>Grower: </a:t>
            </a:r>
            <a:r>
              <a:rPr lang="en" sz="1300" b="0" i="0" u="none" strike="noStrike" cap="none">
                <a:solidFill>
                  <a:srgbClr val="000000"/>
                </a:solidFill>
                <a:latin typeface="Calibri"/>
                <a:ea typeface="Calibri"/>
                <a:cs typeface="Calibri"/>
                <a:sym typeface="Calibri"/>
              </a:rPr>
              <a:t>Cultivating and maintaining plants.</a:t>
            </a:r>
            <a:endParaRPr/>
          </a:p>
          <a:p>
            <a:pPr marL="548640" marR="0" lvl="3" indent="-285750" algn="l" rtl="0">
              <a:lnSpc>
                <a:spcPct val="110000"/>
              </a:lnSpc>
              <a:spcBef>
                <a:spcPts val="0"/>
              </a:spcBef>
              <a:spcAft>
                <a:spcPts val="0"/>
              </a:spcAft>
              <a:buClr>
                <a:srgbClr val="000000"/>
              </a:buClr>
              <a:buSzPts val="1300"/>
              <a:buFont typeface="Noto Sans Symbols"/>
              <a:buChar char="⮚"/>
            </a:pPr>
            <a:r>
              <a:rPr lang="en" sz="1300" b="1" i="0" u="none" strike="noStrike" cap="none">
                <a:solidFill>
                  <a:srgbClr val="000000"/>
                </a:solidFill>
                <a:latin typeface="Calibri"/>
                <a:ea typeface="Calibri"/>
                <a:cs typeface="Calibri"/>
                <a:sym typeface="Calibri"/>
              </a:rPr>
              <a:t>Salary</a:t>
            </a:r>
            <a:r>
              <a:rPr lang="en" sz="1400" b="0" i="0" u="none" strike="noStrike" cap="none">
                <a:solidFill>
                  <a:srgbClr val="000000"/>
                </a:solidFill>
                <a:latin typeface="Calibri"/>
                <a:ea typeface="Calibri"/>
                <a:cs typeface="Calibri"/>
                <a:sym typeface="Calibri"/>
              </a:rPr>
              <a:t>: </a:t>
            </a:r>
            <a:r>
              <a:rPr lang="en" sz="1300" b="0" i="0" u="none" strike="noStrike" cap="none">
                <a:solidFill>
                  <a:srgbClr val="000000"/>
                </a:solidFill>
                <a:latin typeface="Calibri"/>
                <a:ea typeface="Calibri"/>
                <a:cs typeface="Calibri"/>
                <a:sym typeface="Calibri"/>
              </a:rPr>
              <a:t>Master Growers </a:t>
            </a:r>
            <a:r>
              <a:rPr lang="en" sz="1300" b="1" i="0" u="none" strike="noStrike" cap="none">
                <a:solidFill>
                  <a:srgbClr val="0000FF"/>
                </a:solidFill>
                <a:latin typeface="Calibri"/>
                <a:ea typeface="Calibri"/>
                <a:cs typeface="Calibri"/>
                <a:sym typeface="Calibri"/>
              </a:rPr>
              <a:t>$50,000 </a:t>
            </a:r>
            <a:r>
              <a:rPr lang="en" sz="1300" b="0" i="0" u="none" strike="noStrike" cap="none">
                <a:solidFill>
                  <a:srgbClr val="000000"/>
                </a:solidFill>
                <a:latin typeface="Calibri"/>
                <a:ea typeface="Calibri"/>
                <a:cs typeface="Calibri"/>
                <a:sym typeface="Calibri"/>
              </a:rPr>
              <a:t>to </a:t>
            </a:r>
            <a:r>
              <a:rPr lang="en" sz="1300" b="1" i="0" u="none" strike="noStrike" cap="none">
                <a:solidFill>
                  <a:srgbClr val="0000FF"/>
                </a:solidFill>
                <a:latin typeface="Calibri"/>
                <a:ea typeface="Calibri"/>
                <a:cs typeface="Calibri"/>
                <a:sym typeface="Calibri"/>
              </a:rPr>
              <a:t>$100,000+, </a:t>
            </a:r>
            <a:r>
              <a:rPr lang="en" sz="1300" b="0" i="0" u="none" strike="noStrike" cap="none">
                <a:solidFill>
                  <a:srgbClr val="000000"/>
                </a:solidFill>
                <a:latin typeface="Calibri"/>
                <a:ea typeface="Calibri"/>
                <a:cs typeface="Calibri"/>
                <a:sym typeface="Calibri"/>
              </a:rPr>
              <a:t>Cultivation Technicians </a:t>
            </a:r>
            <a:r>
              <a:rPr lang="en" sz="1300" b="1" i="0" u="none" strike="noStrike" cap="none">
                <a:solidFill>
                  <a:srgbClr val="0000FF"/>
                </a:solidFill>
                <a:latin typeface="Calibri"/>
                <a:ea typeface="Calibri"/>
                <a:cs typeface="Calibri"/>
                <a:sym typeface="Calibri"/>
              </a:rPr>
              <a:t>$30,000 </a:t>
            </a:r>
            <a:r>
              <a:rPr lang="en" sz="1300" b="0" i="0" u="none" strike="noStrike" cap="none">
                <a:solidFill>
                  <a:srgbClr val="000000"/>
                </a:solidFill>
                <a:latin typeface="Calibri"/>
                <a:ea typeface="Calibri"/>
                <a:cs typeface="Calibri"/>
                <a:sym typeface="Calibri"/>
              </a:rPr>
              <a:t>to </a:t>
            </a:r>
            <a:r>
              <a:rPr lang="en" sz="1300" b="1" i="0" u="none" strike="noStrike" cap="none">
                <a:solidFill>
                  <a:srgbClr val="0000FF"/>
                </a:solidFill>
                <a:latin typeface="Calibri"/>
                <a:ea typeface="Calibri"/>
                <a:cs typeface="Calibri"/>
                <a:sym typeface="Calibri"/>
              </a:rPr>
              <a:t>$60,000 </a:t>
            </a:r>
            <a:r>
              <a:rPr lang="en" sz="1300" b="0" i="0" u="none" strike="noStrike" cap="none">
                <a:solidFill>
                  <a:srgbClr val="000000"/>
                </a:solidFill>
                <a:latin typeface="Calibri"/>
                <a:ea typeface="Calibri"/>
                <a:cs typeface="Calibri"/>
                <a:sym typeface="Calibri"/>
              </a:rPr>
              <a:t>per year.</a:t>
            </a:r>
            <a:endParaRPr/>
          </a:p>
        </p:txBody>
      </p:sp>
      <p:sp>
        <p:nvSpPr>
          <p:cNvPr id="589" name="Google Shape;589;p48"/>
          <p:cNvSpPr/>
          <p:nvPr/>
        </p:nvSpPr>
        <p:spPr>
          <a:xfrm>
            <a:off x="4758372" y="1377012"/>
            <a:ext cx="4352544" cy="387620"/>
          </a:xfrm>
          <a:prstGeom prst="roundRect">
            <a:avLst>
              <a:gd name="adj" fmla="val 31817"/>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600" b="1" i="0" u="none" strike="noStrike" cap="none">
                <a:solidFill>
                  <a:schemeClr val="lt1"/>
                </a:solidFill>
                <a:latin typeface="Calibri"/>
                <a:ea typeface="Calibri"/>
                <a:cs typeface="Calibri"/>
                <a:sym typeface="Calibri"/>
              </a:rPr>
              <a:t>Extraction and Production:</a:t>
            </a:r>
            <a:endParaRPr/>
          </a:p>
        </p:txBody>
      </p:sp>
      <p:sp>
        <p:nvSpPr>
          <p:cNvPr id="590" name="Google Shape;590;p48"/>
          <p:cNvSpPr txBox="1"/>
          <p:nvPr/>
        </p:nvSpPr>
        <p:spPr>
          <a:xfrm>
            <a:off x="4758372" y="1768301"/>
            <a:ext cx="4370107" cy="1452449"/>
          </a:xfrm>
          <a:prstGeom prst="rect">
            <a:avLst/>
          </a:prstGeom>
          <a:noFill/>
          <a:ln>
            <a:noFill/>
          </a:ln>
        </p:spPr>
        <p:txBody>
          <a:bodyPr spcFirstLastPara="1" wrap="square" lIns="91425" tIns="45700" rIns="91425" bIns="45700" anchor="ctr" anchorCtr="0">
            <a:spAutoFit/>
          </a:bodyPr>
          <a:lstStyle/>
          <a:p>
            <a:pPr marL="285750" marR="0" lvl="0" indent="-285750" algn="l" rtl="0">
              <a:lnSpc>
                <a:spcPct val="110000"/>
              </a:lnSpc>
              <a:spcBef>
                <a:spcPts val="0"/>
              </a:spcBef>
              <a:spcAft>
                <a:spcPts val="0"/>
              </a:spcAft>
              <a:buClr>
                <a:srgbClr val="000000"/>
              </a:buClr>
              <a:buSzPts val="1400"/>
              <a:buFont typeface="Noto Sans Symbols"/>
              <a:buChar char="❑"/>
            </a:pPr>
            <a:r>
              <a:rPr lang="en" sz="1400" b="1" i="0" u="none" strike="noStrike" cap="none">
                <a:solidFill>
                  <a:srgbClr val="0000FF"/>
                </a:solidFill>
                <a:latin typeface="Calibri"/>
                <a:ea typeface="Calibri"/>
                <a:cs typeface="Calibri"/>
                <a:sym typeface="Calibri"/>
              </a:rPr>
              <a:t>Extraction Technician</a:t>
            </a:r>
            <a:r>
              <a:rPr lang="en" sz="1300" b="1" i="0" u="none" strike="noStrike" cap="none">
                <a:solidFill>
                  <a:srgbClr val="0000FF"/>
                </a:solidFill>
                <a:latin typeface="Calibri"/>
                <a:ea typeface="Calibri"/>
                <a:cs typeface="Calibri"/>
                <a:sym typeface="Calibri"/>
              </a:rPr>
              <a:t>: </a:t>
            </a:r>
            <a:r>
              <a:rPr lang="en" sz="1300" b="0" i="0" u="none" strike="noStrike" cap="none">
                <a:solidFill>
                  <a:srgbClr val="000000"/>
                </a:solidFill>
                <a:latin typeface="Calibri"/>
                <a:ea typeface="Calibri"/>
                <a:cs typeface="Calibri"/>
                <a:sym typeface="Calibri"/>
              </a:rPr>
              <a:t>Producing concentrates and oils.</a:t>
            </a:r>
            <a:endParaRPr/>
          </a:p>
          <a:p>
            <a:pPr marL="548640" marR="0" lvl="3" indent="-285750" algn="l" rtl="0">
              <a:lnSpc>
                <a:spcPct val="110000"/>
              </a:lnSpc>
              <a:spcBef>
                <a:spcPts val="0"/>
              </a:spcBef>
              <a:spcAft>
                <a:spcPts val="0"/>
              </a:spcAft>
              <a:buClr>
                <a:srgbClr val="000000"/>
              </a:buClr>
              <a:buSzPts val="1300"/>
              <a:buFont typeface="Noto Sans Symbols"/>
              <a:buChar char="⮚"/>
            </a:pPr>
            <a:r>
              <a:rPr lang="en" sz="1300" b="1" i="0" u="none" strike="noStrike" cap="none">
                <a:solidFill>
                  <a:srgbClr val="000000"/>
                </a:solidFill>
                <a:latin typeface="Calibri"/>
                <a:ea typeface="Calibri"/>
                <a:cs typeface="Calibri"/>
                <a:sym typeface="Calibri"/>
              </a:rPr>
              <a:t>Salary</a:t>
            </a:r>
            <a:r>
              <a:rPr lang="en" sz="1300" b="0" i="0" u="none" strike="noStrike" cap="none">
                <a:solidFill>
                  <a:srgbClr val="000000"/>
                </a:solidFill>
                <a:latin typeface="Calibri"/>
                <a:ea typeface="Calibri"/>
                <a:cs typeface="Calibri"/>
                <a:sym typeface="Calibri"/>
              </a:rPr>
              <a:t>: </a:t>
            </a:r>
            <a:r>
              <a:rPr lang="en" sz="1300" b="1" i="0" u="none" strike="noStrike" cap="none">
                <a:solidFill>
                  <a:srgbClr val="0000FF"/>
                </a:solidFill>
                <a:latin typeface="Calibri"/>
                <a:ea typeface="Calibri"/>
                <a:cs typeface="Calibri"/>
                <a:sym typeface="Calibri"/>
              </a:rPr>
              <a:t>$40,000 </a:t>
            </a:r>
            <a:r>
              <a:rPr lang="en" sz="1300" b="0" i="0" u="none" strike="noStrike" cap="none">
                <a:solidFill>
                  <a:srgbClr val="000000"/>
                </a:solidFill>
                <a:latin typeface="Calibri"/>
                <a:ea typeface="Calibri"/>
                <a:cs typeface="Calibri"/>
                <a:sym typeface="Calibri"/>
              </a:rPr>
              <a:t>to $</a:t>
            </a:r>
            <a:r>
              <a:rPr lang="en" sz="1300" b="1" i="0" u="none" strike="noStrike" cap="none">
                <a:solidFill>
                  <a:srgbClr val="0000FF"/>
                </a:solidFill>
                <a:latin typeface="Calibri"/>
                <a:ea typeface="Calibri"/>
                <a:cs typeface="Calibri"/>
                <a:sym typeface="Calibri"/>
              </a:rPr>
              <a:t>70,000+</a:t>
            </a:r>
            <a:r>
              <a:rPr lang="en" sz="1300" b="0" i="0" u="none" strike="noStrike" cap="none">
                <a:solidFill>
                  <a:srgbClr val="000000"/>
                </a:solidFill>
                <a:latin typeface="Calibri"/>
                <a:ea typeface="Calibri"/>
                <a:cs typeface="Calibri"/>
                <a:sym typeface="Calibri"/>
              </a:rPr>
              <a:t> per year.</a:t>
            </a:r>
            <a:endParaRPr/>
          </a:p>
          <a:p>
            <a:pPr marL="285750" marR="0" lvl="0" indent="-285750" algn="l" rtl="0">
              <a:lnSpc>
                <a:spcPct val="110000"/>
              </a:lnSpc>
              <a:spcBef>
                <a:spcPts val="0"/>
              </a:spcBef>
              <a:spcAft>
                <a:spcPts val="0"/>
              </a:spcAft>
              <a:buClr>
                <a:srgbClr val="000000"/>
              </a:buClr>
              <a:buSzPts val="1400"/>
              <a:buFont typeface="Noto Sans Symbols"/>
              <a:buChar char="❑"/>
            </a:pPr>
            <a:r>
              <a:rPr lang="en" sz="1400" b="1" i="0" u="none" strike="noStrike" cap="none">
                <a:solidFill>
                  <a:srgbClr val="0000FF"/>
                </a:solidFill>
                <a:latin typeface="Calibri"/>
                <a:ea typeface="Calibri"/>
                <a:cs typeface="Calibri"/>
                <a:sym typeface="Calibri"/>
              </a:rPr>
              <a:t>Lab Technician</a:t>
            </a:r>
            <a:r>
              <a:rPr lang="en" sz="1300" b="1" i="0" u="none" strike="noStrike" cap="none">
                <a:solidFill>
                  <a:srgbClr val="0000FF"/>
                </a:solidFill>
                <a:latin typeface="Calibri"/>
                <a:ea typeface="Calibri"/>
                <a:cs typeface="Calibri"/>
                <a:sym typeface="Calibri"/>
              </a:rPr>
              <a:t>: </a:t>
            </a:r>
            <a:r>
              <a:rPr lang="en" sz="1300" b="0" i="0" u="none" strike="noStrike" cap="none">
                <a:solidFill>
                  <a:srgbClr val="000000"/>
                </a:solidFill>
                <a:latin typeface="Calibri"/>
                <a:ea typeface="Calibri"/>
                <a:cs typeface="Calibri"/>
                <a:sym typeface="Calibri"/>
              </a:rPr>
              <a:t>Ensuring product quality and safety.</a:t>
            </a:r>
            <a:endParaRPr/>
          </a:p>
          <a:p>
            <a:pPr marL="548640" marR="0" lvl="1" indent="-285750" algn="l" rtl="0">
              <a:lnSpc>
                <a:spcPct val="110000"/>
              </a:lnSpc>
              <a:spcBef>
                <a:spcPts val="0"/>
              </a:spcBef>
              <a:spcAft>
                <a:spcPts val="0"/>
              </a:spcAft>
              <a:buClr>
                <a:srgbClr val="000000"/>
              </a:buClr>
              <a:buSzPts val="1300"/>
              <a:buFont typeface="Noto Sans Symbols"/>
              <a:buChar char="⮚"/>
            </a:pPr>
            <a:r>
              <a:rPr lang="en" sz="1300" b="1" i="0" u="none" strike="noStrike" cap="none">
                <a:solidFill>
                  <a:srgbClr val="000000"/>
                </a:solidFill>
                <a:latin typeface="Calibri"/>
                <a:ea typeface="Calibri"/>
                <a:cs typeface="Calibri"/>
                <a:sym typeface="Calibri"/>
              </a:rPr>
              <a:t>Salary</a:t>
            </a:r>
            <a:r>
              <a:rPr lang="en" sz="1300" b="0" i="0" u="none" strike="noStrike" cap="none">
                <a:solidFill>
                  <a:srgbClr val="000000"/>
                </a:solidFill>
                <a:latin typeface="Calibri"/>
                <a:ea typeface="Calibri"/>
                <a:cs typeface="Calibri"/>
                <a:sym typeface="Calibri"/>
              </a:rPr>
              <a:t>: </a:t>
            </a:r>
            <a:r>
              <a:rPr lang="en" sz="1300" b="1" i="0" u="none" strike="noStrike" cap="none">
                <a:solidFill>
                  <a:srgbClr val="0000FF"/>
                </a:solidFill>
                <a:latin typeface="Calibri"/>
                <a:ea typeface="Calibri"/>
                <a:cs typeface="Calibri"/>
                <a:sym typeface="Calibri"/>
              </a:rPr>
              <a:t>$30,000 </a:t>
            </a:r>
            <a:r>
              <a:rPr lang="en" sz="1300" b="0" i="0" u="none" strike="noStrike" cap="none">
                <a:solidFill>
                  <a:srgbClr val="000000"/>
                </a:solidFill>
                <a:latin typeface="Calibri"/>
                <a:ea typeface="Calibri"/>
                <a:cs typeface="Calibri"/>
                <a:sym typeface="Calibri"/>
              </a:rPr>
              <a:t>to </a:t>
            </a:r>
            <a:r>
              <a:rPr lang="en" sz="1300" b="1" i="0" u="none" strike="noStrike" cap="none">
                <a:solidFill>
                  <a:srgbClr val="0000FF"/>
                </a:solidFill>
                <a:latin typeface="Calibri"/>
                <a:ea typeface="Calibri"/>
                <a:cs typeface="Calibri"/>
                <a:sym typeface="Calibri"/>
              </a:rPr>
              <a:t>$60,000+ </a:t>
            </a:r>
            <a:r>
              <a:rPr lang="en" sz="1300" b="0" i="0" u="none" strike="noStrike" cap="none">
                <a:solidFill>
                  <a:srgbClr val="000000"/>
                </a:solidFill>
                <a:latin typeface="Calibri"/>
                <a:ea typeface="Calibri"/>
                <a:cs typeface="Calibri"/>
                <a:sym typeface="Calibri"/>
              </a:rPr>
              <a:t>per year.</a:t>
            </a:r>
            <a:endParaRPr/>
          </a:p>
          <a:p>
            <a:pPr marL="285750" marR="0" lvl="0" indent="-285750" algn="l" rtl="0">
              <a:lnSpc>
                <a:spcPct val="110000"/>
              </a:lnSpc>
              <a:spcBef>
                <a:spcPts val="0"/>
              </a:spcBef>
              <a:spcAft>
                <a:spcPts val="0"/>
              </a:spcAft>
              <a:buClr>
                <a:srgbClr val="000000"/>
              </a:buClr>
              <a:buSzPts val="1400"/>
              <a:buFont typeface="Noto Sans Symbols"/>
              <a:buChar char="❑"/>
            </a:pPr>
            <a:r>
              <a:rPr lang="en" sz="1400" b="1" i="0" u="none" strike="noStrike" cap="none">
                <a:solidFill>
                  <a:srgbClr val="0000FF"/>
                </a:solidFill>
                <a:latin typeface="Calibri"/>
                <a:ea typeface="Calibri"/>
                <a:cs typeface="Calibri"/>
                <a:sym typeface="Calibri"/>
              </a:rPr>
              <a:t>Edibles Chef</a:t>
            </a:r>
            <a:r>
              <a:rPr lang="en" sz="1300" b="1" i="0" u="none" strike="noStrike" cap="none">
                <a:solidFill>
                  <a:srgbClr val="0000FF"/>
                </a:solidFill>
                <a:latin typeface="Calibri"/>
                <a:ea typeface="Calibri"/>
                <a:cs typeface="Calibri"/>
                <a:sym typeface="Calibri"/>
              </a:rPr>
              <a:t>: </a:t>
            </a:r>
            <a:r>
              <a:rPr lang="en" sz="1300" b="0" i="0" u="none" strike="noStrike" cap="none">
                <a:solidFill>
                  <a:srgbClr val="000000"/>
                </a:solidFill>
                <a:latin typeface="Calibri"/>
                <a:ea typeface="Calibri"/>
                <a:cs typeface="Calibri"/>
                <a:sym typeface="Calibri"/>
              </a:rPr>
              <a:t>Creating infused products.</a:t>
            </a:r>
            <a:endParaRPr/>
          </a:p>
          <a:p>
            <a:pPr marL="548640" marR="0" lvl="1" indent="-285750" algn="l" rtl="0">
              <a:lnSpc>
                <a:spcPct val="110000"/>
              </a:lnSpc>
              <a:spcBef>
                <a:spcPts val="0"/>
              </a:spcBef>
              <a:spcAft>
                <a:spcPts val="0"/>
              </a:spcAft>
              <a:buClr>
                <a:srgbClr val="000000"/>
              </a:buClr>
              <a:buSzPts val="1300"/>
              <a:buFont typeface="Noto Sans Symbols"/>
              <a:buChar char="⮚"/>
            </a:pPr>
            <a:r>
              <a:rPr lang="en" sz="1300" b="1" i="0" u="none" strike="noStrike" cap="none">
                <a:solidFill>
                  <a:srgbClr val="000000"/>
                </a:solidFill>
                <a:latin typeface="Calibri"/>
                <a:ea typeface="Calibri"/>
                <a:cs typeface="Calibri"/>
                <a:sym typeface="Calibri"/>
              </a:rPr>
              <a:t>Salary</a:t>
            </a:r>
            <a:r>
              <a:rPr lang="en" sz="1300" b="0" i="0" u="none" strike="noStrike" cap="none">
                <a:solidFill>
                  <a:srgbClr val="000000"/>
                </a:solidFill>
                <a:latin typeface="Calibri"/>
                <a:ea typeface="Calibri"/>
                <a:cs typeface="Calibri"/>
                <a:sym typeface="Calibri"/>
              </a:rPr>
              <a:t>: </a:t>
            </a:r>
            <a:r>
              <a:rPr lang="en" sz="1300" b="1" i="0" u="none" strike="noStrike" cap="none">
                <a:solidFill>
                  <a:srgbClr val="0000FF"/>
                </a:solidFill>
                <a:latin typeface="Calibri"/>
                <a:ea typeface="Calibri"/>
                <a:cs typeface="Calibri"/>
                <a:sym typeface="Calibri"/>
              </a:rPr>
              <a:t>$40,000 </a:t>
            </a:r>
            <a:r>
              <a:rPr lang="en" sz="1300" b="0" i="0" u="none" strike="noStrike" cap="none">
                <a:solidFill>
                  <a:srgbClr val="000000"/>
                </a:solidFill>
                <a:latin typeface="Calibri"/>
                <a:ea typeface="Calibri"/>
                <a:cs typeface="Calibri"/>
                <a:sym typeface="Calibri"/>
              </a:rPr>
              <a:t>to </a:t>
            </a:r>
            <a:r>
              <a:rPr lang="en" sz="1300" b="1" i="0" u="none" strike="noStrike" cap="none">
                <a:solidFill>
                  <a:srgbClr val="0000FF"/>
                </a:solidFill>
                <a:latin typeface="Calibri"/>
                <a:ea typeface="Calibri"/>
                <a:cs typeface="Calibri"/>
                <a:sym typeface="Calibri"/>
              </a:rPr>
              <a:t>$80,000+ </a:t>
            </a:r>
            <a:r>
              <a:rPr lang="en" sz="1300" b="0" i="0" u="none" strike="noStrike" cap="none">
                <a:solidFill>
                  <a:srgbClr val="000000"/>
                </a:solidFill>
                <a:latin typeface="Calibri"/>
                <a:ea typeface="Calibri"/>
                <a:cs typeface="Calibri"/>
                <a:sym typeface="Calibri"/>
              </a:rPr>
              <a:t>per year.</a:t>
            </a:r>
            <a:endParaRPr/>
          </a:p>
        </p:txBody>
      </p:sp>
      <p:sp>
        <p:nvSpPr>
          <p:cNvPr id="591" name="Google Shape;591;p48"/>
          <p:cNvSpPr/>
          <p:nvPr/>
        </p:nvSpPr>
        <p:spPr>
          <a:xfrm>
            <a:off x="4758372" y="3330702"/>
            <a:ext cx="4352544" cy="387620"/>
          </a:xfrm>
          <a:prstGeom prst="roundRect">
            <a:avLst>
              <a:gd name="adj" fmla="val 31817"/>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 sz="1600" b="1" i="0" u="none" strike="noStrike" cap="none">
                <a:solidFill>
                  <a:schemeClr val="lt1"/>
                </a:solidFill>
                <a:latin typeface="Calibri"/>
                <a:ea typeface="Calibri"/>
                <a:cs typeface="Calibri"/>
                <a:sym typeface="Calibri"/>
              </a:rPr>
              <a:t>Sales and Marketing:</a:t>
            </a:r>
            <a:endParaRPr/>
          </a:p>
        </p:txBody>
      </p:sp>
      <p:sp>
        <p:nvSpPr>
          <p:cNvPr id="592" name="Google Shape;592;p48"/>
          <p:cNvSpPr txBox="1"/>
          <p:nvPr/>
        </p:nvSpPr>
        <p:spPr>
          <a:xfrm>
            <a:off x="4758372" y="3723737"/>
            <a:ext cx="4385627" cy="978473"/>
          </a:xfrm>
          <a:prstGeom prst="rect">
            <a:avLst/>
          </a:prstGeom>
          <a:noFill/>
          <a:ln>
            <a:noFill/>
          </a:ln>
        </p:spPr>
        <p:txBody>
          <a:bodyPr spcFirstLastPara="1" wrap="square" lIns="91425" tIns="45700" rIns="91425" bIns="45700" anchor="ctr" anchorCtr="0">
            <a:spAutoFit/>
          </a:bodyPr>
          <a:lstStyle/>
          <a:p>
            <a:pPr marL="285750" marR="0" lvl="0" indent="-285750" algn="l" rtl="0">
              <a:lnSpc>
                <a:spcPct val="110000"/>
              </a:lnSpc>
              <a:spcBef>
                <a:spcPts val="0"/>
              </a:spcBef>
              <a:spcAft>
                <a:spcPts val="0"/>
              </a:spcAft>
              <a:buClr>
                <a:srgbClr val="000000"/>
              </a:buClr>
              <a:buSzPts val="1400"/>
              <a:buFont typeface="Noto Sans Symbols"/>
              <a:buChar char="❑"/>
            </a:pPr>
            <a:r>
              <a:rPr lang="en" sz="1400" b="1" i="0" u="none" strike="noStrike" cap="none">
                <a:solidFill>
                  <a:srgbClr val="0000FF"/>
                </a:solidFill>
                <a:latin typeface="Calibri"/>
                <a:ea typeface="Calibri"/>
                <a:cs typeface="Calibri"/>
                <a:sym typeface="Calibri"/>
              </a:rPr>
              <a:t>Sales and Marketing</a:t>
            </a:r>
            <a:r>
              <a:rPr lang="en" sz="1300" b="0" i="0" u="none" strike="noStrike" cap="none">
                <a:solidFill>
                  <a:srgbClr val="000000"/>
                </a:solidFill>
                <a:latin typeface="Calibri"/>
                <a:ea typeface="Calibri"/>
                <a:cs typeface="Calibri"/>
                <a:sym typeface="Calibri"/>
              </a:rPr>
              <a:t>: Promoting products and developing brand strategies.</a:t>
            </a:r>
            <a:endParaRPr/>
          </a:p>
          <a:p>
            <a:pPr marL="548640" marR="0" lvl="3" indent="-285750" algn="l" rtl="0">
              <a:lnSpc>
                <a:spcPct val="110000"/>
              </a:lnSpc>
              <a:spcBef>
                <a:spcPts val="0"/>
              </a:spcBef>
              <a:spcAft>
                <a:spcPts val="0"/>
              </a:spcAft>
              <a:buClr>
                <a:srgbClr val="000000"/>
              </a:buClr>
              <a:buSzPts val="1300"/>
              <a:buFont typeface="Noto Sans Symbols"/>
              <a:buChar char="⮚"/>
            </a:pPr>
            <a:r>
              <a:rPr lang="en" sz="1300" b="1" i="0" u="none" strike="noStrike" cap="none">
                <a:solidFill>
                  <a:srgbClr val="000000"/>
                </a:solidFill>
                <a:latin typeface="Calibri"/>
                <a:ea typeface="Calibri"/>
                <a:cs typeface="Calibri"/>
                <a:sym typeface="Calibri"/>
              </a:rPr>
              <a:t>Salary</a:t>
            </a:r>
            <a:r>
              <a:rPr lang="en" sz="1300" b="0" i="0" u="none" strike="noStrike" cap="none">
                <a:solidFill>
                  <a:srgbClr val="000000"/>
                </a:solidFill>
                <a:latin typeface="Calibri"/>
                <a:ea typeface="Calibri"/>
                <a:cs typeface="Calibri"/>
                <a:sym typeface="Calibri"/>
              </a:rPr>
              <a:t>: Ranges from </a:t>
            </a:r>
            <a:r>
              <a:rPr lang="en" sz="1300" b="1" i="0" u="none" strike="noStrike" cap="none">
                <a:solidFill>
                  <a:srgbClr val="0000FF"/>
                </a:solidFill>
                <a:latin typeface="Calibri"/>
                <a:ea typeface="Calibri"/>
                <a:cs typeface="Calibri"/>
                <a:sym typeface="Calibri"/>
              </a:rPr>
              <a:t>$40,000 </a:t>
            </a:r>
            <a:r>
              <a:rPr lang="en" sz="1300" b="0" i="0" u="none" strike="noStrike" cap="none">
                <a:solidFill>
                  <a:srgbClr val="000000"/>
                </a:solidFill>
                <a:latin typeface="Calibri"/>
                <a:ea typeface="Calibri"/>
                <a:cs typeface="Calibri"/>
                <a:sym typeface="Calibri"/>
              </a:rPr>
              <a:t>to </a:t>
            </a:r>
            <a:r>
              <a:rPr lang="en" sz="1300" b="1" i="0" u="none" strike="noStrike" cap="none">
                <a:solidFill>
                  <a:srgbClr val="0000FF"/>
                </a:solidFill>
                <a:latin typeface="Calibri"/>
                <a:ea typeface="Calibri"/>
                <a:cs typeface="Calibri"/>
                <a:sym typeface="Calibri"/>
              </a:rPr>
              <a:t>six-figures +</a:t>
            </a:r>
            <a:r>
              <a:rPr lang="en" sz="1300" b="0" i="0" u="none" strike="noStrike" cap="none">
                <a:solidFill>
                  <a:srgbClr val="000000"/>
                </a:solidFill>
                <a:latin typeface="Calibri"/>
                <a:ea typeface="Calibri"/>
                <a:cs typeface="Calibri"/>
                <a:sym typeface="Calibri"/>
              </a:rPr>
              <a:t> </a:t>
            </a:r>
            <a:endParaRPr/>
          </a:p>
          <a:p>
            <a:pPr marL="262890" marR="0" lvl="3" indent="0" algn="l" rtl="0">
              <a:lnSpc>
                <a:spcPct val="110000"/>
              </a:lnSpc>
              <a:spcBef>
                <a:spcPts val="0"/>
              </a:spcBef>
              <a:spcAft>
                <a:spcPts val="0"/>
              </a:spcAft>
              <a:buNone/>
            </a:pPr>
            <a:r>
              <a:rPr lang="en" sz="1300" b="0" i="0" u="none" strike="noStrike" cap="none">
                <a:solidFill>
                  <a:srgbClr val="000000"/>
                </a:solidFill>
                <a:latin typeface="Calibri"/>
                <a:ea typeface="Calibri"/>
                <a:cs typeface="Calibri"/>
                <a:sym typeface="Calibri"/>
              </a:rPr>
              <a:t>       per year.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84"/>
                                        </p:tgtEl>
                                        <p:attrNameLst>
                                          <p:attrName>style.visibility</p:attrName>
                                        </p:attrNameLst>
                                      </p:cBhvr>
                                      <p:to>
                                        <p:strVal val="visible"/>
                                      </p:to>
                                    </p:set>
                                    <p:anim calcmode="lin" valueType="num">
                                      <p:cBhvr additive="base">
                                        <p:cTn id="7" dur="1000"/>
                                        <p:tgtEl>
                                          <p:spTgt spid="584"/>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585"/>
                                        </p:tgtEl>
                                        <p:attrNameLst>
                                          <p:attrName>style.visibility</p:attrName>
                                        </p:attrNameLst>
                                      </p:cBhvr>
                                      <p:to>
                                        <p:strVal val="visible"/>
                                      </p:to>
                                    </p:set>
                                    <p:anim calcmode="lin" valueType="num">
                                      <p:cBhvr additive="base">
                                        <p:cTn id="11" dur="1000"/>
                                        <p:tgtEl>
                                          <p:spTgt spid="585"/>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586"/>
                                        </p:tgtEl>
                                        <p:attrNameLst>
                                          <p:attrName>style.visibility</p:attrName>
                                        </p:attrNameLst>
                                      </p:cBhvr>
                                      <p:to>
                                        <p:strVal val="visible"/>
                                      </p:to>
                                    </p:set>
                                    <p:anim calcmode="lin" valueType="num">
                                      <p:cBhvr additive="base">
                                        <p:cTn id="15" dur="500"/>
                                        <p:tgtEl>
                                          <p:spTgt spid="586"/>
                                        </p:tgtEl>
                                        <p:attrNameLst>
                                          <p:attrName>ppt_x</p:attrName>
                                        </p:attrNameLst>
                                      </p:cBhvr>
                                      <p:tavLst>
                                        <p:tav tm="0">
                                          <p:val>
                                            <p:strVal val="#ppt_x-1"/>
                                          </p:val>
                                        </p:tav>
                                        <p:tav tm="100000">
                                          <p:val>
                                            <p:strVal val="#ppt_x"/>
                                          </p:val>
                                        </p:tav>
                                      </p:tavLst>
                                    </p:anim>
                                  </p:childTnLst>
                                </p:cTn>
                              </p:par>
                            </p:childTnLst>
                          </p:cTn>
                        </p:par>
                        <p:par>
                          <p:cTn id="16" fill="hold">
                            <p:stCondLst>
                              <p:cond delay="2500"/>
                            </p:stCondLst>
                            <p:childTnLst>
                              <p:par>
                                <p:cTn id="17" presetID="2" presetClass="entr" presetSubtype="1" fill="hold" nodeType="afterEffect">
                                  <p:stCondLst>
                                    <p:cond delay="0"/>
                                  </p:stCondLst>
                                  <p:childTnLst>
                                    <p:set>
                                      <p:cBhvr>
                                        <p:cTn id="18" dur="1" fill="hold">
                                          <p:stCondLst>
                                            <p:cond delay="0"/>
                                          </p:stCondLst>
                                        </p:cTn>
                                        <p:tgtEl>
                                          <p:spTgt spid="587"/>
                                        </p:tgtEl>
                                        <p:attrNameLst>
                                          <p:attrName>style.visibility</p:attrName>
                                        </p:attrNameLst>
                                      </p:cBhvr>
                                      <p:to>
                                        <p:strVal val="visible"/>
                                      </p:to>
                                    </p:set>
                                    <p:anim calcmode="lin" valueType="num">
                                      <p:cBhvr additive="base">
                                        <p:cTn id="19" dur="1000"/>
                                        <p:tgtEl>
                                          <p:spTgt spid="587"/>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2" presetClass="entr" presetSubtype="8" fill="hold" nodeType="afterEffect">
                                  <p:stCondLst>
                                    <p:cond delay="0"/>
                                  </p:stCondLst>
                                  <p:childTnLst>
                                    <p:set>
                                      <p:cBhvr>
                                        <p:cTn id="22" dur="1" fill="hold">
                                          <p:stCondLst>
                                            <p:cond delay="0"/>
                                          </p:stCondLst>
                                        </p:cTn>
                                        <p:tgtEl>
                                          <p:spTgt spid="588"/>
                                        </p:tgtEl>
                                        <p:attrNameLst>
                                          <p:attrName>style.visibility</p:attrName>
                                        </p:attrNameLst>
                                      </p:cBhvr>
                                      <p:to>
                                        <p:strVal val="visible"/>
                                      </p:to>
                                    </p:set>
                                    <p:anim calcmode="lin" valueType="num">
                                      <p:cBhvr additive="base">
                                        <p:cTn id="23" dur="500"/>
                                        <p:tgtEl>
                                          <p:spTgt spid="588"/>
                                        </p:tgtEl>
                                        <p:attrNameLst>
                                          <p:attrName>ppt_x</p:attrName>
                                        </p:attrNameLst>
                                      </p:cBhvr>
                                      <p:tavLst>
                                        <p:tav tm="0">
                                          <p:val>
                                            <p:strVal val="#ppt_x-1"/>
                                          </p:val>
                                        </p:tav>
                                        <p:tav tm="100000">
                                          <p:val>
                                            <p:strVal val="#ppt_x"/>
                                          </p:val>
                                        </p:tav>
                                      </p:tavLst>
                                    </p:anim>
                                  </p:childTnLst>
                                </p:cTn>
                              </p:par>
                            </p:childTnLst>
                          </p:cTn>
                        </p:par>
                        <p:par>
                          <p:cTn id="24" fill="hold">
                            <p:stCondLst>
                              <p:cond delay="4000"/>
                            </p:stCondLst>
                            <p:childTnLst>
                              <p:par>
                                <p:cTn id="25" presetID="2" presetClass="entr" presetSubtype="1" fill="hold" nodeType="afterEffect">
                                  <p:stCondLst>
                                    <p:cond delay="0"/>
                                  </p:stCondLst>
                                  <p:childTnLst>
                                    <p:set>
                                      <p:cBhvr>
                                        <p:cTn id="26" dur="1" fill="hold">
                                          <p:stCondLst>
                                            <p:cond delay="0"/>
                                          </p:stCondLst>
                                        </p:cTn>
                                        <p:tgtEl>
                                          <p:spTgt spid="589"/>
                                        </p:tgtEl>
                                        <p:attrNameLst>
                                          <p:attrName>style.visibility</p:attrName>
                                        </p:attrNameLst>
                                      </p:cBhvr>
                                      <p:to>
                                        <p:strVal val="visible"/>
                                      </p:to>
                                    </p:set>
                                    <p:anim calcmode="lin" valueType="num">
                                      <p:cBhvr additive="base">
                                        <p:cTn id="27" dur="1000"/>
                                        <p:tgtEl>
                                          <p:spTgt spid="589"/>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2" presetClass="entr" presetSubtype="8" fill="hold" nodeType="afterEffect">
                                  <p:stCondLst>
                                    <p:cond delay="0"/>
                                  </p:stCondLst>
                                  <p:childTnLst>
                                    <p:set>
                                      <p:cBhvr>
                                        <p:cTn id="30" dur="1" fill="hold">
                                          <p:stCondLst>
                                            <p:cond delay="0"/>
                                          </p:stCondLst>
                                        </p:cTn>
                                        <p:tgtEl>
                                          <p:spTgt spid="590"/>
                                        </p:tgtEl>
                                        <p:attrNameLst>
                                          <p:attrName>style.visibility</p:attrName>
                                        </p:attrNameLst>
                                      </p:cBhvr>
                                      <p:to>
                                        <p:strVal val="visible"/>
                                      </p:to>
                                    </p:set>
                                    <p:anim calcmode="lin" valueType="num">
                                      <p:cBhvr additive="base">
                                        <p:cTn id="31" dur="500"/>
                                        <p:tgtEl>
                                          <p:spTgt spid="590"/>
                                        </p:tgtEl>
                                        <p:attrNameLst>
                                          <p:attrName>ppt_x</p:attrName>
                                        </p:attrNameLst>
                                      </p:cBhvr>
                                      <p:tavLst>
                                        <p:tav tm="0">
                                          <p:val>
                                            <p:strVal val="#ppt_x-1"/>
                                          </p:val>
                                        </p:tav>
                                        <p:tav tm="100000">
                                          <p:val>
                                            <p:strVal val="#ppt_x"/>
                                          </p:val>
                                        </p:tav>
                                      </p:tavLst>
                                    </p:anim>
                                  </p:childTnLst>
                                </p:cTn>
                              </p:par>
                            </p:childTnLst>
                          </p:cTn>
                        </p:par>
                        <p:par>
                          <p:cTn id="32" fill="hold">
                            <p:stCondLst>
                              <p:cond delay="5500"/>
                            </p:stCondLst>
                            <p:childTnLst>
                              <p:par>
                                <p:cTn id="33" presetID="2" presetClass="entr" presetSubtype="1" fill="hold" nodeType="afterEffect">
                                  <p:stCondLst>
                                    <p:cond delay="0"/>
                                  </p:stCondLst>
                                  <p:childTnLst>
                                    <p:set>
                                      <p:cBhvr>
                                        <p:cTn id="34" dur="1" fill="hold">
                                          <p:stCondLst>
                                            <p:cond delay="0"/>
                                          </p:stCondLst>
                                        </p:cTn>
                                        <p:tgtEl>
                                          <p:spTgt spid="591"/>
                                        </p:tgtEl>
                                        <p:attrNameLst>
                                          <p:attrName>style.visibility</p:attrName>
                                        </p:attrNameLst>
                                      </p:cBhvr>
                                      <p:to>
                                        <p:strVal val="visible"/>
                                      </p:to>
                                    </p:set>
                                    <p:anim calcmode="lin" valueType="num">
                                      <p:cBhvr additive="base">
                                        <p:cTn id="35" dur="1000"/>
                                        <p:tgtEl>
                                          <p:spTgt spid="591"/>
                                        </p:tgtEl>
                                        <p:attrNameLst>
                                          <p:attrName>ppt_y</p:attrName>
                                        </p:attrNameLst>
                                      </p:cBhvr>
                                      <p:tavLst>
                                        <p:tav tm="0">
                                          <p:val>
                                            <p:strVal val="#ppt_y-1"/>
                                          </p:val>
                                        </p:tav>
                                        <p:tav tm="100000">
                                          <p:val>
                                            <p:strVal val="#ppt_y"/>
                                          </p:val>
                                        </p:tav>
                                      </p:tavLst>
                                    </p:anim>
                                  </p:childTnLst>
                                </p:cTn>
                              </p:par>
                            </p:childTnLst>
                          </p:cTn>
                        </p:par>
                        <p:par>
                          <p:cTn id="36" fill="hold">
                            <p:stCondLst>
                              <p:cond delay="6500"/>
                            </p:stCondLst>
                            <p:childTnLst>
                              <p:par>
                                <p:cTn id="37" presetID="2" presetClass="entr" presetSubtype="8" fill="hold" nodeType="afterEffect">
                                  <p:stCondLst>
                                    <p:cond delay="0"/>
                                  </p:stCondLst>
                                  <p:childTnLst>
                                    <p:set>
                                      <p:cBhvr>
                                        <p:cTn id="38" dur="1" fill="hold">
                                          <p:stCondLst>
                                            <p:cond delay="0"/>
                                          </p:stCondLst>
                                        </p:cTn>
                                        <p:tgtEl>
                                          <p:spTgt spid="592"/>
                                        </p:tgtEl>
                                        <p:attrNameLst>
                                          <p:attrName>style.visibility</p:attrName>
                                        </p:attrNameLst>
                                      </p:cBhvr>
                                      <p:to>
                                        <p:strVal val="visible"/>
                                      </p:to>
                                    </p:set>
                                    <p:anim calcmode="lin" valueType="num">
                                      <p:cBhvr additive="base">
                                        <p:cTn id="39" dur="500"/>
                                        <p:tgtEl>
                                          <p:spTgt spid="59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49"/>
          <p:cNvSpPr txBox="1">
            <a:spLocks noGrp="1"/>
          </p:cNvSpPr>
          <p:nvPr>
            <p:ph type="sldNum" idx="12"/>
          </p:nvPr>
        </p:nvSpPr>
        <p:spPr>
          <a:xfrm>
            <a:off x="4358640" y="4814203"/>
            <a:ext cx="42672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
              <a:t>23</a:t>
            </a:fld>
            <a:endParaRPr/>
          </a:p>
        </p:txBody>
      </p:sp>
      <p:sp>
        <p:nvSpPr>
          <p:cNvPr id="598" name="Google Shape;598;p49"/>
          <p:cNvSpPr txBox="1"/>
          <p:nvPr/>
        </p:nvSpPr>
        <p:spPr>
          <a:xfrm>
            <a:off x="268448" y="129101"/>
            <a:ext cx="8589419" cy="48474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2800">
                <a:solidFill>
                  <a:schemeClr val="lt1"/>
                </a:solidFill>
                <a:latin typeface="Calibri"/>
                <a:ea typeface="Calibri"/>
                <a:cs typeface="Calibri"/>
                <a:sym typeface="Calibri"/>
              </a:rPr>
              <a:t>Managing </a:t>
            </a:r>
            <a:r>
              <a:rPr lang="en" sz="2800" b="0" i="0" u="none" strike="noStrike" cap="none">
                <a:solidFill>
                  <a:schemeClr val="lt1"/>
                </a:solidFill>
                <a:latin typeface="Calibri"/>
                <a:ea typeface="Calibri"/>
                <a:cs typeface="Calibri"/>
                <a:sym typeface="Calibri"/>
              </a:rPr>
              <a:t>a Cannabis Business</a:t>
            </a:r>
            <a:endParaRPr sz="4800" b="0" i="0" u="none" strike="noStrike" cap="none">
              <a:solidFill>
                <a:schemeClr val="lt1"/>
              </a:solidFill>
              <a:latin typeface="Calibri"/>
              <a:ea typeface="Calibri"/>
              <a:cs typeface="Calibri"/>
              <a:sym typeface="Calibri"/>
            </a:endParaRPr>
          </a:p>
        </p:txBody>
      </p:sp>
      <p:sp>
        <p:nvSpPr>
          <p:cNvPr id="599" name="Google Shape;599;p49"/>
          <p:cNvSpPr/>
          <p:nvPr/>
        </p:nvSpPr>
        <p:spPr>
          <a:xfrm>
            <a:off x="268448" y="930568"/>
            <a:ext cx="4352544" cy="387620"/>
          </a:xfrm>
          <a:prstGeom prst="roundRect">
            <a:avLst>
              <a:gd name="adj" fmla="val 31817"/>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600" b="1" i="0" u="none" strike="noStrike" cap="none">
                <a:solidFill>
                  <a:schemeClr val="lt1"/>
                </a:solidFill>
                <a:latin typeface="Calibri"/>
                <a:ea typeface="Calibri"/>
                <a:cs typeface="Calibri"/>
                <a:sym typeface="Calibri"/>
              </a:rPr>
              <a:t>Compliance and Finance:</a:t>
            </a:r>
            <a:endParaRPr/>
          </a:p>
        </p:txBody>
      </p:sp>
      <p:sp>
        <p:nvSpPr>
          <p:cNvPr id="600" name="Google Shape;600;p49"/>
          <p:cNvSpPr txBox="1"/>
          <p:nvPr/>
        </p:nvSpPr>
        <p:spPr>
          <a:xfrm>
            <a:off x="268448" y="1326577"/>
            <a:ext cx="4385627" cy="995401"/>
          </a:xfrm>
          <a:prstGeom prst="rect">
            <a:avLst/>
          </a:prstGeom>
          <a:noFill/>
          <a:ln>
            <a:noFill/>
          </a:ln>
        </p:spPr>
        <p:txBody>
          <a:bodyPr spcFirstLastPara="1" wrap="square" lIns="91425" tIns="45700" rIns="91425" bIns="45700" anchor="ctr" anchorCtr="0">
            <a:spAutoFit/>
          </a:bodyPr>
          <a:lstStyle/>
          <a:p>
            <a:pPr marL="285750" marR="0" lvl="0" indent="-285750" algn="l" rtl="0">
              <a:lnSpc>
                <a:spcPct val="110000"/>
              </a:lnSpc>
              <a:spcBef>
                <a:spcPts val="0"/>
              </a:spcBef>
              <a:spcAft>
                <a:spcPts val="0"/>
              </a:spcAft>
              <a:buClr>
                <a:srgbClr val="000000"/>
              </a:buClr>
              <a:buSzPts val="1400"/>
              <a:buFont typeface="Noto Sans Symbols"/>
              <a:buChar char="❑"/>
            </a:pPr>
            <a:r>
              <a:rPr lang="en" sz="1400" b="1" i="0" u="none" strike="noStrike" cap="none">
                <a:solidFill>
                  <a:srgbClr val="0000FF"/>
                </a:solidFill>
                <a:latin typeface="Calibri"/>
                <a:ea typeface="Calibri"/>
                <a:cs typeface="Calibri"/>
                <a:sym typeface="Calibri"/>
              </a:rPr>
              <a:t>Compliance Officer</a:t>
            </a:r>
            <a:r>
              <a:rPr lang="en" sz="1300" b="0" i="0" u="none" strike="noStrike" cap="none">
                <a:solidFill>
                  <a:srgbClr val="000000"/>
                </a:solidFill>
                <a:latin typeface="Calibri"/>
                <a:ea typeface="Calibri"/>
                <a:cs typeface="Calibri"/>
                <a:sym typeface="Calibri"/>
              </a:rPr>
              <a:t>: Ensuring regulatory adherence.</a:t>
            </a:r>
            <a:endParaRPr/>
          </a:p>
          <a:p>
            <a:pPr marL="548640" marR="0" lvl="3" indent="-285750" algn="l" rtl="0">
              <a:lnSpc>
                <a:spcPct val="110000"/>
              </a:lnSpc>
              <a:spcBef>
                <a:spcPts val="0"/>
              </a:spcBef>
              <a:spcAft>
                <a:spcPts val="0"/>
              </a:spcAft>
              <a:buClr>
                <a:srgbClr val="000000"/>
              </a:buClr>
              <a:buSzPts val="1300"/>
              <a:buFont typeface="Noto Sans Symbols"/>
              <a:buChar char="⮚"/>
            </a:pPr>
            <a:r>
              <a:rPr lang="en" sz="1300" b="1" i="0" u="none" strike="noStrike" cap="none">
                <a:solidFill>
                  <a:srgbClr val="000000"/>
                </a:solidFill>
                <a:latin typeface="Calibri"/>
                <a:ea typeface="Calibri"/>
                <a:cs typeface="Calibri"/>
                <a:sym typeface="Calibri"/>
              </a:rPr>
              <a:t>Salary</a:t>
            </a:r>
            <a:r>
              <a:rPr lang="en" sz="1300" b="0" i="0" u="none" strike="noStrike" cap="none">
                <a:solidFill>
                  <a:srgbClr val="000000"/>
                </a:solidFill>
                <a:latin typeface="Calibri"/>
                <a:ea typeface="Calibri"/>
                <a:cs typeface="Calibri"/>
                <a:sym typeface="Calibri"/>
              </a:rPr>
              <a:t>: </a:t>
            </a:r>
            <a:r>
              <a:rPr lang="en" sz="1300" b="1" i="0" u="none" strike="noStrike" cap="none">
                <a:solidFill>
                  <a:srgbClr val="0000FF"/>
                </a:solidFill>
                <a:latin typeface="Calibri"/>
                <a:ea typeface="Calibri"/>
                <a:cs typeface="Calibri"/>
                <a:sym typeface="Calibri"/>
              </a:rPr>
              <a:t>$40,000 </a:t>
            </a:r>
            <a:r>
              <a:rPr lang="en" sz="1300" b="0" i="0" u="none" strike="noStrike" cap="none">
                <a:solidFill>
                  <a:srgbClr val="000000"/>
                </a:solidFill>
                <a:latin typeface="Calibri"/>
                <a:ea typeface="Calibri"/>
                <a:cs typeface="Calibri"/>
                <a:sym typeface="Calibri"/>
              </a:rPr>
              <a:t>to </a:t>
            </a:r>
            <a:r>
              <a:rPr lang="en" sz="1300" b="1" i="0" u="none" strike="noStrike" cap="none">
                <a:solidFill>
                  <a:srgbClr val="0000FF"/>
                </a:solidFill>
                <a:latin typeface="Calibri"/>
                <a:ea typeface="Calibri"/>
                <a:cs typeface="Calibri"/>
                <a:sym typeface="Calibri"/>
              </a:rPr>
              <a:t>$80,000+ </a:t>
            </a:r>
            <a:r>
              <a:rPr lang="en" sz="1300" b="0" i="0" u="none" strike="noStrike" cap="none">
                <a:solidFill>
                  <a:srgbClr val="000000"/>
                </a:solidFill>
                <a:latin typeface="Calibri"/>
                <a:ea typeface="Calibri"/>
                <a:cs typeface="Calibri"/>
                <a:sym typeface="Calibri"/>
              </a:rPr>
              <a:t>per year.</a:t>
            </a:r>
            <a:endParaRPr/>
          </a:p>
          <a:p>
            <a:pPr marL="285750" marR="0" lvl="0" indent="-285750" algn="l" rtl="0">
              <a:lnSpc>
                <a:spcPct val="110000"/>
              </a:lnSpc>
              <a:spcBef>
                <a:spcPts val="0"/>
              </a:spcBef>
              <a:spcAft>
                <a:spcPts val="0"/>
              </a:spcAft>
              <a:buClr>
                <a:srgbClr val="000000"/>
              </a:buClr>
              <a:buSzPts val="1400"/>
              <a:buFont typeface="Noto Sans Symbols"/>
              <a:buChar char="❑"/>
            </a:pPr>
            <a:r>
              <a:rPr lang="en" sz="1400" b="1" i="0" u="none" strike="noStrike" cap="none">
                <a:solidFill>
                  <a:srgbClr val="0000FF"/>
                </a:solidFill>
                <a:latin typeface="Calibri"/>
                <a:ea typeface="Calibri"/>
                <a:cs typeface="Calibri"/>
                <a:sym typeface="Calibri"/>
              </a:rPr>
              <a:t>Finance and Accounting</a:t>
            </a:r>
            <a:r>
              <a:rPr lang="en" sz="1300" b="0" i="0" u="none" strike="noStrike" cap="none">
                <a:solidFill>
                  <a:srgbClr val="000000"/>
                </a:solidFill>
                <a:latin typeface="Calibri"/>
                <a:ea typeface="Calibri"/>
                <a:cs typeface="Calibri"/>
                <a:sym typeface="Calibri"/>
              </a:rPr>
              <a:t>: Handling financial aspects.</a:t>
            </a:r>
            <a:endParaRPr/>
          </a:p>
          <a:p>
            <a:pPr marL="548640" marR="0" lvl="1" indent="-285750" algn="l" rtl="0">
              <a:lnSpc>
                <a:spcPct val="110000"/>
              </a:lnSpc>
              <a:spcBef>
                <a:spcPts val="0"/>
              </a:spcBef>
              <a:spcAft>
                <a:spcPts val="0"/>
              </a:spcAft>
              <a:buClr>
                <a:srgbClr val="000000"/>
              </a:buClr>
              <a:buSzPts val="1300"/>
              <a:buFont typeface="Noto Sans Symbols"/>
              <a:buChar char="⮚"/>
            </a:pPr>
            <a:r>
              <a:rPr lang="en" sz="1300" b="1" i="0" u="none" strike="noStrike" cap="none">
                <a:solidFill>
                  <a:srgbClr val="000000"/>
                </a:solidFill>
                <a:latin typeface="Calibri"/>
                <a:ea typeface="Calibri"/>
                <a:cs typeface="Calibri"/>
                <a:sym typeface="Calibri"/>
              </a:rPr>
              <a:t>Salary</a:t>
            </a:r>
            <a:r>
              <a:rPr lang="en" sz="1300" b="0" i="0" u="none" strike="noStrike" cap="none">
                <a:solidFill>
                  <a:srgbClr val="000000"/>
                </a:solidFill>
                <a:latin typeface="Calibri"/>
                <a:ea typeface="Calibri"/>
                <a:cs typeface="Calibri"/>
                <a:sym typeface="Calibri"/>
              </a:rPr>
              <a:t>: Ranges from </a:t>
            </a:r>
            <a:r>
              <a:rPr lang="en" sz="1300" b="1" i="0" u="none" strike="noStrike" cap="none">
                <a:solidFill>
                  <a:srgbClr val="0000FF"/>
                </a:solidFill>
                <a:latin typeface="Calibri"/>
                <a:ea typeface="Calibri"/>
                <a:cs typeface="Calibri"/>
                <a:sym typeface="Calibri"/>
              </a:rPr>
              <a:t>$40,000 </a:t>
            </a:r>
            <a:r>
              <a:rPr lang="en" sz="1300" b="0" i="0" u="none" strike="noStrike" cap="none">
                <a:solidFill>
                  <a:srgbClr val="000000"/>
                </a:solidFill>
                <a:latin typeface="Calibri"/>
                <a:ea typeface="Calibri"/>
                <a:cs typeface="Calibri"/>
                <a:sym typeface="Calibri"/>
              </a:rPr>
              <a:t>to </a:t>
            </a:r>
            <a:r>
              <a:rPr lang="en" sz="1300" b="1" i="0" u="none" strike="noStrike" cap="none">
                <a:solidFill>
                  <a:srgbClr val="0000FF"/>
                </a:solidFill>
                <a:latin typeface="Calibri"/>
                <a:ea typeface="Calibri"/>
                <a:cs typeface="Calibri"/>
                <a:sym typeface="Calibri"/>
              </a:rPr>
              <a:t>six-figures +</a:t>
            </a:r>
            <a:r>
              <a:rPr lang="en" sz="1300" b="0" i="0" u="none" strike="noStrike" cap="none">
                <a:solidFill>
                  <a:srgbClr val="000000"/>
                </a:solidFill>
                <a:latin typeface="Calibri"/>
                <a:ea typeface="Calibri"/>
                <a:cs typeface="Calibri"/>
                <a:sym typeface="Calibri"/>
              </a:rPr>
              <a:t> per year.</a:t>
            </a:r>
            <a:endParaRPr/>
          </a:p>
        </p:txBody>
      </p:sp>
      <p:sp>
        <p:nvSpPr>
          <p:cNvPr id="601" name="Google Shape;601;p49"/>
          <p:cNvSpPr/>
          <p:nvPr/>
        </p:nvSpPr>
        <p:spPr>
          <a:xfrm>
            <a:off x="4758372" y="930568"/>
            <a:ext cx="4352544" cy="387620"/>
          </a:xfrm>
          <a:prstGeom prst="roundRect">
            <a:avLst>
              <a:gd name="adj" fmla="val 31817"/>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600" b="1" i="0" u="none" strike="noStrike" cap="none">
                <a:solidFill>
                  <a:schemeClr val="lt1"/>
                </a:solidFill>
                <a:latin typeface="Calibri"/>
                <a:ea typeface="Calibri"/>
                <a:cs typeface="Calibri"/>
                <a:sym typeface="Calibri"/>
              </a:rPr>
              <a:t>Other Roles:</a:t>
            </a:r>
            <a:endParaRPr/>
          </a:p>
        </p:txBody>
      </p:sp>
      <p:sp>
        <p:nvSpPr>
          <p:cNvPr id="602" name="Google Shape;602;p49"/>
          <p:cNvSpPr txBox="1"/>
          <p:nvPr/>
        </p:nvSpPr>
        <p:spPr>
          <a:xfrm>
            <a:off x="4758372" y="1327271"/>
            <a:ext cx="4385628" cy="2586606"/>
          </a:xfrm>
          <a:prstGeom prst="rect">
            <a:avLst/>
          </a:prstGeom>
          <a:noFill/>
          <a:ln>
            <a:noFill/>
          </a:ln>
        </p:spPr>
        <p:txBody>
          <a:bodyPr spcFirstLastPara="1" wrap="square" lIns="91425" tIns="45700" rIns="91425" bIns="45700" anchor="ctr" anchorCtr="0">
            <a:spAutoFit/>
          </a:bodyPr>
          <a:lstStyle/>
          <a:p>
            <a:pPr marL="285750" marR="0" lvl="0" indent="-285750" algn="l" rtl="0">
              <a:lnSpc>
                <a:spcPct val="110000"/>
              </a:lnSpc>
              <a:spcBef>
                <a:spcPts val="0"/>
              </a:spcBef>
              <a:spcAft>
                <a:spcPts val="0"/>
              </a:spcAft>
              <a:buClr>
                <a:srgbClr val="000000"/>
              </a:buClr>
              <a:buSzPts val="1400"/>
              <a:buFont typeface="Noto Sans Symbols"/>
              <a:buChar char="❑"/>
            </a:pPr>
            <a:r>
              <a:rPr lang="en" sz="1400" b="1" i="0" u="none" strike="noStrike" cap="none">
                <a:solidFill>
                  <a:srgbClr val="0000FF"/>
                </a:solidFill>
                <a:latin typeface="Calibri"/>
                <a:ea typeface="Calibri"/>
                <a:cs typeface="Calibri"/>
                <a:sym typeface="Calibri"/>
              </a:rPr>
              <a:t>Delivery Driver</a:t>
            </a:r>
            <a:r>
              <a:rPr lang="en" sz="1300" b="0" i="0" u="none" strike="noStrike" cap="none">
                <a:solidFill>
                  <a:srgbClr val="000000"/>
                </a:solidFill>
                <a:latin typeface="Calibri"/>
                <a:ea typeface="Calibri"/>
                <a:cs typeface="Calibri"/>
                <a:sym typeface="Calibri"/>
              </a:rPr>
              <a:t>: Safely transporting products.</a:t>
            </a:r>
            <a:endParaRPr/>
          </a:p>
          <a:p>
            <a:pPr marL="548640" marR="0" lvl="3" indent="-285750" algn="l" rtl="0">
              <a:lnSpc>
                <a:spcPct val="110000"/>
              </a:lnSpc>
              <a:spcBef>
                <a:spcPts val="0"/>
              </a:spcBef>
              <a:spcAft>
                <a:spcPts val="0"/>
              </a:spcAft>
              <a:buClr>
                <a:srgbClr val="000000"/>
              </a:buClr>
              <a:buSzPts val="1300"/>
              <a:buFont typeface="Noto Sans Symbols"/>
              <a:buChar char="⮚"/>
            </a:pPr>
            <a:r>
              <a:rPr lang="en" sz="1300" b="1" i="0" u="none" strike="noStrike" cap="none">
                <a:solidFill>
                  <a:srgbClr val="000000"/>
                </a:solidFill>
                <a:latin typeface="Calibri"/>
                <a:ea typeface="Calibri"/>
                <a:cs typeface="Calibri"/>
                <a:sym typeface="Calibri"/>
              </a:rPr>
              <a:t>Salary</a:t>
            </a:r>
            <a:r>
              <a:rPr lang="en" sz="1300" b="0" i="0" u="none" strike="noStrike" cap="none">
                <a:solidFill>
                  <a:srgbClr val="000000"/>
                </a:solidFill>
                <a:latin typeface="Calibri"/>
                <a:ea typeface="Calibri"/>
                <a:cs typeface="Calibri"/>
                <a:sym typeface="Calibri"/>
              </a:rPr>
              <a:t>: Hourly, location-dependent.</a:t>
            </a:r>
            <a:endParaRPr/>
          </a:p>
          <a:p>
            <a:pPr marL="285750" marR="0" lvl="0" indent="-285750" algn="l" rtl="0">
              <a:lnSpc>
                <a:spcPct val="110000"/>
              </a:lnSpc>
              <a:spcBef>
                <a:spcPts val="0"/>
              </a:spcBef>
              <a:spcAft>
                <a:spcPts val="0"/>
              </a:spcAft>
              <a:buClr>
                <a:srgbClr val="000000"/>
              </a:buClr>
              <a:buSzPts val="1400"/>
              <a:buFont typeface="Noto Sans Symbols"/>
              <a:buChar char="❑"/>
            </a:pPr>
            <a:r>
              <a:rPr lang="en" sz="1400" b="1" i="0" u="none" strike="noStrike" cap="none">
                <a:solidFill>
                  <a:srgbClr val="0000FF"/>
                </a:solidFill>
                <a:latin typeface="Calibri"/>
                <a:ea typeface="Calibri"/>
                <a:cs typeface="Calibri"/>
                <a:sym typeface="Calibri"/>
              </a:rPr>
              <a:t>Quality Control Specialist</a:t>
            </a:r>
            <a:r>
              <a:rPr lang="en" sz="1300" b="0" i="0" u="none" strike="noStrike" cap="none">
                <a:solidFill>
                  <a:srgbClr val="000000"/>
                </a:solidFill>
                <a:latin typeface="Calibri"/>
                <a:ea typeface="Calibri"/>
                <a:cs typeface="Calibri"/>
                <a:sym typeface="Calibri"/>
              </a:rPr>
              <a:t>: Ensuring product quality.</a:t>
            </a:r>
            <a:endParaRPr/>
          </a:p>
          <a:p>
            <a:pPr marL="548640" marR="0" lvl="1" indent="-285750" algn="l" rtl="0">
              <a:lnSpc>
                <a:spcPct val="110000"/>
              </a:lnSpc>
              <a:spcBef>
                <a:spcPts val="0"/>
              </a:spcBef>
              <a:spcAft>
                <a:spcPts val="0"/>
              </a:spcAft>
              <a:buClr>
                <a:srgbClr val="000000"/>
              </a:buClr>
              <a:buSzPts val="1300"/>
              <a:buFont typeface="Noto Sans Symbols"/>
              <a:buChar char="⮚"/>
            </a:pPr>
            <a:r>
              <a:rPr lang="en" sz="1300" b="1" i="0" u="none" strike="noStrike" cap="none">
                <a:solidFill>
                  <a:srgbClr val="000000"/>
                </a:solidFill>
                <a:latin typeface="Calibri"/>
                <a:ea typeface="Calibri"/>
                <a:cs typeface="Calibri"/>
                <a:sym typeface="Calibri"/>
              </a:rPr>
              <a:t>Salary</a:t>
            </a:r>
            <a:r>
              <a:rPr lang="en" sz="1300" b="0" i="0" u="none" strike="noStrike" cap="none">
                <a:solidFill>
                  <a:srgbClr val="000000"/>
                </a:solidFill>
                <a:latin typeface="Calibri"/>
                <a:ea typeface="Calibri"/>
                <a:cs typeface="Calibri"/>
                <a:sym typeface="Calibri"/>
              </a:rPr>
              <a:t>: </a:t>
            </a:r>
            <a:r>
              <a:rPr lang="en" sz="1300" b="1" i="0" u="none" strike="noStrike" cap="none">
                <a:solidFill>
                  <a:srgbClr val="0000FF"/>
                </a:solidFill>
                <a:latin typeface="Calibri"/>
                <a:ea typeface="Calibri"/>
                <a:cs typeface="Calibri"/>
                <a:sym typeface="Calibri"/>
              </a:rPr>
              <a:t>$40,000 </a:t>
            </a:r>
            <a:r>
              <a:rPr lang="en" sz="1300" b="0" i="0" u="none" strike="noStrike" cap="none">
                <a:solidFill>
                  <a:srgbClr val="000000"/>
                </a:solidFill>
                <a:latin typeface="Calibri"/>
                <a:ea typeface="Calibri"/>
                <a:cs typeface="Calibri"/>
                <a:sym typeface="Calibri"/>
              </a:rPr>
              <a:t>to </a:t>
            </a:r>
            <a:r>
              <a:rPr lang="en" sz="1300" b="1" i="0" u="none" strike="noStrike" cap="none">
                <a:solidFill>
                  <a:srgbClr val="0000FF"/>
                </a:solidFill>
                <a:latin typeface="Calibri"/>
                <a:ea typeface="Calibri"/>
                <a:cs typeface="Calibri"/>
                <a:sym typeface="Calibri"/>
              </a:rPr>
              <a:t>$70,000+ </a:t>
            </a:r>
            <a:r>
              <a:rPr lang="en" sz="1300" b="0" i="0" u="none" strike="noStrike" cap="none">
                <a:solidFill>
                  <a:srgbClr val="000000"/>
                </a:solidFill>
                <a:latin typeface="Calibri"/>
                <a:ea typeface="Calibri"/>
                <a:cs typeface="Calibri"/>
                <a:sym typeface="Calibri"/>
              </a:rPr>
              <a:t>per year.</a:t>
            </a:r>
            <a:endParaRPr/>
          </a:p>
          <a:p>
            <a:pPr marL="285750" marR="0" lvl="0" indent="-285750" algn="l" rtl="0">
              <a:lnSpc>
                <a:spcPct val="110000"/>
              </a:lnSpc>
              <a:spcBef>
                <a:spcPts val="0"/>
              </a:spcBef>
              <a:spcAft>
                <a:spcPts val="0"/>
              </a:spcAft>
              <a:buClr>
                <a:srgbClr val="000000"/>
              </a:buClr>
              <a:buSzPts val="1400"/>
              <a:buFont typeface="Noto Sans Symbols"/>
              <a:buChar char="❑"/>
            </a:pPr>
            <a:r>
              <a:rPr lang="en" sz="1400" b="1" i="0" u="none" strike="noStrike" cap="none">
                <a:solidFill>
                  <a:srgbClr val="0000FF"/>
                </a:solidFill>
                <a:latin typeface="Calibri"/>
                <a:ea typeface="Calibri"/>
                <a:cs typeface="Calibri"/>
                <a:sym typeface="Calibri"/>
              </a:rPr>
              <a:t>HR and Training Manager</a:t>
            </a:r>
            <a:r>
              <a:rPr lang="en" sz="1300" b="0" i="0" u="none" strike="noStrike" cap="none">
                <a:solidFill>
                  <a:srgbClr val="000000"/>
                </a:solidFill>
                <a:latin typeface="Calibri"/>
                <a:ea typeface="Calibri"/>
                <a:cs typeface="Calibri"/>
                <a:sym typeface="Calibri"/>
              </a:rPr>
              <a:t>: Handling HR functions.</a:t>
            </a:r>
            <a:endParaRPr/>
          </a:p>
          <a:p>
            <a:pPr marL="548640" marR="0" lvl="1" indent="-285750" algn="l" rtl="0">
              <a:lnSpc>
                <a:spcPct val="110000"/>
              </a:lnSpc>
              <a:spcBef>
                <a:spcPts val="0"/>
              </a:spcBef>
              <a:spcAft>
                <a:spcPts val="0"/>
              </a:spcAft>
              <a:buClr>
                <a:srgbClr val="000000"/>
              </a:buClr>
              <a:buSzPts val="1300"/>
              <a:buFont typeface="Noto Sans Symbols"/>
              <a:buChar char="⮚"/>
            </a:pPr>
            <a:r>
              <a:rPr lang="en" sz="1300" b="1" i="0" u="none" strike="noStrike" cap="none">
                <a:solidFill>
                  <a:srgbClr val="000000"/>
                </a:solidFill>
                <a:latin typeface="Calibri"/>
                <a:ea typeface="Calibri"/>
                <a:cs typeface="Calibri"/>
                <a:sym typeface="Calibri"/>
              </a:rPr>
              <a:t>Salary</a:t>
            </a:r>
            <a:r>
              <a:rPr lang="en" sz="1300" b="0" i="0" u="none" strike="noStrike" cap="none">
                <a:solidFill>
                  <a:srgbClr val="000000"/>
                </a:solidFill>
                <a:latin typeface="Calibri"/>
                <a:ea typeface="Calibri"/>
                <a:cs typeface="Calibri"/>
                <a:sym typeface="Calibri"/>
              </a:rPr>
              <a:t>: </a:t>
            </a:r>
            <a:r>
              <a:rPr lang="en" sz="1300" b="1" i="0" u="none" strike="noStrike" cap="none">
                <a:solidFill>
                  <a:srgbClr val="0000FF"/>
                </a:solidFill>
                <a:latin typeface="Calibri"/>
                <a:ea typeface="Calibri"/>
                <a:cs typeface="Calibri"/>
                <a:sym typeface="Calibri"/>
              </a:rPr>
              <a:t>$50,000 </a:t>
            </a:r>
            <a:r>
              <a:rPr lang="en" sz="1300" b="0" i="0" u="none" strike="noStrike" cap="none">
                <a:solidFill>
                  <a:srgbClr val="000000"/>
                </a:solidFill>
                <a:latin typeface="Calibri"/>
                <a:ea typeface="Calibri"/>
                <a:cs typeface="Calibri"/>
                <a:sym typeface="Calibri"/>
              </a:rPr>
              <a:t>to </a:t>
            </a:r>
            <a:r>
              <a:rPr lang="en" sz="1300" b="1" i="0" u="none" strike="noStrike" cap="none">
                <a:solidFill>
                  <a:srgbClr val="0000FF"/>
                </a:solidFill>
                <a:latin typeface="Calibri"/>
                <a:ea typeface="Calibri"/>
                <a:cs typeface="Calibri"/>
                <a:sym typeface="Calibri"/>
              </a:rPr>
              <a:t>$90,000+ </a:t>
            </a:r>
            <a:r>
              <a:rPr lang="en" sz="1300" b="0" i="0" u="none" strike="noStrike" cap="none">
                <a:solidFill>
                  <a:srgbClr val="000000"/>
                </a:solidFill>
                <a:latin typeface="Calibri"/>
                <a:ea typeface="Calibri"/>
                <a:cs typeface="Calibri"/>
                <a:sym typeface="Calibri"/>
              </a:rPr>
              <a:t>per year.</a:t>
            </a:r>
            <a:endParaRPr/>
          </a:p>
          <a:p>
            <a:pPr marL="285750" marR="0" lvl="0" indent="-285750" algn="l" rtl="0">
              <a:lnSpc>
                <a:spcPct val="110000"/>
              </a:lnSpc>
              <a:spcBef>
                <a:spcPts val="0"/>
              </a:spcBef>
              <a:spcAft>
                <a:spcPts val="0"/>
              </a:spcAft>
              <a:buClr>
                <a:srgbClr val="000000"/>
              </a:buClr>
              <a:buSzPts val="1400"/>
              <a:buFont typeface="Noto Sans Symbols"/>
              <a:buChar char="❑"/>
            </a:pPr>
            <a:r>
              <a:rPr lang="en" sz="1400" b="1" i="0" u="none" strike="noStrike" cap="none">
                <a:solidFill>
                  <a:srgbClr val="0000FF"/>
                </a:solidFill>
                <a:latin typeface="Calibri"/>
                <a:ea typeface="Calibri"/>
                <a:cs typeface="Calibri"/>
                <a:sym typeface="Calibri"/>
              </a:rPr>
              <a:t>Inventory Specialist</a:t>
            </a:r>
            <a:r>
              <a:rPr lang="en" sz="1300" b="0" i="0" u="none" strike="noStrike" cap="none">
                <a:solidFill>
                  <a:srgbClr val="000000"/>
                </a:solidFill>
                <a:latin typeface="Calibri"/>
                <a:ea typeface="Calibri"/>
                <a:cs typeface="Calibri"/>
                <a:sym typeface="Calibri"/>
              </a:rPr>
              <a:t>: Managing inventory control.</a:t>
            </a:r>
            <a:endParaRPr/>
          </a:p>
          <a:p>
            <a:pPr marL="548640" marR="0" lvl="1" indent="-285750" algn="l" rtl="0">
              <a:lnSpc>
                <a:spcPct val="110000"/>
              </a:lnSpc>
              <a:spcBef>
                <a:spcPts val="0"/>
              </a:spcBef>
              <a:spcAft>
                <a:spcPts val="0"/>
              </a:spcAft>
              <a:buClr>
                <a:srgbClr val="000000"/>
              </a:buClr>
              <a:buSzPts val="1300"/>
              <a:buFont typeface="Noto Sans Symbols"/>
              <a:buChar char="⮚"/>
            </a:pPr>
            <a:r>
              <a:rPr lang="en" sz="1300" b="1" i="0" u="none" strike="noStrike" cap="none">
                <a:solidFill>
                  <a:srgbClr val="000000"/>
                </a:solidFill>
                <a:latin typeface="Calibri"/>
                <a:ea typeface="Calibri"/>
                <a:cs typeface="Calibri"/>
                <a:sym typeface="Calibri"/>
              </a:rPr>
              <a:t>Salary</a:t>
            </a:r>
            <a:r>
              <a:rPr lang="en" sz="1300" b="0" i="0" u="none" strike="noStrike" cap="none">
                <a:solidFill>
                  <a:srgbClr val="000000"/>
                </a:solidFill>
                <a:latin typeface="Calibri"/>
                <a:ea typeface="Calibri"/>
                <a:cs typeface="Calibri"/>
                <a:sym typeface="Calibri"/>
              </a:rPr>
              <a:t>: </a:t>
            </a:r>
            <a:r>
              <a:rPr lang="en" sz="1300" b="1" i="0" u="none" strike="noStrike" cap="none">
                <a:solidFill>
                  <a:srgbClr val="0000FF"/>
                </a:solidFill>
                <a:latin typeface="Calibri"/>
                <a:ea typeface="Calibri"/>
                <a:cs typeface="Calibri"/>
                <a:sym typeface="Calibri"/>
              </a:rPr>
              <a:t>$35,000 </a:t>
            </a:r>
            <a:r>
              <a:rPr lang="en" sz="1300" b="0" i="0" u="none" strike="noStrike" cap="none">
                <a:solidFill>
                  <a:srgbClr val="000000"/>
                </a:solidFill>
                <a:latin typeface="Calibri"/>
                <a:ea typeface="Calibri"/>
                <a:cs typeface="Calibri"/>
                <a:sym typeface="Calibri"/>
              </a:rPr>
              <a:t>to </a:t>
            </a:r>
            <a:r>
              <a:rPr lang="en" sz="1300" b="1" i="0" u="none" strike="noStrike" cap="none">
                <a:solidFill>
                  <a:srgbClr val="0000FF"/>
                </a:solidFill>
                <a:latin typeface="Calibri"/>
                <a:ea typeface="Calibri"/>
                <a:cs typeface="Calibri"/>
                <a:sym typeface="Calibri"/>
              </a:rPr>
              <a:t>$60,000+ </a:t>
            </a:r>
            <a:r>
              <a:rPr lang="en" sz="1300" b="0" i="0" u="none" strike="noStrike" cap="none">
                <a:solidFill>
                  <a:srgbClr val="000000"/>
                </a:solidFill>
                <a:latin typeface="Calibri"/>
                <a:ea typeface="Calibri"/>
                <a:cs typeface="Calibri"/>
                <a:sym typeface="Calibri"/>
              </a:rPr>
              <a:t>per year.</a:t>
            </a:r>
            <a:endParaRPr/>
          </a:p>
          <a:p>
            <a:pPr marL="285750" marR="0" lvl="0" indent="-285750" algn="l" rtl="0">
              <a:lnSpc>
                <a:spcPct val="110000"/>
              </a:lnSpc>
              <a:spcBef>
                <a:spcPts val="0"/>
              </a:spcBef>
              <a:spcAft>
                <a:spcPts val="0"/>
              </a:spcAft>
              <a:buClr>
                <a:srgbClr val="000000"/>
              </a:buClr>
              <a:buSzPts val="1400"/>
              <a:buFont typeface="Noto Sans Symbols"/>
              <a:buChar char="❑"/>
            </a:pPr>
            <a:r>
              <a:rPr lang="en" sz="1400" b="1" i="0" u="none" strike="noStrike" cap="none">
                <a:solidFill>
                  <a:srgbClr val="0000FF"/>
                </a:solidFill>
                <a:latin typeface="Calibri"/>
                <a:ea typeface="Calibri"/>
                <a:cs typeface="Calibri"/>
                <a:sym typeface="Calibri"/>
              </a:rPr>
              <a:t>Compliance Manager</a:t>
            </a:r>
            <a:r>
              <a:rPr lang="en" sz="1300" b="0" i="0" u="none" strike="noStrike" cap="none">
                <a:solidFill>
                  <a:srgbClr val="000000"/>
                </a:solidFill>
                <a:latin typeface="Calibri"/>
                <a:ea typeface="Calibri"/>
                <a:cs typeface="Calibri"/>
                <a:sym typeface="Calibri"/>
              </a:rPr>
              <a:t>: Overseeing regulatory compliance.</a:t>
            </a:r>
            <a:endParaRPr/>
          </a:p>
          <a:p>
            <a:pPr marL="548640" marR="0" lvl="1" indent="-285750" algn="l" rtl="0">
              <a:lnSpc>
                <a:spcPct val="110000"/>
              </a:lnSpc>
              <a:spcBef>
                <a:spcPts val="0"/>
              </a:spcBef>
              <a:spcAft>
                <a:spcPts val="0"/>
              </a:spcAft>
              <a:buClr>
                <a:srgbClr val="000000"/>
              </a:buClr>
              <a:buSzPts val="1300"/>
              <a:buFont typeface="Noto Sans Symbols"/>
              <a:buChar char="⮚"/>
            </a:pPr>
            <a:r>
              <a:rPr lang="en" sz="1300" b="1" i="0" u="none" strike="noStrike" cap="none">
                <a:solidFill>
                  <a:srgbClr val="000000"/>
                </a:solidFill>
                <a:latin typeface="Calibri"/>
                <a:ea typeface="Calibri"/>
                <a:cs typeface="Calibri"/>
                <a:sym typeface="Calibri"/>
              </a:rPr>
              <a:t>Salary</a:t>
            </a:r>
            <a:r>
              <a:rPr lang="en" sz="1300" b="0" i="0" u="none" strike="noStrike" cap="none">
                <a:solidFill>
                  <a:srgbClr val="000000"/>
                </a:solidFill>
                <a:latin typeface="Calibri"/>
                <a:ea typeface="Calibri"/>
                <a:cs typeface="Calibri"/>
                <a:sym typeface="Calibri"/>
              </a:rPr>
              <a:t>: </a:t>
            </a:r>
            <a:r>
              <a:rPr lang="en" sz="1300" b="1" i="0" u="none" strike="noStrike" cap="none">
                <a:solidFill>
                  <a:srgbClr val="0000FF"/>
                </a:solidFill>
                <a:latin typeface="Calibri"/>
                <a:ea typeface="Calibri"/>
                <a:cs typeface="Calibri"/>
                <a:sym typeface="Calibri"/>
              </a:rPr>
              <a:t>$50,000 </a:t>
            </a:r>
            <a:r>
              <a:rPr lang="en" sz="1300" b="0" i="0" u="none" strike="noStrike" cap="none">
                <a:solidFill>
                  <a:srgbClr val="000000"/>
                </a:solidFill>
                <a:latin typeface="Calibri"/>
                <a:ea typeface="Calibri"/>
                <a:cs typeface="Calibri"/>
                <a:sym typeface="Calibri"/>
              </a:rPr>
              <a:t>to </a:t>
            </a:r>
            <a:r>
              <a:rPr lang="en" sz="1300" b="1" i="0" u="none" strike="noStrike" cap="none">
                <a:solidFill>
                  <a:srgbClr val="0000FF"/>
                </a:solidFill>
                <a:latin typeface="Calibri"/>
                <a:ea typeface="Calibri"/>
                <a:cs typeface="Calibri"/>
                <a:sym typeface="Calibri"/>
              </a:rPr>
              <a:t>$100,000+ </a:t>
            </a:r>
            <a:r>
              <a:rPr lang="en" sz="1300" b="0" i="0" u="none" strike="noStrike" cap="none">
                <a:solidFill>
                  <a:srgbClr val="000000"/>
                </a:solidFill>
                <a:latin typeface="Calibri"/>
                <a:ea typeface="Calibri"/>
                <a:cs typeface="Calibri"/>
                <a:sym typeface="Calibri"/>
              </a:rPr>
              <a:t>per year.</a:t>
            </a:r>
            <a:endParaRPr/>
          </a:p>
        </p:txBody>
      </p:sp>
      <p:pic>
        <p:nvPicPr>
          <p:cNvPr id="603" name="Google Shape;603;p49"/>
          <p:cNvPicPr preferRelativeResize="0"/>
          <p:nvPr/>
        </p:nvPicPr>
        <p:blipFill rotWithShape="1">
          <a:blip r:embed="rId3">
            <a:alphaModFix/>
          </a:blip>
          <a:srcRect/>
          <a:stretch/>
        </p:blipFill>
        <p:spPr>
          <a:xfrm>
            <a:off x="1360134" y="2903651"/>
            <a:ext cx="1910551" cy="19105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99"/>
                                        </p:tgtEl>
                                        <p:attrNameLst>
                                          <p:attrName>style.visibility</p:attrName>
                                        </p:attrNameLst>
                                      </p:cBhvr>
                                      <p:to>
                                        <p:strVal val="visible"/>
                                      </p:to>
                                    </p:set>
                                    <p:anim calcmode="lin" valueType="num">
                                      <p:cBhvr additive="base">
                                        <p:cTn id="7" dur="1000"/>
                                        <p:tgtEl>
                                          <p:spTgt spid="599"/>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600"/>
                                        </p:tgtEl>
                                        <p:attrNameLst>
                                          <p:attrName>style.visibility</p:attrName>
                                        </p:attrNameLst>
                                      </p:cBhvr>
                                      <p:to>
                                        <p:strVal val="visible"/>
                                      </p:to>
                                    </p:set>
                                    <p:anim calcmode="lin" valueType="num">
                                      <p:cBhvr additive="base">
                                        <p:cTn id="11" dur="500"/>
                                        <p:tgtEl>
                                          <p:spTgt spid="600"/>
                                        </p:tgtEl>
                                        <p:attrNameLst>
                                          <p:attrName>ppt_x</p:attrName>
                                        </p:attrNameLst>
                                      </p:cBhvr>
                                      <p:tavLst>
                                        <p:tav tm="0">
                                          <p:val>
                                            <p:strVal val="#ppt_x-1"/>
                                          </p:val>
                                        </p:tav>
                                        <p:tav tm="100000">
                                          <p:val>
                                            <p:strVal val="#ppt_x"/>
                                          </p:val>
                                        </p:tav>
                                      </p:tavLst>
                                    </p:anim>
                                  </p:childTnLst>
                                </p:cTn>
                              </p:par>
                            </p:childTnLst>
                          </p:cTn>
                        </p:par>
                        <p:par>
                          <p:cTn id="12" fill="hold">
                            <p:stCondLst>
                              <p:cond delay="1500"/>
                            </p:stCondLst>
                            <p:childTnLst>
                              <p:par>
                                <p:cTn id="13" presetID="2" presetClass="entr" presetSubtype="1" fill="hold" nodeType="afterEffect">
                                  <p:stCondLst>
                                    <p:cond delay="0"/>
                                  </p:stCondLst>
                                  <p:childTnLst>
                                    <p:set>
                                      <p:cBhvr>
                                        <p:cTn id="14" dur="1" fill="hold">
                                          <p:stCondLst>
                                            <p:cond delay="0"/>
                                          </p:stCondLst>
                                        </p:cTn>
                                        <p:tgtEl>
                                          <p:spTgt spid="601"/>
                                        </p:tgtEl>
                                        <p:attrNameLst>
                                          <p:attrName>style.visibility</p:attrName>
                                        </p:attrNameLst>
                                      </p:cBhvr>
                                      <p:to>
                                        <p:strVal val="visible"/>
                                      </p:to>
                                    </p:set>
                                    <p:anim calcmode="lin" valueType="num">
                                      <p:cBhvr additive="base">
                                        <p:cTn id="15" dur="1000"/>
                                        <p:tgtEl>
                                          <p:spTgt spid="601"/>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2" presetClass="entr" presetSubtype="8" fill="hold" nodeType="afterEffect">
                                  <p:stCondLst>
                                    <p:cond delay="0"/>
                                  </p:stCondLst>
                                  <p:childTnLst>
                                    <p:set>
                                      <p:cBhvr>
                                        <p:cTn id="18" dur="1" fill="hold">
                                          <p:stCondLst>
                                            <p:cond delay="0"/>
                                          </p:stCondLst>
                                        </p:cTn>
                                        <p:tgtEl>
                                          <p:spTgt spid="602"/>
                                        </p:tgtEl>
                                        <p:attrNameLst>
                                          <p:attrName>style.visibility</p:attrName>
                                        </p:attrNameLst>
                                      </p:cBhvr>
                                      <p:to>
                                        <p:strVal val="visible"/>
                                      </p:to>
                                    </p:set>
                                    <p:anim calcmode="lin" valueType="num">
                                      <p:cBhvr additive="base">
                                        <p:cTn id="19" dur="500"/>
                                        <p:tgtEl>
                                          <p:spTgt spid="602"/>
                                        </p:tgtEl>
                                        <p:attrNameLst>
                                          <p:attrName>ppt_x</p:attrName>
                                        </p:attrNameLst>
                                      </p:cBhvr>
                                      <p:tavLst>
                                        <p:tav tm="0">
                                          <p:val>
                                            <p:strVal val="#ppt_x-1"/>
                                          </p:val>
                                        </p:tav>
                                        <p:tav tm="100000">
                                          <p:val>
                                            <p:strVal val="#ppt_x"/>
                                          </p:val>
                                        </p:tav>
                                      </p:tavLst>
                                    </p:anim>
                                  </p:childTnLst>
                                </p:cTn>
                              </p:par>
                            </p:childTnLst>
                          </p:cTn>
                        </p:par>
                        <p:par>
                          <p:cTn id="20" fill="hold">
                            <p:stCondLst>
                              <p:cond delay="3000"/>
                            </p:stCondLst>
                            <p:childTnLst>
                              <p:par>
                                <p:cTn id="21" presetID="23" presetClass="entr" presetSubtype="16" fill="hold" nodeType="afterEffect">
                                  <p:stCondLst>
                                    <p:cond delay="0"/>
                                  </p:stCondLst>
                                  <p:childTnLst>
                                    <p:set>
                                      <p:cBhvr>
                                        <p:cTn id="22" dur="1" fill="hold">
                                          <p:stCondLst>
                                            <p:cond delay="0"/>
                                          </p:stCondLst>
                                        </p:cTn>
                                        <p:tgtEl>
                                          <p:spTgt spid="603"/>
                                        </p:tgtEl>
                                        <p:attrNameLst>
                                          <p:attrName>style.visibility</p:attrName>
                                        </p:attrNameLst>
                                      </p:cBhvr>
                                      <p:to>
                                        <p:strVal val="visible"/>
                                      </p:to>
                                    </p:set>
                                    <p:anim calcmode="lin" valueType="num">
                                      <p:cBhvr additive="base">
                                        <p:cTn id="23" dur="500"/>
                                        <p:tgtEl>
                                          <p:spTgt spid="603"/>
                                        </p:tgtEl>
                                        <p:attrNameLst>
                                          <p:attrName>ppt_w</p:attrName>
                                        </p:attrNameLst>
                                      </p:cBhvr>
                                      <p:tavLst>
                                        <p:tav tm="0">
                                          <p:val>
                                            <p:strVal val="0"/>
                                          </p:val>
                                        </p:tav>
                                        <p:tav tm="100000">
                                          <p:val>
                                            <p:strVal val="#ppt_w"/>
                                          </p:val>
                                        </p:tav>
                                      </p:tavLst>
                                    </p:anim>
                                    <p:anim calcmode="lin" valueType="num">
                                      <p:cBhvr additive="base">
                                        <p:cTn id="24" dur="500"/>
                                        <p:tgtEl>
                                          <p:spTgt spid="60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50"/>
          <p:cNvSpPr txBox="1">
            <a:spLocks noGrp="1"/>
          </p:cNvSpPr>
          <p:nvPr>
            <p:ph type="sldNum" idx="12"/>
          </p:nvPr>
        </p:nvSpPr>
        <p:spPr>
          <a:xfrm>
            <a:off x="4358640" y="4814203"/>
            <a:ext cx="42672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
              <a:t>24</a:t>
            </a:fld>
            <a:endParaRPr/>
          </a:p>
        </p:txBody>
      </p:sp>
      <p:sp>
        <p:nvSpPr>
          <p:cNvPr id="609" name="Google Shape;609;p50"/>
          <p:cNvSpPr txBox="1"/>
          <p:nvPr/>
        </p:nvSpPr>
        <p:spPr>
          <a:xfrm>
            <a:off x="268448" y="129101"/>
            <a:ext cx="8589419" cy="48474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2800" b="0" i="0" u="none" strike="noStrike" cap="none">
                <a:solidFill>
                  <a:schemeClr val="lt1"/>
                </a:solidFill>
                <a:latin typeface="Calibri"/>
                <a:ea typeface="Calibri"/>
                <a:cs typeface="Calibri"/>
                <a:sym typeface="Calibri"/>
              </a:rPr>
              <a:t>Ancillary Cannabis Businesses</a:t>
            </a:r>
            <a:endParaRPr/>
          </a:p>
        </p:txBody>
      </p:sp>
      <p:sp>
        <p:nvSpPr>
          <p:cNvPr id="610" name="Google Shape;610;p50"/>
          <p:cNvSpPr txBox="1"/>
          <p:nvPr/>
        </p:nvSpPr>
        <p:spPr>
          <a:xfrm>
            <a:off x="268448" y="882569"/>
            <a:ext cx="8536363" cy="489199"/>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 sz="1400" b="1" i="0" u="none" strike="noStrike" cap="none">
                <a:solidFill>
                  <a:srgbClr val="0000FF"/>
                </a:solidFill>
                <a:latin typeface="Calibri"/>
                <a:ea typeface="Calibri"/>
                <a:cs typeface="Calibri"/>
                <a:sym typeface="Calibri"/>
              </a:rPr>
              <a:t>Ancillary cannabis businesses</a:t>
            </a:r>
            <a:r>
              <a:rPr lang="en" sz="1400" b="0" i="0" u="none" strike="noStrike" cap="none">
                <a:solidFill>
                  <a:srgbClr val="000000"/>
                </a:solidFill>
                <a:latin typeface="Calibri"/>
                <a:ea typeface="Calibri"/>
                <a:cs typeface="Calibri"/>
                <a:sym typeface="Calibri"/>
              </a:rPr>
              <a:t> enhance industry efficiency, safety, and compliance. Salaries vary based on roles, experience, and niche.</a:t>
            </a:r>
            <a:endParaRPr/>
          </a:p>
        </p:txBody>
      </p:sp>
      <p:sp>
        <p:nvSpPr>
          <p:cNvPr id="611" name="Google Shape;611;p50"/>
          <p:cNvSpPr/>
          <p:nvPr/>
        </p:nvSpPr>
        <p:spPr>
          <a:xfrm>
            <a:off x="268448" y="1466861"/>
            <a:ext cx="4352544" cy="387620"/>
          </a:xfrm>
          <a:prstGeom prst="roundRect">
            <a:avLst>
              <a:gd name="adj" fmla="val 31817"/>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600" b="1" i="0" u="none" strike="noStrike" cap="none">
                <a:solidFill>
                  <a:schemeClr val="lt1"/>
                </a:solidFill>
                <a:latin typeface="Calibri"/>
                <a:ea typeface="Calibri"/>
                <a:cs typeface="Calibri"/>
                <a:sym typeface="Calibri"/>
              </a:rPr>
              <a:t>Cannabis Testing Laboratories:</a:t>
            </a:r>
            <a:endParaRPr/>
          </a:p>
        </p:txBody>
      </p:sp>
      <p:sp>
        <p:nvSpPr>
          <p:cNvPr id="612" name="Google Shape;612;p50"/>
          <p:cNvSpPr txBox="1"/>
          <p:nvPr/>
        </p:nvSpPr>
        <p:spPr>
          <a:xfrm>
            <a:off x="268448" y="1905303"/>
            <a:ext cx="4385627" cy="741485"/>
          </a:xfrm>
          <a:prstGeom prst="rect">
            <a:avLst/>
          </a:prstGeom>
          <a:noFill/>
          <a:ln>
            <a:noFill/>
          </a:ln>
        </p:spPr>
        <p:txBody>
          <a:bodyPr spcFirstLastPara="1" wrap="square" lIns="91425" tIns="45700" rIns="91425" bIns="45700" anchor="ctr" anchorCtr="0">
            <a:spAutoFit/>
          </a:bodyPr>
          <a:lstStyle/>
          <a:p>
            <a:pPr marL="457200" marR="0" lvl="1" indent="-274320" algn="l" rtl="0">
              <a:lnSpc>
                <a:spcPct val="110000"/>
              </a:lnSpc>
              <a:spcBef>
                <a:spcPts val="0"/>
              </a:spcBef>
              <a:spcAft>
                <a:spcPts val="0"/>
              </a:spcAft>
              <a:buClr>
                <a:srgbClr val="000000"/>
              </a:buClr>
              <a:buSzPts val="1300"/>
              <a:buFont typeface="Noto Sans Symbols"/>
              <a:buChar char="⮚"/>
            </a:pPr>
            <a:r>
              <a:rPr lang="en" sz="1300" b="0" i="0" u="none" strike="noStrike" cap="none">
                <a:solidFill>
                  <a:srgbClr val="000000"/>
                </a:solidFill>
                <a:latin typeface="Calibri"/>
                <a:ea typeface="Calibri"/>
                <a:cs typeface="Calibri"/>
                <a:sym typeface="Calibri"/>
              </a:rPr>
              <a:t>Conduct safety, potency, and compliance testing.</a:t>
            </a:r>
            <a:endParaRPr/>
          </a:p>
          <a:p>
            <a:pPr marL="457200" marR="0" lvl="0" indent="-274320" algn="l" rtl="0">
              <a:lnSpc>
                <a:spcPct val="110000"/>
              </a:lnSpc>
              <a:spcBef>
                <a:spcPts val="0"/>
              </a:spcBef>
              <a:spcAft>
                <a:spcPts val="0"/>
              </a:spcAft>
              <a:buClr>
                <a:srgbClr val="000000"/>
              </a:buClr>
              <a:buSzPts val="1300"/>
              <a:buFont typeface="Noto Sans Symbols"/>
              <a:buChar char="⮚"/>
            </a:pPr>
            <a:r>
              <a:rPr lang="en" sz="1300" b="1" i="0" u="none" strike="noStrike" cap="none">
                <a:solidFill>
                  <a:srgbClr val="0000FF"/>
                </a:solidFill>
                <a:latin typeface="Calibri"/>
                <a:ea typeface="Calibri"/>
                <a:cs typeface="Calibri"/>
                <a:sym typeface="Calibri"/>
              </a:rPr>
              <a:t>Salary</a:t>
            </a:r>
            <a:r>
              <a:rPr lang="en" sz="1300" b="0" i="0" u="none" strike="noStrike" cap="none">
                <a:solidFill>
                  <a:srgbClr val="000000"/>
                </a:solidFill>
                <a:latin typeface="Calibri"/>
                <a:ea typeface="Calibri"/>
                <a:cs typeface="Calibri"/>
                <a:sym typeface="Calibri"/>
              </a:rPr>
              <a:t>: Lab techs and scientists earn </a:t>
            </a:r>
            <a:r>
              <a:rPr lang="en" sz="1300" b="1" i="0" u="none" strike="noStrike" cap="none">
                <a:solidFill>
                  <a:srgbClr val="0000FF"/>
                </a:solidFill>
                <a:latin typeface="Calibri"/>
                <a:ea typeface="Calibri"/>
                <a:cs typeface="Calibri"/>
                <a:sym typeface="Calibri"/>
              </a:rPr>
              <a:t>$40,000 </a:t>
            </a:r>
            <a:r>
              <a:rPr lang="en" sz="1300" b="0" i="0" u="none" strike="noStrike" cap="none">
                <a:solidFill>
                  <a:srgbClr val="000000"/>
                </a:solidFill>
                <a:latin typeface="Calibri"/>
                <a:ea typeface="Calibri"/>
                <a:cs typeface="Calibri"/>
                <a:sym typeface="Calibri"/>
              </a:rPr>
              <a:t>to </a:t>
            </a:r>
            <a:r>
              <a:rPr lang="en" sz="1300" b="1" i="0" u="none" strike="noStrike" cap="none">
                <a:solidFill>
                  <a:srgbClr val="0000FF"/>
                </a:solidFill>
                <a:latin typeface="Calibri"/>
                <a:ea typeface="Calibri"/>
                <a:cs typeface="Calibri"/>
                <a:sym typeface="Calibri"/>
              </a:rPr>
              <a:t>$80,000+ </a:t>
            </a:r>
            <a:r>
              <a:rPr lang="en" sz="1300" b="0" i="0" u="none" strike="noStrike" cap="none">
                <a:solidFill>
                  <a:srgbClr val="000000"/>
                </a:solidFill>
                <a:latin typeface="Calibri"/>
                <a:ea typeface="Calibri"/>
                <a:cs typeface="Calibri"/>
                <a:sym typeface="Calibri"/>
              </a:rPr>
              <a:t>per year.</a:t>
            </a:r>
            <a:endParaRPr/>
          </a:p>
        </p:txBody>
      </p:sp>
      <p:sp>
        <p:nvSpPr>
          <p:cNvPr id="613" name="Google Shape;613;p50"/>
          <p:cNvSpPr/>
          <p:nvPr/>
        </p:nvSpPr>
        <p:spPr>
          <a:xfrm>
            <a:off x="268448" y="2839423"/>
            <a:ext cx="4352544" cy="387620"/>
          </a:xfrm>
          <a:prstGeom prst="roundRect">
            <a:avLst>
              <a:gd name="adj" fmla="val 31817"/>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600" b="1" i="0" u="none" strike="noStrike" cap="none">
                <a:solidFill>
                  <a:schemeClr val="lt1"/>
                </a:solidFill>
                <a:latin typeface="Calibri"/>
                <a:ea typeface="Calibri"/>
                <a:cs typeface="Calibri"/>
                <a:sym typeface="Calibri"/>
              </a:rPr>
              <a:t>Transportation and Logistics Companies:</a:t>
            </a:r>
            <a:endParaRPr/>
          </a:p>
        </p:txBody>
      </p:sp>
      <p:sp>
        <p:nvSpPr>
          <p:cNvPr id="614" name="Google Shape;614;p50"/>
          <p:cNvSpPr txBox="1"/>
          <p:nvPr/>
        </p:nvSpPr>
        <p:spPr>
          <a:xfrm>
            <a:off x="268448" y="3276530"/>
            <a:ext cx="4385627" cy="741485"/>
          </a:xfrm>
          <a:prstGeom prst="rect">
            <a:avLst/>
          </a:prstGeom>
          <a:noFill/>
          <a:ln>
            <a:noFill/>
          </a:ln>
        </p:spPr>
        <p:txBody>
          <a:bodyPr spcFirstLastPara="1" wrap="square" lIns="91425" tIns="45700" rIns="91425" bIns="45700" anchor="ctr" anchorCtr="0">
            <a:spAutoFit/>
          </a:bodyPr>
          <a:lstStyle/>
          <a:p>
            <a:pPr marL="457200" marR="0" lvl="1" indent="-274320" algn="l" rtl="0">
              <a:lnSpc>
                <a:spcPct val="110000"/>
              </a:lnSpc>
              <a:spcBef>
                <a:spcPts val="0"/>
              </a:spcBef>
              <a:spcAft>
                <a:spcPts val="0"/>
              </a:spcAft>
              <a:buClr>
                <a:srgbClr val="000000"/>
              </a:buClr>
              <a:buSzPts val="1300"/>
              <a:buFont typeface="Noto Sans Symbols"/>
              <a:buChar char="⮚"/>
            </a:pPr>
            <a:r>
              <a:rPr lang="en" sz="1300" b="0" i="0" u="none" strike="noStrike" cap="none">
                <a:solidFill>
                  <a:srgbClr val="000000"/>
                </a:solidFill>
                <a:latin typeface="Calibri"/>
                <a:ea typeface="Calibri"/>
                <a:cs typeface="Calibri"/>
                <a:sym typeface="Calibri"/>
              </a:rPr>
              <a:t>Securely transport cannabis products.</a:t>
            </a:r>
            <a:endParaRPr/>
          </a:p>
          <a:p>
            <a:pPr marL="457200" marR="0" lvl="0" indent="-274320" algn="l" rtl="0">
              <a:lnSpc>
                <a:spcPct val="110000"/>
              </a:lnSpc>
              <a:spcBef>
                <a:spcPts val="0"/>
              </a:spcBef>
              <a:spcAft>
                <a:spcPts val="0"/>
              </a:spcAft>
              <a:buClr>
                <a:srgbClr val="000000"/>
              </a:buClr>
              <a:buSzPts val="1300"/>
              <a:buFont typeface="Noto Sans Symbols"/>
              <a:buChar char="⮚"/>
            </a:pPr>
            <a:r>
              <a:rPr lang="en" sz="1300" b="1" i="0" u="none" strike="noStrike" cap="none">
                <a:solidFill>
                  <a:srgbClr val="0000FF"/>
                </a:solidFill>
                <a:latin typeface="Calibri"/>
                <a:ea typeface="Calibri"/>
                <a:cs typeface="Calibri"/>
                <a:sym typeface="Calibri"/>
              </a:rPr>
              <a:t>Salary</a:t>
            </a:r>
            <a:r>
              <a:rPr lang="en" sz="1300" b="0" i="0" u="none" strike="noStrike" cap="none">
                <a:solidFill>
                  <a:srgbClr val="000000"/>
                </a:solidFill>
                <a:latin typeface="Calibri"/>
                <a:ea typeface="Calibri"/>
                <a:cs typeface="Calibri"/>
                <a:sym typeface="Calibri"/>
              </a:rPr>
              <a:t>: Drivers and logistics personnel earn </a:t>
            </a:r>
            <a:r>
              <a:rPr lang="en" sz="1300" b="1" i="0" u="none" strike="noStrike" cap="none">
                <a:solidFill>
                  <a:srgbClr val="0000FF"/>
                </a:solidFill>
                <a:latin typeface="Calibri"/>
                <a:ea typeface="Calibri"/>
                <a:cs typeface="Calibri"/>
                <a:sym typeface="Calibri"/>
              </a:rPr>
              <a:t>$30,000 </a:t>
            </a:r>
            <a:r>
              <a:rPr lang="en" sz="1300" b="0" i="0" u="none" strike="noStrike" cap="none">
                <a:solidFill>
                  <a:srgbClr val="000000"/>
                </a:solidFill>
                <a:latin typeface="Calibri"/>
                <a:ea typeface="Calibri"/>
                <a:cs typeface="Calibri"/>
                <a:sym typeface="Calibri"/>
              </a:rPr>
              <a:t>to </a:t>
            </a:r>
            <a:r>
              <a:rPr lang="en" sz="1300" b="1" i="0" u="none" strike="noStrike" cap="none">
                <a:solidFill>
                  <a:srgbClr val="0000FF"/>
                </a:solidFill>
                <a:latin typeface="Calibri"/>
                <a:ea typeface="Calibri"/>
                <a:cs typeface="Calibri"/>
                <a:sym typeface="Calibri"/>
              </a:rPr>
              <a:t>$60,000+ </a:t>
            </a:r>
            <a:r>
              <a:rPr lang="en" sz="1300" b="0" i="0" u="none" strike="noStrike" cap="none">
                <a:solidFill>
                  <a:srgbClr val="000000"/>
                </a:solidFill>
                <a:latin typeface="Calibri"/>
                <a:ea typeface="Calibri"/>
                <a:cs typeface="Calibri"/>
                <a:sym typeface="Calibri"/>
              </a:rPr>
              <a:t>per year.</a:t>
            </a:r>
            <a:endParaRPr/>
          </a:p>
        </p:txBody>
      </p:sp>
      <p:sp>
        <p:nvSpPr>
          <p:cNvPr id="615" name="Google Shape;615;p50"/>
          <p:cNvSpPr/>
          <p:nvPr/>
        </p:nvSpPr>
        <p:spPr>
          <a:xfrm>
            <a:off x="4721187" y="1466861"/>
            <a:ext cx="4352544" cy="387620"/>
          </a:xfrm>
          <a:prstGeom prst="roundRect">
            <a:avLst>
              <a:gd name="adj" fmla="val 31817"/>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600" b="1" i="0" u="none" strike="noStrike" cap="none">
                <a:solidFill>
                  <a:schemeClr val="lt1"/>
                </a:solidFill>
                <a:latin typeface="Calibri"/>
                <a:ea typeface="Calibri"/>
                <a:cs typeface="Calibri"/>
                <a:sym typeface="Calibri"/>
              </a:rPr>
              <a:t>Cannabis Event and Trade Show Organizers:</a:t>
            </a:r>
            <a:endParaRPr/>
          </a:p>
        </p:txBody>
      </p:sp>
      <p:sp>
        <p:nvSpPr>
          <p:cNvPr id="616" name="Google Shape;616;p50"/>
          <p:cNvSpPr txBox="1"/>
          <p:nvPr/>
        </p:nvSpPr>
        <p:spPr>
          <a:xfrm>
            <a:off x="4721187" y="1880809"/>
            <a:ext cx="4385627" cy="741485"/>
          </a:xfrm>
          <a:prstGeom prst="rect">
            <a:avLst/>
          </a:prstGeom>
          <a:noFill/>
          <a:ln>
            <a:noFill/>
          </a:ln>
        </p:spPr>
        <p:txBody>
          <a:bodyPr spcFirstLastPara="1" wrap="square" lIns="91425" tIns="45700" rIns="91425" bIns="45700" anchor="ctr" anchorCtr="0">
            <a:spAutoFit/>
          </a:bodyPr>
          <a:lstStyle/>
          <a:p>
            <a:pPr marL="457200" marR="0" lvl="1" indent="-285750" algn="l" rtl="0">
              <a:lnSpc>
                <a:spcPct val="110000"/>
              </a:lnSpc>
              <a:spcBef>
                <a:spcPts val="0"/>
              </a:spcBef>
              <a:spcAft>
                <a:spcPts val="0"/>
              </a:spcAft>
              <a:buClr>
                <a:srgbClr val="000000"/>
              </a:buClr>
              <a:buSzPts val="1300"/>
              <a:buFont typeface="Noto Sans Symbols"/>
              <a:buChar char="⮚"/>
            </a:pPr>
            <a:r>
              <a:rPr lang="en" sz="1300" b="0" i="0" u="none" strike="noStrike" cap="none">
                <a:solidFill>
                  <a:srgbClr val="000000"/>
                </a:solidFill>
                <a:latin typeface="Calibri"/>
                <a:ea typeface="Calibri"/>
                <a:cs typeface="Calibri"/>
                <a:sym typeface="Calibri"/>
              </a:rPr>
              <a:t>Plan cannabis-related events.</a:t>
            </a:r>
            <a:endParaRPr/>
          </a:p>
          <a:p>
            <a:pPr marL="457200" marR="0" lvl="0" indent="-285750" algn="l" rtl="0">
              <a:lnSpc>
                <a:spcPct val="110000"/>
              </a:lnSpc>
              <a:spcBef>
                <a:spcPts val="0"/>
              </a:spcBef>
              <a:spcAft>
                <a:spcPts val="0"/>
              </a:spcAft>
              <a:buClr>
                <a:srgbClr val="000000"/>
              </a:buClr>
              <a:buSzPts val="1300"/>
              <a:buFont typeface="Noto Sans Symbols"/>
              <a:buChar char="⮚"/>
            </a:pPr>
            <a:r>
              <a:rPr lang="en" sz="1300" b="1" i="0" u="none" strike="noStrike" cap="none">
                <a:solidFill>
                  <a:srgbClr val="0000FF"/>
                </a:solidFill>
                <a:latin typeface="Calibri"/>
                <a:ea typeface="Calibri"/>
                <a:cs typeface="Calibri"/>
                <a:sym typeface="Calibri"/>
              </a:rPr>
              <a:t>Salary</a:t>
            </a:r>
            <a:r>
              <a:rPr lang="en" sz="1300" b="0" i="0" u="none" strike="noStrike" cap="none">
                <a:solidFill>
                  <a:srgbClr val="000000"/>
                </a:solidFill>
                <a:latin typeface="Calibri"/>
                <a:ea typeface="Calibri"/>
                <a:cs typeface="Calibri"/>
                <a:sym typeface="Calibri"/>
              </a:rPr>
              <a:t>: Event coordinators earn </a:t>
            </a:r>
            <a:r>
              <a:rPr lang="en" sz="1300" b="1" i="0" u="none" strike="noStrike" cap="none">
                <a:solidFill>
                  <a:srgbClr val="0000FF"/>
                </a:solidFill>
                <a:latin typeface="Calibri"/>
                <a:ea typeface="Calibri"/>
                <a:cs typeface="Calibri"/>
                <a:sym typeface="Calibri"/>
              </a:rPr>
              <a:t>$40,000 </a:t>
            </a:r>
            <a:r>
              <a:rPr lang="en" sz="1300" b="0" i="0" u="none" strike="noStrike" cap="none">
                <a:solidFill>
                  <a:srgbClr val="000000"/>
                </a:solidFill>
                <a:latin typeface="Calibri"/>
                <a:ea typeface="Calibri"/>
                <a:cs typeface="Calibri"/>
                <a:sym typeface="Calibri"/>
              </a:rPr>
              <a:t>to </a:t>
            </a:r>
            <a:r>
              <a:rPr lang="en" sz="1300" b="1" i="0" u="none" strike="noStrike" cap="none">
                <a:solidFill>
                  <a:srgbClr val="0000FF"/>
                </a:solidFill>
                <a:latin typeface="Calibri"/>
                <a:ea typeface="Calibri"/>
                <a:cs typeface="Calibri"/>
                <a:sym typeface="Calibri"/>
              </a:rPr>
              <a:t>$80,000+ </a:t>
            </a:r>
            <a:r>
              <a:rPr lang="en" sz="1300" b="0" i="0" u="none" strike="noStrike" cap="none">
                <a:solidFill>
                  <a:srgbClr val="000000"/>
                </a:solidFill>
                <a:latin typeface="Calibri"/>
                <a:ea typeface="Calibri"/>
                <a:cs typeface="Calibri"/>
                <a:sym typeface="Calibri"/>
              </a:rPr>
              <a:t>per year.</a:t>
            </a:r>
            <a:endParaRPr/>
          </a:p>
        </p:txBody>
      </p:sp>
      <p:sp>
        <p:nvSpPr>
          <p:cNvPr id="617" name="Google Shape;617;p50"/>
          <p:cNvSpPr/>
          <p:nvPr/>
        </p:nvSpPr>
        <p:spPr>
          <a:xfrm>
            <a:off x="4721187" y="2839423"/>
            <a:ext cx="4352544" cy="387620"/>
          </a:xfrm>
          <a:prstGeom prst="roundRect">
            <a:avLst>
              <a:gd name="adj" fmla="val 31817"/>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600" b="1" i="0" u="none" strike="noStrike" cap="none">
                <a:solidFill>
                  <a:schemeClr val="lt1"/>
                </a:solidFill>
                <a:latin typeface="Calibri"/>
                <a:ea typeface="Calibri"/>
                <a:cs typeface="Calibri"/>
                <a:sym typeface="Calibri"/>
              </a:rPr>
              <a:t>Cannabis Packaging Equipment Manufacturers:</a:t>
            </a:r>
            <a:endParaRPr/>
          </a:p>
        </p:txBody>
      </p:sp>
      <p:sp>
        <p:nvSpPr>
          <p:cNvPr id="618" name="Google Shape;618;p50"/>
          <p:cNvSpPr txBox="1"/>
          <p:nvPr/>
        </p:nvSpPr>
        <p:spPr>
          <a:xfrm>
            <a:off x="4721187" y="3262039"/>
            <a:ext cx="4385627" cy="521425"/>
          </a:xfrm>
          <a:prstGeom prst="rect">
            <a:avLst/>
          </a:prstGeom>
          <a:noFill/>
          <a:ln>
            <a:noFill/>
          </a:ln>
        </p:spPr>
        <p:txBody>
          <a:bodyPr spcFirstLastPara="1" wrap="square" lIns="91425" tIns="45700" rIns="91425" bIns="45700" anchor="ctr" anchorCtr="0">
            <a:spAutoFit/>
          </a:bodyPr>
          <a:lstStyle/>
          <a:p>
            <a:pPr marL="457200" marR="0" lvl="1" indent="-285750" algn="l" rtl="0">
              <a:lnSpc>
                <a:spcPct val="110000"/>
              </a:lnSpc>
              <a:spcBef>
                <a:spcPts val="0"/>
              </a:spcBef>
              <a:spcAft>
                <a:spcPts val="0"/>
              </a:spcAft>
              <a:buClr>
                <a:srgbClr val="000000"/>
              </a:buClr>
              <a:buSzPts val="1300"/>
              <a:buFont typeface="Noto Sans Symbols"/>
              <a:buChar char="⮚"/>
            </a:pPr>
            <a:r>
              <a:rPr lang="en" sz="1300" b="0" i="0" u="none" strike="noStrike" cap="none">
                <a:solidFill>
                  <a:srgbClr val="000000"/>
                </a:solidFill>
                <a:latin typeface="Calibri"/>
                <a:ea typeface="Calibri"/>
                <a:cs typeface="Calibri"/>
                <a:sym typeface="Calibri"/>
              </a:rPr>
              <a:t>Supply packaging machinery.</a:t>
            </a:r>
            <a:endParaRPr/>
          </a:p>
          <a:p>
            <a:pPr marL="457200" marR="0" lvl="0" indent="-285750" algn="l" rtl="0">
              <a:lnSpc>
                <a:spcPct val="110000"/>
              </a:lnSpc>
              <a:spcBef>
                <a:spcPts val="0"/>
              </a:spcBef>
              <a:spcAft>
                <a:spcPts val="0"/>
              </a:spcAft>
              <a:buClr>
                <a:srgbClr val="000000"/>
              </a:buClr>
              <a:buSzPts val="1300"/>
              <a:buFont typeface="Noto Sans Symbols"/>
              <a:buChar char="⮚"/>
            </a:pPr>
            <a:r>
              <a:rPr lang="en" sz="1300" b="1" i="0" u="none" strike="noStrike" cap="none">
                <a:solidFill>
                  <a:srgbClr val="0000FF"/>
                </a:solidFill>
                <a:latin typeface="Calibri"/>
                <a:ea typeface="Calibri"/>
                <a:cs typeface="Calibri"/>
                <a:sym typeface="Calibri"/>
              </a:rPr>
              <a:t>Salary</a:t>
            </a:r>
            <a:r>
              <a:rPr lang="en" sz="1300" b="0" i="0" u="none" strike="noStrike" cap="none">
                <a:solidFill>
                  <a:srgbClr val="000000"/>
                </a:solidFill>
                <a:latin typeface="Calibri"/>
                <a:ea typeface="Calibri"/>
                <a:cs typeface="Calibri"/>
                <a:sym typeface="Calibri"/>
              </a:rPr>
              <a:t>: Engineers and techs earn competitive salaries</a:t>
            </a:r>
            <a:endParaRPr/>
          </a:p>
        </p:txBody>
      </p:sp>
      <p:pic>
        <p:nvPicPr>
          <p:cNvPr id="619" name="Google Shape;619;p50"/>
          <p:cNvPicPr preferRelativeResize="0"/>
          <p:nvPr/>
        </p:nvPicPr>
        <p:blipFill rotWithShape="1">
          <a:blip r:embed="rId3">
            <a:alphaModFix/>
          </a:blip>
          <a:srcRect/>
          <a:stretch/>
        </p:blipFill>
        <p:spPr>
          <a:xfrm>
            <a:off x="3171095" y="4235303"/>
            <a:ext cx="678430" cy="678430"/>
          </a:xfrm>
          <a:prstGeom prst="rect">
            <a:avLst/>
          </a:prstGeom>
          <a:noFill/>
          <a:ln>
            <a:noFill/>
          </a:ln>
        </p:spPr>
      </p:pic>
      <p:pic>
        <p:nvPicPr>
          <p:cNvPr id="620" name="Google Shape;620;p50"/>
          <p:cNvPicPr preferRelativeResize="0"/>
          <p:nvPr/>
        </p:nvPicPr>
        <p:blipFill rotWithShape="1">
          <a:blip r:embed="rId3">
            <a:alphaModFix/>
          </a:blip>
          <a:srcRect/>
          <a:stretch/>
        </p:blipFill>
        <p:spPr>
          <a:xfrm>
            <a:off x="5294475" y="4235303"/>
            <a:ext cx="678430" cy="6784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10"/>
                                        </p:tgtEl>
                                        <p:attrNameLst>
                                          <p:attrName>style.visibility</p:attrName>
                                        </p:attrNameLst>
                                      </p:cBhvr>
                                      <p:to>
                                        <p:strVal val="visible"/>
                                      </p:to>
                                    </p:set>
                                    <p:anim calcmode="lin" valueType="num">
                                      <p:cBhvr additive="base">
                                        <p:cTn id="7" dur="1000"/>
                                        <p:tgtEl>
                                          <p:spTgt spid="610"/>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611"/>
                                        </p:tgtEl>
                                        <p:attrNameLst>
                                          <p:attrName>style.visibility</p:attrName>
                                        </p:attrNameLst>
                                      </p:cBhvr>
                                      <p:to>
                                        <p:strVal val="visible"/>
                                      </p:to>
                                    </p:set>
                                    <p:anim calcmode="lin" valueType="num">
                                      <p:cBhvr additive="base">
                                        <p:cTn id="11" dur="1000"/>
                                        <p:tgtEl>
                                          <p:spTgt spid="611"/>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12"/>
                                        </p:tgtEl>
                                        <p:attrNameLst>
                                          <p:attrName>style.visibility</p:attrName>
                                        </p:attrNameLst>
                                      </p:cBhvr>
                                      <p:to>
                                        <p:strVal val="visible"/>
                                      </p:to>
                                    </p:set>
                                    <p:anim calcmode="lin" valueType="num">
                                      <p:cBhvr additive="base">
                                        <p:cTn id="15" dur="500"/>
                                        <p:tgtEl>
                                          <p:spTgt spid="612"/>
                                        </p:tgtEl>
                                        <p:attrNameLst>
                                          <p:attrName>ppt_x</p:attrName>
                                        </p:attrNameLst>
                                      </p:cBhvr>
                                      <p:tavLst>
                                        <p:tav tm="0">
                                          <p:val>
                                            <p:strVal val="#ppt_x-1"/>
                                          </p:val>
                                        </p:tav>
                                        <p:tav tm="100000">
                                          <p:val>
                                            <p:strVal val="#ppt_x"/>
                                          </p:val>
                                        </p:tav>
                                      </p:tavLst>
                                    </p:anim>
                                  </p:childTnLst>
                                </p:cTn>
                              </p:par>
                            </p:childTnLst>
                          </p:cTn>
                        </p:par>
                        <p:par>
                          <p:cTn id="16" fill="hold">
                            <p:stCondLst>
                              <p:cond delay="2500"/>
                            </p:stCondLst>
                            <p:childTnLst>
                              <p:par>
                                <p:cTn id="17" presetID="2" presetClass="entr" presetSubtype="1" fill="hold" nodeType="afterEffect">
                                  <p:stCondLst>
                                    <p:cond delay="0"/>
                                  </p:stCondLst>
                                  <p:childTnLst>
                                    <p:set>
                                      <p:cBhvr>
                                        <p:cTn id="18" dur="1" fill="hold">
                                          <p:stCondLst>
                                            <p:cond delay="0"/>
                                          </p:stCondLst>
                                        </p:cTn>
                                        <p:tgtEl>
                                          <p:spTgt spid="613"/>
                                        </p:tgtEl>
                                        <p:attrNameLst>
                                          <p:attrName>style.visibility</p:attrName>
                                        </p:attrNameLst>
                                      </p:cBhvr>
                                      <p:to>
                                        <p:strVal val="visible"/>
                                      </p:to>
                                    </p:set>
                                    <p:anim calcmode="lin" valueType="num">
                                      <p:cBhvr additive="base">
                                        <p:cTn id="19" dur="1000"/>
                                        <p:tgtEl>
                                          <p:spTgt spid="613"/>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2" presetClass="entr" presetSubtype="8" fill="hold" nodeType="afterEffect">
                                  <p:stCondLst>
                                    <p:cond delay="0"/>
                                  </p:stCondLst>
                                  <p:childTnLst>
                                    <p:set>
                                      <p:cBhvr>
                                        <p:cTn id="22" dur="1" fill="hold">
                                          <p:stCondLst>
                                            <p:cond delay="0"/>
                                          </p:stCondLst>
                                        </p:cTn>
                                        <p:tgtEl>
                                          <p:spTgt spid="614"/>
                                        </p:tgtEl>
                                        <p:attrNameLst>
                                          <p:attrName>style.visibility</p:attrName>
                                        </p:attrNameLst>
                                      </p:cBhvr>
                                      <p:to>
                                        <p:strVal val="visible"/>
                                      </p:to>
                                    </p:set>
                                    <p:anim calcmode="lin" valueType="num">
                                      <p:cBhvr additive="base">
                                        <p:cTn id="23" dur="500"/>
                                        <p:tgtEl>
                                          <p:spTgt spid="614"/>
                                        </p:tgtEl>
                                        <p:attrNameLst>
                                          <p:attrName>ppt_x</p:attrName>
                                        </p:attrNameLst>
                                      </p:cBhvr>
                                      <p:tavLst>
                                        <p:tav tm="0">
                                          <p:val>
                                            <p:strVal val="#ppt_x-1"/>
                                          </p:val>
                                        </p:tav>
                                        <p:tav tm="100000">
                                          <p:val>
                                            <p:strVal val="#ppt_x"/>
                                          </p:val>
                                        </p:tav>
                                      </p:tavLst>
                                    </p:anim>
                                  </p:childTnLst>
                                </p:cTn>
                              </p:par>
                            </p:childTnLst>
                          </p:cTn>
                        </p:par>
                        <p:par>
                          <p:cTn id="24" fill="hold">
                            <p:stCondLst>
                              <p:cond delay="4000"/>
                            </p:stCondLst>
                            <p:childTnLst>
                              <p:par>
                                <p:cTn id="25" presetID="2" presetClass="entr" presetSubtype="1" fill="hold" nodeType="afterEffect">
                                  <p:stCondLst>
                                    <p:cond delay="0"/>
                                  </p:stCondLst>
                                  <p:childTnLst>
                                    <p:set>
                                      <p:cBhvr>
                                        <p:cTn id="26" dur="1" fill="hold">
                                          <p:stCondLst>
                                            <p:cond delay="0"/>
                                          </p:stCondLst>
                                        </p:cTn>
                                        <p:tgtEl>
                                          <p:spTgt spid="615"/>
                                        </p:tgtEl>
                                        <p:attrNameLst>
                                          <p:attrName>style.visibility</p:attrName>
                                        </p:attrNameLst>
                                      </p:cBhvr>
                                      <p:to>
                                        <p:strVal val="visible"/>
                                      </p:to>
                                    </p:set>
                                    <p:anim calcmode="lin" valueType="num">
                                      <p:cBhvr additive="base">
                                        <p:cTn id="27" dur="1000"/>
                                        <p:tgtEl>
                                          <p:spTgt spid="61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2" presetClass="entr" presetSubtype="8" fill="hold" nodeType="afterEffect">
                                  <p:stCondLst>
                                    <p:cond delay="0"/>
                                  </p:stCondLst>
                                  <p:childTnLst>
                                    <p:set>
                                      <p:cBhvr>
                                        <p:cTn id="30" dur="1" fill="hold">
                                          <p:stCondLst>
                                            <p:cond delay="0"/>
                                          </p:stCondLst>
                                        </p:cTn>
                                        <p:tgtEl>
                                          <p:spTgt spid="616"/>
                                        </p:tgtEl>
                                        <p:attrNameLst>
                                          <p:attrName>style.visibility</p:attrName>
                                        </p:attrNameLst>
                                      </p:cBhvr>
                                      <p:to>
                                        <p:strVal val="visible"/>
                                      </p:to>
                                    </p:set>
                                    <p:anim calcmode="lin" valueType="num">
                                      <p:cBhvr additive="base">
                                        <p:cTn id="31" dur="500"/>
                                        <p:tgtEl>
                                          <p:spTgt spid="616"/>
                                        </p:tgtEl>
                                        <p:attrNameLst>
                                          <p:attrName>ppt_x</p:attrName>
                                        </p:attrNameLst>
                                      </p:cBhvr>
                                      <p:tavLst>
                                        <p:tav tm="0">
                                          <p:val>
                                            <p:strVal val="#ppt_x-1"/>
                                          </p:val>
                                        </p:tav>
                                        <p:tav tm="100000">
                                          <p:val>
                                            <p:strVal val="#ppt_x"/>
                                          </p:val>
                                        </p:tav>
                                      </p:tavLst>
                                    </p:anim>
                                  </p:childTnLst>
                                </p:cTn>
                              </p:par>
                            </p:childTnLst>
                          </p:cTn>
                        </p:par>
                        <p:par>
                          <p:cTn id="32" fill="hold">
                            <p:stCondLst>
                              <p:cond delay="5500"/>
                            </p:stCondLst>
                            <p:childTnLst>
                              <p:par>
                                <p:cTn id="33" presetID="2" presetClass="entr" presetSubtype="1" fill="hold" nodeType="afterEffect">
                                  <p:stCondLst>
                                    <p:cond delay="0"/>
                                  </p:stCondLst>
                                  <p:childTnLst>
                                    <p:set>
                                      <p:cBhvr>
                                        <p:cTn id="34" dur="1" fill="hold">
                                          <p:stCondLst>
                                            <p:cond delay="0"/>
                                          </p:stCondLst>
                                        </p:cTn>
                                        <p:tgtEl>
                                          <p:spTgt spid="617"/>
                                        </p:tgtEl>
                                        <p:attrNameLst>
                                          <p:attrName>style.visibility</p:attrName>
                                        </p:attrNameLst>
                                      </p:cBhvr>
                                      <p:to>
                                        <p:strVal val="visible"/>
                                      </p:to>
                                    </p:set>
                                    <p:anim calcmode="lin" valueType="num">
                                      <p:cBhvr additive="base">
                                        <p:cTn id="35" dur="1000"/>
                                        <p:tgtEl>
                                          <p:spTgt spid="617"/>
                                        </p:tgtEl>
                                        <p:attrNameLst>
                                          <p:attrName>ppt_y</p:attrName>
                                        </p:attrNameLst>
                                      </p:cBhvr>
                                      <p:tavLst>
                                        <p:tav tm="0">
                                          <p:val>
                                            <p:strVal val="#ppt_y-1"/>
                                          </p:val>
                                        </p:tav>
                                        <p:tav tm="100000">
                                          <p:val>
                                            <p:strVal val="#ppt_y"/>
                                          </p:val>
                                        </p:tav>
                                      </p:tavLst>
                                    </p:anim>
                                  </p:childTnLst>
                                </p:cTn>
                              </p:par>
                            </p:childTnLst>
                          </p:cTn>
                        </p:par>
                        <p:par>
                          <p:cTn id="36" fill="hold">
                            <p:stCondLst>
                              <p:cond delay="6500"/>
                            </p:stCondLst>
                            <p:childTnLst>
                              <p:par>
                                <p:cTn id="37" presetID="2" presetClass="entr" presetSubtype="8" fill="hold" nodeType="afterEffect">
                                  <p:stCondLst>
                                    <p:cond delay="0"/>
                                  </p:stCondLst>
                                  <p:childTnLst>
                                    <p:set>
                                      <p:cBhvr>
                                        <p:cTn id="38" dur="1" fill="hold">
                                          <p:stCondLst>
                                            <p:cond delay="0"/>
                                          </p:stCondLst>
                                        </p:cTn>
                                        <p:tgtEl>
                                          <p:spTgt spid="618"/>
                                        </p:tgtEl>
                                        <p:attrNameLst>
                                          <p:attrName>style.visibility</p:attrName>
                                        </p:attrNameLst>
                                      </p:cBhvr>
                                      <p:to>
                                        <p:strVal val="visible"/>
                                      </p:to>
                                    </p:set>
                                    <p:anim calcmode="lin" valueType="num">
                                      <p:cBhvr additive="base">
                                        <p:cTn id="39" dur="500"/>
                                        <p:tgtEl>
                                          <p:spTgt spid="618"/>
                                        </p:tgtEl>
                                        <p:attrNameLst>
                                          <p:attrName>ppt_x</p:attrName>
                                        </p:attrNameLst>
                                      </p:cBhvr>
                                      <p:tavLst>
                                        <p:tav tm="0">
                                          <p:val>
                                            <p:strVal val="#ppt_x-1"/>
                                          </p:val>
                                        </p:tav>
                                        <p:tav tm="100000">
                                          <p:val>
                                            <p:strVal val="#ppt_x"/>
                                          </p:val>
                                        </p:tav>
                                      </p:tavLst>
                                    </p:anim>
                                  </p:childTnLst>
                                </p:cTn>
                              </p:par>
                            </p:childTnLst>
                          </p:cTn>
                        </p:par>
                        <p:par>
                          <p:cTn id="40" fill="hold">
                            <p:stCondLst>
                              <p:cond delay="7000"/>
                            </p:stCondLst>
                            <p:childTnLst>
                              <p:par>
                                <p:cTn id="41" presetID="23" presetClass="entr" presetSubtype="16" fill="hold" nodeType="afterEffect">
                                  <p:stCondLst>
                                    <p:cond delay="0"/>
                                  </p:stCondLst>
                                  <p:childTnLst>
                                    <p:set>
                                      <p:cBhvr>
                                        <p:cTn id="42" dur="1" fill="hold">
                                          <p:stCondLst>
                                            <p:cond delay="0"/>
                                          </p:stCondLst>
                                        </p:cTn>
                                        <p:tgtEl>
                                          <p:spTgt spid="619"/>
                                        </p:tgtEl>
                                        <p:attrNameLst>
                                          <p:attrName>style.visibility</p:attrName>
                                        </p:attrNameLst>
                                      </p:cBhvr>
                                      <p:to>
                                        <p:strVal val="visible"/>
                                      </p:to>
                                    </p:set>
                                    <p:anim calcmode="lin" valueType="num">
                                      <p:cBhvr additive="base">
                                        <p:cTn id="43" dur="500"/>
                                        <p:tgtEl>
                                          <p:spTgt spid="619"/>
                                        </p:tgtEl>
                                        <p:attrNameLst>
                                          <p:attrName>ppt_w</p:attrName>
                                        </p:attrNameLst>
                                      </p:cBhvr>
                                      <p:tavLst>
                                        <p:tav tm="0">
                                          <p:val>
                                            <p:strVal val="0"/>
                                          </p:val>
                                        </p:tav>
                                        <p:tav tm="100000">
                                          <p:val>
                                            <p:strVal val="#ppt_w"/>
                                          </p:val>
                                        </p:tav>
                                      </p:tavLst>
                                    </p:anim>
                                    <p:anim calcmode="lin" valueType="num">
                                      <p:cBhvr additive="base">
                                        <p:cTn id="44" dur="500"/>
                                        <p:tgtEl>
                                          <p:spTgt spid="619"/>
                                        </p:tgtEl>
                                        <p:attrNameLst>
                                          <p:attrName>ppt_h</p:attrName>
                                        </p:attrNameLst>
                                      </p:cBhvr>
                                      <p:tavLst>
                                        <p:tav tm="0">
                                          <p:val>
                                            <p:strVal val="0"/>
                                          </p:val>
                                        </p:tav>
                                        <p:tav tm="100000">
                                          <p:val>
                                            <p:strVal val="#ppt_h"/>
                                          </p:val>
                                        </p:tav>
                                      </p:tavLst>
                                    </p:anim>
                                  </p:childTnLst>
                                </p:cTn>
                              </p:par>
                            </p:childTnLst>
                          </p:cTn>
                        </p:par>
                        <p:par>
                          <p:cTn id="45" fill="hold">
                            <p:stCondLst>
                              <p:cond delay="7500"/>
                            </p:stCondLst>
                            <p:childTnLst>
                              <p:par>
                                <p:cTn id="46" presetID="23" presetClass="entr" presetSubtype="16" fill="hold" nodeType="afterEffect">
                                  <p:stCondLst>
                                    <p:cond delay="0"/>
                                  </p:stCondLst>
                                  <p:childTnLst>
                                    <p:set>
                                      <p:cBhvr>
                                        <p:cTn id="47" dur="1" fill="hold">
                                          <p:stCondLst>
                                            <p:cond delay="0"/>
                                          </p:stCondLst>
                                        </p:cTn>
                                        <p:tgtEl>
                                          <p:spTgt spid="620"/>
                                        </p:tgtEl>
                                        <p:attrNameLst>
                                          <p:attrName>style.visibility</p:attrName>
                                        </p:attrNameLst>
                                      </p:cBhvr>
                                      <p:to>
                                        <p:strVal val="visible"/>
                                      </p:to>
                                    </p:set>
                                    <p:anim calcmode="lin" valueType="num">
                                      <p:cBhvr additive="base">
                                        <p:cTn id="48" dur="500"/>
                                        <p:tgtEl>
                                          <p:spTgt spid="620"/>
                                        </p:tgtEl>
                                        <p:attrNameLst>
                                          <p:attrName>ppt_w</p:attrName>
                                        </p:attrNameLst>
                                      </p:cBhvr>
                                      <p:tavLst>
                                        <p:tav tm="0">
                                          <p:val>
                                            <p:strVal val="0"/>
                                          </p:val>
                                        </p:tav>
                                        <p:tav tm="100000">
                                          <p:val>
                                            <p:strVal val="#ppt_w"/>
                                          </p:val>
                                        </p:tav>
                                      </p:tavLst>
                                    </p:anim>
                                    <p:anim calcmode="lin" valueType="num">
                                      <p:cBhvr additive="base">
                                        <p:cTn id="49" dur="500"/>
                                        <p:tgtEl>
                                          <p:spTgt spid="62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51"/>
          <p:cNvSpPr txBox="1">
            <a:spLocks noGrp="1"/>
          </p:cNvSpPr>
          <p:nvPr>
            <p:ph type="sldNum" idx="12"/>
          </p:nvPr>
        </p:nvSpPr>
        <p:spPr>
          <a:xfrm>
            <a:off x="4358640" y="4814203"/>
            <a:ext cx="42672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
              <a:t>25</a:t>
            </a:fld>
            <a:endParaRPr/>
          </a:p>
        </p:txBody>
      </p:sp>
      <p:sp>
        <p:nvSpPr>
          <p:cNvPr id="626" name="Google Shape;626;p51"/>
          <p:cNvSpPr txBox="1"/>
          <p:nvPr/>
        </p:nvSpPr>
        <p:spPr>
          <a:xfrm>
            <a:off x="268448" y="129101"/>
            <a:ext cx="8589419" cy="48474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2800" b="0" i="0" u="none" strike="noStrike" cap="none">
                <a:solidFill>
                  <a:schemeClr val="lt1"/>
                </a:solidFill>
                <a:latin typeface="Calibri"/>
                <a:ea typeface="Calibri"/>
                <a:cs typeface="Calibri"/>
                <a:sym typeface="Calibri"/>
              </a:rPr>
              <a:t>Ancillary Cannabis Businesses</a:t>
            </a:r>
            <a:endParaRPr/>
          </a:p>
        </p:txBody>
      </p:sp>
      <p:sp>
        <p:nvSpPr>
          <p:cNvPr id="627" name="Google Shape;627;p51"/>
          <p:cNvSpPr/>
          <p:nvPr/>
        </p:nvSpPr>
        <p:spPr>
          <a:xfrm>
            <a:off x="268447" y="960954"/>
            <a:ext cx="4352544" cy="387620"/>
          </a:xfrm>
          <a:prstGeom prst="roundRect">
            <a:avLst>
              <a:gd name="adj" fmla="val 31817"/>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600" b="1" i="0" u="none" strike="noStrike" cap="none">
                <a:solidFill>
                  <a:schemeClr val="lt1"/>
                </a:solidFill>
                <a:latin typeface="Calibri"/>
                <a:ea typeface="Calibri"/>
                <a:cs typeface="Calibri"/>
                <a:sym typeface="Calibri"/>
              </a:rPr>
              <a:t>Insurance Providers:</a:t>
            </a:r>
            <a:endParaRPr/>
          </a:p>
        </p:txBody>
      </p:sp>
      <p:sp>
        <p:nvSpPr>
          <p:cNvPr id="628" name="Google Shape;628;p51"/>
          <p:cNvSpPr txBox="1"/>
          <p:nvPr/>
        </p:nvSpPr>
        <p:spPr>
          <a:xfrm>
            <a:off x="268448" y="1391007"/>
            <a:ext cx="4385627" cy="741485"/>
          </a:xfrm>
          <a:prstGeom prst="rect">
            <a:avLst/>
          </a:prstGeom>
          <a:noFill/>
          <a:ln>
            <a:noFill/>
          </a:ln>
        </p:spPr>
        <p:txBody>
          <a:bodyPr spcFirstLastPara="1" wrap="square" lIns="91425" tIns="45700" rIns="91425" bIns="45700" anchor="ctr" anchorCtr="0">
            <a:spAutoFit/>
          </a:bodyPr>
          <a:lstStyle/>
          <a:p>
            <a:pPr marL="457200" marR="0" lvl="1" indent="-285750" algn="l" rtl="0">
              <a:lnSpc>
                <a:spcPct val="110000"/>
              </a:lnSpc>
              <a:spcBef>
                <a:spcPts val="0"/>
              </a:spcBef>
              <a:spcAft>
                <a:spcPts val="0"/>
              </a:spcAft>
              <a:buClr>
                <a:srgbClr val="000000"/>
              </a:buClr>
              <a:buSzPts val="1300"/>
              <a:buFont typeface="Noto Sans Symbols"/>
              <a:buChar char="⮚"/>
            </a:pPr>
            <a:r>
              <a:rPr lang="en" sz="1300" b="0" i="0" u="none" strike="noStrike" cap="none">
                <a:solidFill>
                  <a:srgbClr val="000000"/>
                </a:solidFill>
                <a:latin typeface="Calibri"/>
                <a:ea typeface="Calibri"/>
                <a:cs typeface="Calibri"/>
                <a:sym typeface="Calibri"/>
              </a:rPr>
              <a:t>Offer tailored cannabis insurance.</a:t>
            </a:r>
            <a:endParaRPr/>
          </a:p>
          <a:p>
            <a:pPr marL="457200" marR="0" lvl="0" indent="-285750" algn="l" rtl="0">
              <a:lnSpc>
                <a:spcPct val="110000"/>
              </a:lnSpc>
              <a:spcBef>
                <a:spcPts val="0"/>
              </a:spcBef>
              <a:spcAft>
                <a:spcPts val="0"/>
              </a:spcAft>
              <a:buClr>
                <a:srgbClr val="000000"/>
              </a:buClr>
              <a:buSzPts val="1300"/>
              <a:buFont typeface="Noto Sans Symbols"/>
              <a:buChar char="⮚"/>
            </a:pPr>
            <a:r>
              <a:rPr lang="en" sz="1300" b="1" i="0" u="none" strike="noStrike" cap="none">
                <a:solidFill>
                  <a:srgbClr val="0000FF"/>
                </a:solidFill>
                <a:latin typeface="Calibri"/>
                <a:ea typeface="Calibri"/>
                <a:cs typeface="Calibri"/>
                <a:sym typeface="Calibri"/>
              </a:rPr>
              <a:t>Salary</a:t>
            </a:r>
            <a:r>
              <a:rPr lang="en" sz="1300" b="0" i="0" u="none" strike="noStrike" cap="none">
                <a:solidFill>
                  <a:srgbClr val="000000"/>
                </a:solidFill>
                <a:latin typeface="Calibri"/>
                <a:ea typeface="Calibri"/>
                <a:cs typeface="Calibri"/>
                <a:sym typeface="Calibri"/>
              </a:rPr>
              <a:t>: Professionals earn </a:t>
            </a:r>
            <a:r>
              <a:rPr lang="en" sz="1300" b="1" i="0" u="none" strike="noStrike" cap="none">
                <a:solidFill>
                  <a:srgbClr val="0000FF"/>
                </a:solidFill>
                <a:latin typeface="Calibri"/>
                <a:ea typeface="Calibri"/>
                <a:cs typeface="Calibri"/>
                <a:sym typeface="Calibri"/>
              </a:rPr>
              <a:t>$40,000 </a:t>
            </a:r>
            <a:r>
              <a:rPr lang="en" sz="1300" b="0" i="0" u="none" strike="noStrike" cap="none">
                <a:solidFill>
                  <a:srgbClr val="000000"/>
                </a:solidFill>
                <a:latin typeface="Calibri"/>
                <a:ea typeface="Calibri"/>
                <a:cs typeface="Calibri"/>
                <a:sym typeface="Calibri"/>
              </a:rPr>
              <a:t>to </a:t>
            </a:r>
            <a:r>
              <a:rPr lang="en" sz="1300" b="1" i="0" u="none" strike="noStrike" cap="none">
                <a:solidFill>
                  <a:srgbClr val="0000FF"/>
                </a:solidFill>
                <a:latin typeface="Calibri"/>
                <a:ea typeface="Calibri"/>
                <a:cs typeface="Calibri"/>
                <a:sym typeface="Calibri"/>
              </a:rPr>
              <a:t>$100,000+ </a:t>
            </a:r>
            <a:r>
              <a:rPr lang="en" sz="1300" b="0" i="0" u="none" strike="noStrike" cap="none">
                <a:solidFill>
                  <a:srgbClr val="000000"/>
                </a:solidFill>
                <a:latin typeface="Calibri"/>
                <a:ea typeface="Calibri"/>
                <a:cs typeface="Calibri"/>
                <a:sym typeface="Calibri"/>
              </a:rPr>
              <a:t>per year</a:t>
            </a:r>
            <a:endParaRPr/>
          </a:p>
        </p:txBody>
      </p:sp>
      <p:sp>
        <p:nvSpPr>
          <p:cNvPr id="629" name="Google Shape;629;p51"/>
          <p:cNvSpPr/>
          <p:nvPr/>
        </p:nvSpPr>
        <p:spPr>
          <a:xfrm>
            <a:off x="268448" y="2377940"/>
            <a:ext cx="4352544" cy="387620"/>
          </a:xfrm>
          <a:prstGeom prst="roundRect">
            <a:avLst>
              <a:gd name="adj" fmla="val 31817"/>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600" b="1" i="0" u="none" strike="noStrike" cap="none">
                <a:solidFill>
                  <a:schemeClr val="lt1"/>
                </a:solidFill>
                <a:latin typeface="Calibri"/>
                <a:ea typeface="Calibri"/>
                <a:cs typeface="Calibri"/>
                <a:sym typeface="Calibri"/>
              </a:rPr>
              <a:t>Cannabis Waste Disposal Services:</a:t>
            </a:r>
            <a:endParaRPr/>
          </a:p>
        </p:txBody>
      </p:sp>
      <p:sp>
        <p:nvSpPr>
          <p:cNvPr id="630" name="Google Shape;630;p51"/>
          <p:cNvSpPr txBox="1"/>
          <p:nvPr/>
        </p:nvSpPr>
        <p:spPr>
          <a:xfrm>
            <a:off x="268448" y="2808946"/>
            <a:ext cx="4385627" cy="521425"/>
          </a:xfrm>
          <a:prstGeom prst="rect">
            <a:avLst/>
          </a:prstGeom>
          <a:noFill/>
          <a:ln>
            <a:noFill/>
          </a:ln>
        </p:spPr>
        <p:txBody>
          <a:bodyPr spcFirstLastPara="1" wrap="square" lIns="91425" tIns="45700" rIns="91425" bIns="45700" anchor="ctr" anchorCtr="0">
            <a:spAutoFit/>
          </a:bodyPr>
          <a:lstStyle/>
          <a:p>
            <a:pPr marL="457200" marR="0" lvl="1" indent="-285750" algn="l" rtl="0">
              <a:lnSpc>
                <a:spcPct val="110000"/>
              </a:lnSpc>
              <a:spcBef>
                <a:spcPts val="0"/>
              </a:spcBef>
              <a:spcAft>
                <a:spcPts val="0"/>
              </a:spcAft>
              <a:buClr>
                <a:srgbClr val="000000"/>
              </a:buClr>
              <a:buSzPts val="1300"/>
              <a:buFont typeface="Noto Sans Symbols"/>
              <a:buChar char="⮚"/>
            </a:pPr>
            <a:r>
              <a:rPr lang="en" sz="1300" b="0" i="0" u="none" strike="noStrike" cap="none">
                <a:solidFill>
                  <a:srgbClr val="000000"/>
                </a:solidFill>
                <a:latin typeface="Calibri"/>
                <a:ea typeface="Calibri"/>
                <a:cs typeface="Calibri"/>
                <a:sym typeface="Calibri"/>
              </a:rPr>
              <a:t>Dispose of cannabis waste.</a:t>
            </a:r>
            <a:endParaRPr/>
          </a:p>
          <a:p>
            <a:pPr marL="457200" marR="0" lvl="0" indent="-285750" algn="l" rtl="0">
              <a:lnSpc>
                <a:spcPct val="110000"/>
              </a:lnSpc>
              <a:spcBef>
                <a:spcPts val="0"/>
              </a:spcBef>
              <a:spcAft>
                <a:spcPts val="0"/>
              </a:spcAft>
              <a:buClr>
                <a:srgbClr val="000000"/>
              </a:buClr>
              <a:buSzPts val="1300"/>
              <a:buFont typeface="Noto Sans Symbols"/>
              <a:buChar char="⮚"/>
            </a:pPr>
            <a:r>
              <a:rPr lang="en" sz="1300" b="1" i="0" u="none" strike="noStrike" cap="none">
                <a:solidFill>
                  <a:srgbClr val="0000FF"/>
                </a:solidFill>
                <a:latin typeface="Calibri"/>
                <a:ea typeface="Calibri"/>
                <a:cs typeface="Calibri"/>
                <a:sym typeface="Calibri"/>
              </a:rPr>
              <a:t>Salary</a:t>
            </a:r>
            <a:r>
              <a:rPr lang="en" sz="1300" b="0" i="0" u="none" strike="noStrike" cap="none">
                <a:solidFill>
                  <a:srgbClr val="000000"/>
                </a:solidFill>
                <a:latin typeface="Calibri"/>
                <a:ea typeface="Calibri"/>
                <a:cs typeface="Calibri"/>
                <a:sym typeface="Calibri"/>
              </a:rPr>
              <a:t>: Employees earn </a:t>
            </a:r>
            <a:r>
              <a:rPr lang="en" sz="1300" b="1" i="0" u="none" strike="noStrike" cap="none">
                <a:solidFill>
                  <a:srgbClr val="0000FF"/>
                </a:solidFill>
                <a:latin typeface="Calibri"/>
                <a:ea typeface="Calibri"/>
                <a:cs typeface="Calibri"/>
                <a:sym typeface="Calibri"/>
              </a:rPr>
              <a:t>$30,000 </a:t>
            </a:r>
            <a:r>
              <a:rPr lang="en" sz="1300" b="0" i="0" u="none" strike="noStrike" cap="none">
                <a:solidFill>
                  <a:srgbClr val="000000"/>
                </a:solidFill>
                <a:latin typeface="Calibri"/>
                <a:ea typeface="Calibri"/>
                <a:cs typeface="Calibri"/>
                <a:sym typeface="Calibri"/>
              </a:rPr>
              <a:t>to </a:t>
            </a:r>
            <a:r>
              <a:rPr lang="en" sz="1300" b="1" i="0" u="none" strike="noStrike" cap="none">
                <a:solidFill>
                  <a:srgbClr val="0000FF"/>
                </a:solidFill>
                <a:latin typeface="Calibri"/>
                <a:ea typeface="Calibri"/>
                <a:cs typeface="Calibri"/>
                <a:sym typeface="Calibri"/>
              </a:rPr>
              <a:t>$60,000+ </a:t>
            </a:r>
            <a:r>
              <a:rPr lang="en" sz="1300" b="0" i="0" u="none" strike="noStrike" cap="none">
                <a:solidFill>
                  <a:srgbClr val="000000"/>
                </a:solidFill>
                <a:latin typeface="Calibri"/>
                <a:ea typeface="Calibri"/>
                <a:cs typeface="Calibri"/>
                <a:sym typeface="Calibri"/>
              </a:rPr>
              <a:t>per year</a:t>
            </a:r>
            <a:endParaRPr/>
          </a:p>
        </p:txBody>
      </p:sp>
      <p:sp>
        <p:nvSpPr>
          <p:cNvPr id="631" name="Google Shape;631;p51"/>
          <p:cNvSpPr/>
          <p:nvPr/>
        </p:nvSpPr>
        <p:spPr>
          <a:xfrm>
            <a:off x="4721186" y="960954"/>
            <a:ext cx="4352544" cy="387620"/>
          </a:xfrm>
          <a:prstGeom prst="roundRect">
            <a:avLst>
              <a:gd name="adj" fmla="val 31817"/>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600" b="1" i="0" u="none" strike="noStrike" cap="none">
                <a:solidFill>
                  <a:schemeClr val="lt1"/>
                </a:solidFill>
                <a:latin typeface="Calibri"/>
                <a:ea typeface="Calibri"/>
                <a:cs typeface="Calibri"/>
                <a:sym typeface="Calibri"/>
              </a:rPr>
              <a:t>Cannabis Packaging Design Firms:</a:t>
            </a:r>
            <a:endParaRPr/>
          </a:p>
        </p:txBody>
      </p:sp>
      <p:sp>
        <p:nvSpPr>
          <p:cNvPr id="632" name="Google Shape;632;p51"/>
          <p:cNvSpPr txBox="1"/>
          <p:nvPr/>
        </p:nvSpPr>
        <p:spPr>
          <a:xfrm>
            <a:off x="4721187" y="1391007"/>
            <a:ext cx="4385627" cy="521425"/>
          </a:xfrm>
          <a:prstGeom prst="rect">
            <a:avLst/>
          </a:prstGeom>
          <a:noFill/>
          <a:ln>
            <a:noFill/>
          </a:ln>
        </p:spPr>
        <p:txBody>
          <a:bodyPr spcFirstLastPara="1" wrap="square" lIns="91425" tIns="45700" rIns="91425" bIns="45700" anchor="ctr" anchorCtr="0">
            <a:spAutoFit/>
          </a:bodyPr>
          <a:lstStyle/>
          <a:p>
            <a:pPr marL="457200" marR="0" lvl="1" indent="-285750" algn="l" rtl="0">
              <a:lnSpc>
                <a:spcPct val="110000"/>
              </a:lnSpc>
              <a:spcBef>
                <a:spcPts val="0"/>
              </a:spcBef>
              <a:spcAft>
                <a:spcPts val="0"/>
              </a:spcAft>
              <a:buClr>
                <a:srgbClr val="000000"/>
              </a:buClr>
              <a:buSzPts val="1300"/>
              <a:buFont typeface="Noto Sans Symbols"/>
              <a:buChar char="⮚"/>
            </a:pPr>
            <a:r>
              <a:rPr lang="en" sz="1300" b="0" i="0" u="none" strike="noStrike" cap="none">
                <a:solidFill>
                  <a:srgbClr val="000000"/>
                </a:solidFill>
                <a:latin typeface="Calibri"/>
                <a:ea typeface="Calibri"/>
                <a:cs typeface="Calibri"/>
                <a:sym typeface="Calibri"/>
              </a:rPr>
              <a:t>Design compliant packaging.</a:t>
            </a:r>
            <a:endParaRPr/>
          </a:p>
          <a:p>
            <a:pPr marL="457200" marR="0" lvl="0" indent="-285750" algn="l" rtl="0">
              <a:lnSpc>
                <a:spcPct val="110000"/>
              </a:lnSpc>
              <a:spcBef>
                <a:spcPts val="0"/>
              </a:spcBef>
              <a:spcAft>
                <a:spcPts val="0"/>
              </a:spcAft>
              <a:buClr>
                <a:srgbClr val="000000"/>
              </a:buClr>
              <a:buSzPts val="1300"/>
              <a:buFont typeface="Noto Sans Symbols"/>
              <a:buChar char="⮚"/>
            </a:pPr>
            <a:r>
              <a:rPr lang="en" sz="1300" b="1" i="0" u="none" strike="noStrike" cap="none">
                <a:solidFill>
                  <a:srgbClr val="0000FF"/>
                </a:solidFill>
                <a:latin typeface="Calibri"/>
                <a:ea typeface="Calibri"/>
                <a:cs typeface="Calibri"/>
                <a:sym typeface="Calibri"/>
              </a:rPr>
              <a:t>Salary</a:t>
            </a:r>
            <a:r>
              <a:rPr lang="en" sz="1300" b="0" i="0" u="none" strike="noStrike" cap="none">
                <a:solidFill>
                  <a:srgbClr val="000000"/>
                </a:solidFill>
                <a:latin typeface="Calibri"/>
                <a:ea typeface="Calibri"/>
                <a:cs typeface="Calibri"/>
                <a:sym typeface="Calibri"/>
              </a:rPr>
              <a:t>: Designers earn competitive salaries</a:t>
            </a:r>
            <a:endParaRPr/>
          </a:p>
        </p:txBody>
      </p:sp>
      <p:sp>
        <p:nvSpPr>
          <p:cNvPr id="633" name="Google Shape;633;p51"/>
          <p:cNvSpPr/>
          <p:nvPr/>
        </p:nvSpPr>
        <p:spPr>
          <a:xfrm>
            <a:off x="4721187" y="2377940"/>
            <a:ext cx="4352544" cy="387620"/>
          </a:xfrm>
          <a:prstGeom prst="roundRect">
            <a:avLst>
              <a:gd name="adj" fmla="val 31817"/>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600" b="1" i="0" u="none" strike="noStrike" cap="none">
                <a:solidFill>
                  <a:schemeClr val="lt1"/>
                </a:solidFill>
                <a:latin typeface="Calibri"/>
                <a:ea typeface="Calibri"/>
                <a:cs typeface="Calibri"/>
                <a:sym typeface="Calibri"/>
              </a:rPr>
              <a:t>Packaging and Labeling Companies:</a:t>
            </a:r>
            <a:endParaRPr/>
          </a:p>
        </p:txBody>
      </p:sp>
      <p:sp>
        <p:nvSpPr>
          <p:cNvPr id="634" name="Google Shape;634;p51"/>
          <p:cNvSpPr txBox="1"/>
          <p:nvPr/>
        </p:nvSpPr>
        <p:spPr>
          <a:xfrm>
            <a:off x="4721187" y="2808946"/>
            <a:ext cx="4385627" cy="521425"/>
          </a:xfrm>
          <a:prstGeom prst="rect">
            <a:avLst/>
          </a:prstGeom>
          <a:noFill/>
          <a:ln>
            <a:noFill/>
          </a:ln>
        </p:spPr>
        <p:txBody>
          <a:bodyPr spcFirstLastPara="1" wrap="square" lIns="91425" tIns="45700" rIns="91425" bIns="45700" anchor="ctr" anchorCtr="0">
            <a:spAutoFit/>
          </a:bodyPr>
          <a:lstStyle/>
          <a:p>
            <a:pPr marL="457200" marR="0" lvl="1" indent="-285750" algn="l" rtl="0">
              <a:lnSpc>
                <a:spcPct val="110000"/>
              </a:lnSpc>
              <a:spcBef>
                <a:spcPts val="0"/>
              </a:spcBef>
              <a:spcAft>
                <a:spcPts val="0"/>
              </a:spcAft>
              <a:buClr>
                <a:srgbClr val="000000"/>
              </a:buClr>
              <a:buSzPts val="1300"/>
              <a:buFont typeface="Noto Sans Symbols"/>
              <a:buChar char="⮚"/>
            </a:pPr>
            <a:r>
              <a:rPr lang="en" sz="1300" b="0" i="0" u="none" strike="noStrike" cap="none">
                <a:solidFill>
                  <a:srgbClr val="000000"/>
                </a:solidFill>
                <a:latin typeface="Calibri"/>
                <a:ea typeface="Calibri"/>
                <a:cs typeface="Calibri"/>
                <a:sym typeface="Calibri"/>
              </a:rPr>
              <a:t>Create compliant packaging and labels.</a:t>
            </a:r>
            <a:endParaRPr/>
          </a:p>
          <a:p>
            <a:pPr marL="457200" marR="0" lvl="0" indent="-285750" algn="l" rtl="0">
              <a:lnSpc>
                <a:spcPct val="110000"/>
              </a:lnSpc>
              <a:spcBef>
                <a:spcPts val="0"/>
              </a:spcBef>
              <a:spcAft>
                <a:spcPts val="0"/>
              </a:spcAft>
              <a:buClr>
                <a:srgbClr val="000000"/>
              </a:buClr>
              <a:buSzPts val="1300"/>
              <a:buFont typeface="Noto Sans Symbols"/>
              <a:buChar char="⮚"/>
            </a:pPr>
            <a:r>
              <a:rPr lang="en" sz="1300" b="1" i="0" u="none" strike="noStrike" cap="none">
                <a:solidFill>
                  <a:srgbClr val="0000FF"/>
                </a:solidFill>
                <a:latin typeface="Calibri"/>
                <a:ea typeface="Calibri"/>
                <a:cs typeface="Calibri"/>
                <a:sym typeface="Calibri"/>
              </a:rPr>
              <a:t>Salary</a:t>
            </a:r>
            <a:r>
              <a:rPr lang="en" sz="1300" b="0" i="0" u="none" strike="noStrike" cap="none">
                <a:solidFill>
                  <a:srgbClr val="000000"/>
                </a:solidFill>
                <a:latin typeface="Calibri"/>
                <a:ea typeface="Calibri"/>
                <a:cs typeface="Calibri"/>
                <a:sym typeface="Calibri"/>
              </a:rPr>
              <a:t>: Employees earn </a:t>
            </a:r>
            <a:r>
              <a:rPr lang="en" sz="1300" b="1" i="0" u="none" strike="noStrike" cap="none">
                <a:solidFill>
                  <a:srgbClr val="0000FF"/>
                </a:solidFill>
                <a:latin typeface="Calibri"/>
                <a:ea typeface="Calibri"/>
                <a:cs typeface="Calibri"/>
                <a:sym typeface="Calibri"/>
              </a:rPr>
              <a:t>$40,000 </a:t>
            </a:r>
            <a:r>
              <a:rPr lang="en" sz="1300" b="0" i="0" u="none" strike="noStrike" cap="none">
                <a:solidFill>
                  <a:srgbClr val="000000"/>
                </a:solidFill>
                <a:latin typeface="Calibri"/>
                <a:ea typeface="Calibri"/>
                <a:cs typeface="Calibri"/>
                <a:sym typeface="Calibri"/>
              </a:rPr>
              <a:t>to </a:t>
            </a:r>
            <a:r>
              <a:rPr lang="en" sz="1300" b="1" i="0" u="none" strike="noStrike" cap="none">
                <a:solidFill>
                  <a:srgbClr val="0000FF"/>
                </a:solidFill>
                <a:latin typeface="Calibri"/>
                <a:ea typeface="Calibri"/>
                <a:cs typeface="Calibri"/>
                <a:sym typeface="Calibri"/>
              </a:rPr>
              <a:t>$80,000+ </a:t>
            </a:r>
            <a:r>
              <a:rPr lang="en" sz="1300" b="0" i="0" u="none" strike="noStrike" cap="none">
                <a:solidFill>
                  <a:srgbClr val="000000"/>
                </a:solidFill>
                <a:latin typeface="Calibri"/>
                <a:ea typeface="Calibri"/>
                <a:cs typeface="Calibri"/>
                <a:sym typeface="Calibri"/>
              </a:rPr>
              <a:t>per year</a:t>
            </a:r>
            <a:endParaRPr/>
          </a:p>
        </p:txBody>
      </p:sp>
      <p:pic>
        <p:nvPicPr>
          <p:cNvPr id="635" name="Google Shape;635;p51"/>
          <p:cNvPicPr preferRelativeResize="0"/>
          <p:nvPr/>
        </p:nvPicPr>
        <p:blipFill rotWithShape="1">
          <a:blip r:embed="rId3">
            <a:alphaModFix/>
          </a:blip>
          <a:srcRect/>
          <a:stretch/>
        </p:blipFill>
        <p:spPr>
          <a:xfrm>
            <a:off x="3171095" y="3915713"/>
            <a:ext cx="678430" cy="678430"/>
          </a:xfrm>
          <a:prstGeom prst="rect">
            <a:avLst/>
          </a:prstGeom>
          <a:noFill/>
          <a:ln>
            <a:noFill/>
          </a:ln>
        </p:spPr>
      </p:pic>
      <p:pic>
        <p:nvPicPr>
          <p:cNvPr id="636" name="Google Shape;636;p51"/>
          <p:cNvPicPr preferRelativeResize="0"/>
          <p:nvPr/>
        </p:nvPicPr>
        <p:blipFill rotWithShape="1">
          <a:blip r:embed="rId3">
            <a:alphaModFix/>
          </a:blip>
          <a:srcRect/>
          <a:stretch/>
        </p:blipFill>
        <p:spPr>
          <a:xfrm>
            <a:off x="5294475" y="3915713"/>
            <a:ext cx="678430" cy="6784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27"/>
                                        </p:tgtEl>
                                        <p:attrNameLst>
                                          <p:attrName>style.visibility</p:attrName>
                                        </p:attrNameLst>
                                      </p:cBhvr>
                                      <p:to>
                                        <p:strVal val="visible"/>
                                      </p:to>
                                    </p:set>
                                    <p:anim calcmode="lin" valueType="num">
                                      <p:cBhvr additive="base">
                                        <p:cTn id="7" dur="1000"/>
                                        <p:tgtEl>
                                          <p:spTgt spid="627"/>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628"/>
                                        </p:tgtEl>
                                        <p:attrNameLst>
                                          <p:attrName>style.visibility</p:attrName>
                                        </p:attrNameLst>
                                      </p:cBhvr>
                                      <p:to>
                                        <p:strVal val="visible"/>
                                      </p:to>
                                    </p:set>
                                    <p:anim calcmode="lin" valueType="num">
                                      <p:cBhvr additive="base">
                                        <p:cTn id="11" dur="500"/>
                                        <p:tgtEl>
                                          <p:spTgt spid="628"/>
                                        </p:tgtEl>
                                        <p:attrNameLst>
                                          <p:attrName>ppt_x</p:attrName>
                                        </p:attrNameLst>
                                      </p:cBhvr>
                                      <p:tavLst>
                                        <p:tav tm="0">
                                          <p:val>
                                            <p:strVal val="#ppt_x-1"/>
                                          </p:val>
                                        </p:tav>
                                        <p:tav tm="100000">
                                          <p:val>
                                            <p:strVal val="#ppt_x"/>
                                          </p:val>
                                        </p:tav>
                                      </p:tavLst>
                                    </p:anim>
                                  </p:childTnLst>
                                </p:cTn>
                              </p:par>
                            </p:childTnLst>
                          </p:cTn>
                        </p:par>
                        <p:par>
                          <p:cTn id="12" fill="hold">
                            <p:stCondLst>
                              <p:cond delay="1500"/>
                            </p:stCondLst>
                            <p:childTnLst>
                              <p:par>
                                <p:cTn id="13" presetID="2" presetClass="entr" presetSubtype="1" fill="hold" nodeType="afterEffect">
                                  <p:stCondLst>
                                    <p:cond delay="0"/>
                                  </p:stCondLst>
                                  <p:childTnLst>
                                    <p:set>
                                      <p:cBhvr>
                                        <p:cTn id="14" dur="1" fill="hold">
                                          <p:stCondLst>
                                            <p:cond delay="0"/>
                                          </p:stCondLst>
                                        </p:cTn>
                                        <p:tgtEl>
                                          <p:spTgt spid="629"/>
                                        </p:tgtEl>
                                        <p:attrNameLst>
                                          <p:attrName>style.visibility</p:attrName>
                                        </p:attrNameLst>
                                      </p:cBhvr>
                                      <p:to>
                                        <p:strVal val="visible"/>
                                      </p:to>
                                    </p:set>
                                    <p:anim calcmode="lin" valueType="num">
                                      <p:cBhvr additive="base">
                                        <p:cTn id="15" dur="1000"/>
                                        <p:tgtEl>
                                          <p:spTgt spid="629"/>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2" presetClass="entr" presetSubtype="8" fill="hold" nodeType="afterEffect">
                                  <p:stCondLst>
                                    <p:cond delay="0"/>
                                  </p:stCondLst>
                                  <p:childTnLst>
                                    <p:set>
                                      <p:cBhvr>
                                        <p:cTn id="18" dur="1" fill="hold">
                                          <p:stCondLst>
                                            <p:cond delay="0"/>
                                          </p:stCondLst>
                                        </p:cTn>
                                        <p:tgtEl>
                                          <p:spTgt spid="630"/>
                                        </p:tgtEl>
                                        <p:attrNameLst>
                                          <p:attrName>style.visibility</p:attrName>
                                        </p:attrNameLst>
                                      </p:cBhvr>
                                      <p:to>
                                        <p:strVal val="visible"/>
                                      </p:to>
                                    </p:set>
                                    <p:anim calcmode="lin" valueType="num">
                                      <p:cBhvr additive="base">
                                        <p:cTn id="19" dur="500"/>
                                        <p:tgtEl>
                                          <p:spTgt spid="630"/>
                                        </p:tgtEl>
                                        <p:attrNameLst>
                                          <p:attrName>ppt_x</p:attrName>
                                        </p:attrNameLst>
                                      </p:cBhvr>
                                      <p:tavLst>
                                        <p:tav tm="0">
                                          <p:val>
                                            <p:strVal val="#ppt_x-1"/>
                                          </p:val>
                                        </p:tav>
                                        <p:tav tm="100000">
                                          <p:val>
                                            <p:strVal val="#ppt_x"/>
                                          </p:val>
                                        </p:tav>
                                      </p:tavLst>
                                    </p:anim>
                                  </p:childTnLst>
                                </p:cTn>
                              </p:par>
                            </p:childTnLst>
                          </p:cTn>
                        </p:par>
                        <p:par>
                          <p:cTn id="20" fill="hold">
                            <p:stCondLst>
                              <p:cond delay="3000"/>
                            </p:stCondLst>
                            <p:childTnLst>
                              <p:par>
                                <p:cTn id="21" presetID="2" presetClass="entr" presetSubtype="1" fill="hold" nodeType="afterEffect">
                                  <p:stCondLst>
                                    <p:cond delay="0"/>
                                  </p:stCondLst>
                                  <p:childTnLst>
                                    <p:set>
                                      <p:cBhvr>
                                        <p:cTn id="22" dur="1" fill="hold">
                                          <p:stCondLst>
                                            <p:cond delay="0"/>
                                          </p:stCondLst>
                                        </p:cTn>
                                        <p:tgtEl>
                                          <p:spTgt spid="631"/>
                                        </p:tgtEl>
                                        <p:attrNameLst>
                                          <p:attrName>style.visibility</p:attrName>
                                        </p:attrNameLst>
                                      </p:cBhvr>
                                      <p:to>
                                        <p:strVal val="visible"/>
                                      </p:to>
                                    </p:set>
                                    <p:anim calcmode="lin" valueType="num">
                                      <p:cBhvr additive="base">
                                        <p:cTn id="23" dur="1000"/>
                                        <p:tgtEl>
                                          <p:spTgt spid="631"/>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 presetClass="entr" presetSubtype="8" fill="hold" nodeType="afterEffect">
                                  <p:stCondLst>
                                    <p:cond delay="0"/>
                                  </p:stCondLst>
                                  <p:childTnLst>
                                    <p:set>
                                      <p:cBhvr>
                                        <p:cTn id="26" dur="1" fill="hold">
                                          <p:stCondLst>
                                            <p:cond delay="0"/>
                                          </p:stCondLst>
                                        </p:cTn>
                                        <p:tgtEl>
                                          <p:spTgt spid="632"/>
                                        </p:tgtEl>
                                        <p:attrNameLst>
                                          <p:attrName>style.visibility</p:attrName>
                                        </p:attrNameLst>
                                      </p:cBhvr>
                                      <p:to>
                                        <p:strVal val="visible"/>
                                      </p:to>
                                    </p:set>
                                    <p:anim calcmode="lin" valueType="num">
                                      <p:cBhvr additive="base">
                                        <p:cTn id="27" dur="500"/>
                                        <p:tgtEl>
                                          <p:spTgt spid="632"/>
                                        </p:tgtEl>
                                        <p:attrNameLst>
                                          <p:attrName>ppt_x</p:attrName>
                                        </p:attrNameLst>
                                      </p:cBhvr>
                                      <p:tavLst>
                                        <p:tav tm="0">
                                          <p:val>
                                            <p:strVal val="#ppt_x-1"/>
                                          </p:val>
                                        </p:tav>
                                        <p:tav tm="100000">
                                          <p:val>
                                            <p:strVal val="#ppt_x"/>
                                          </p:val>
                                        </p:tav>
                                      </p:tavLst>
                                    </p:anim>
                                  </p:childTnLst>
                                </p:cTn>
                              </p:par>
                            </p:childTnLst>
                          </p:cTn>
                        </p:par>
                        <p:par>
                          <p:cTn id="28" fill="hold">
                            <p:stCondLst>
                              <p:cond delay="4500"/>
                            </p:stCondLst>
                            <p:childTnLst>
                              <p:par>
                                <p:cTn id="29" presetID="2" presetClass="entr" presetSubtype="1" fill="hold" nodeType="afterEffect">
                                  <p:stCondLst>
                                    <p:cond delay="0"/>
                                  </p:stCondLst>
                                  <p:childTnLst>
                                    <p:set>
                                      <p:cBhvr>
                                        <p:cTn id="30" dur="1" fill="hold">
                                          <p:stCondLst>
                                            <p:cond delay="0"/>
                                          </p:stCondLst>
                                        </p:cTn>
                                        <p:tgtEl>
                                          <p:spTgt spid="633"/>
                                        </p:tgtEl>
                                        <p:attrNameLst>
                                          <p:attrName>style.visibility</p:attrName>
                                        </p:attrNameLst>
                                      </p:cBhvr>
                                      <p:to>
                                        <p:strVal val="visible"/>
                                      </p:to>
                                    </p:set>
                                    <p:anim calcmode="lin" valueType="num">
                                      <p:cBhvr additive="base">
                                        <p:cTn id="31" dur="1000"/>
                                        <p:tgtEl>
                                          <p:spTgt spid="633"/>
                                        </p:tgtEl>
                                        <p:attrNameLst>
                                          <p:attrName>ppt_y</p:attrName>
                                        </p:attrNameLst>
                                      </p:cBhvr>
                                      <p:tavLst>
                                        <p:tav tm="0">
                                          <p:val>
                                            <p:strVal val="#ppt_y-1"/>
                                          </p:val>
                                        </p:tav>
                                        <p:tav tm="100000">
                                          <p:val>
                                            <p:strVal val="#ppt_y"/>
                                          </p:val>
                                        </p:tav>
                                      </p:tavLst>
                                    </p:anim>
                                  </p:childTnLst>
                                </p:cTn>
                              </p:par>
                            </p:childTnLst>
                          </p:cTn>
                        </p:par>
                        <p:par>
                          <p:cTn id="32" fill="hold">
                            <p:stCondLst>
                              <p:cond delay="5500"/>
                            </p:stCondLst>
                            <p:childTnLst>
                              <p:par>
                                <p:cTn id="33" presetID="2" presetClass="entr" presetSubtype="8" fill="hold" nodeType="afterEffect">
                                  <p:stCondLst>
                                    <p:cond delay="0"/>
                                  </p:stCondLst>
                                  <p:childTnLst>
                                    <p:set>
                                      <p:cBhvr>
                                        <p:cTn id="34" dur="1" fill="hold">
                                          <p:stCondLst>
                                            <p:cond delay="0"/>
                                          </p:stCondLst>
                                        </p:cTn>
                                        <p:tgtEl>
                                          <p:spTgt spid="634"/>
                                        </p:tgtEl>
                                        <p:attrNameLst>
                                          <p:attrName>style.visibility</p:attrName>
                                        </p:attrNameLst>
                                      </p:cBhvr>
                                      <p:to>
                                        <p:strVal val="visible"/>
                                      </p:to>
                                    </p:set>
                                    <p:anim calcmode="lin" valueType="num">
                                      <p:cBhvr additive="base">
                                        <p:cTn id="35" dur="500"/>
                                        <p:tgtEl>
                                          <p:spTgt spid="634"/>
                                        </p:tgtEl>
                                        <p:attrNameLst>
                                          <p:attrName>ppt_x</p:attrName>
                                        </p:attrNameLst>
                                      </p:cBhvr>
                                      <p:tavLst>
                                        <p:tav tm="0">
                                          <p:val>
                                            <p:strVal val="#ppt_x-1"/>
                                          </p:val>
                                        </p:tav>
                                        <p:tav tm="100000">
                                          <p:val>
                                            <p:strVal val="#ppt_x"/>
                                          </p:val>
                                        </p:tav>
                                      </p:tavLst>
                                    </p:anim>
                                  </p:childTnLst>
                                </p:cTn>
                              </p:par>
                            </p:childTnLst>
                          </p:cTn>
                        </p:par>
                        <p:par>
                          <p:cTn id="36" fill="hold">
                            <p:stCondLst>
                              <p:cond delay="6000"/>
                            </p:stCondLst>
                            <p:childTnLst>
                              <p:par>
                                <p:cTn id="37" presetID="23" presetClass="entr" presetSubtype="16" fill="hold" nodeType="afterEffect">
                                  <p:stCondLst>
                                    <p:cond delay="0"/>
                                  </p:stCondLst>
                                  <p:childTnLst>
                                    <p:set>
                                      <p:cBhvr>
                                        <p:cTn id="38" dur="1" fill="hold">
                                          <p:stCondLst>
                                            <p:cond delay="0"/>
                                          </p:stCondLst>
                                        </p:cTn>
                                        <p:tgtEl>
                                          <p:spTgt spid="635"/>
                                        </p:tgtEl>
                                        <p:attrNameLst>
                                          <p:attrName>style.visibility</p:attrName>
                                        </p:attrNameLst>
                                      </p:cBhvr>
                                      <p:to>
                                        <p:strVal val="visible"/>
                                      </p:to>
                                    </p:set>
                                    <p:anim calcmode="lin" valueType="num">
                                      <p:cBhvr additive="base">
                                        <p:cTn id="39" dur="500"/>
                                        <p:tgtEl>
                                          <p:spTgt spid="635"/>
                                        </p:tgtEl>
                                        <p:attrNameLst>
                                          <p:attrName>ppt_w</p:attrName>
                                        </p:attrNameLst>
                                      </p:cBhvr>
                                      <p:tavLst>
                                        <p:tav tm="0">
                                          <p:val>
                                            <p:strVal val="0"/>
                                          </p:val>
                                        </p:tav>
                                        <p:tav tm="100000">
                                          <p:val>
                                            <p:strVal val="#ppt_w"/>
                                          </p:val>
                                        </p:tav>
                                      </p:tavLst>
                                    </p:anim>
                                    <p:anim calcmode="lin" valueType="num">
                                      <p:cBhvr additive="base">
                                        <p:cTn id="40" dur="500"/>
                                        <p:tgtEl>
                                          <p:spTgt spid="635"/>
                                        </p:tgtEl>
                                        <p:attrNameLst>
                                          <p:attrName>ppt_h</p:attrName>
                                        </p:attrNameLst>
                                      </p:cBhvr>
                                      <p:tavLst>
                                        <p:tav tm="0">
                                          <p:val>
                                            <p:strVal val="0"/>
                                          </p:val>
                                        </p:tav>
                                        <p:tav tm="100000">
                                          <p:val>
                                            <p:strVal val="#ppt_h"/>
                                          </p:val>
                                        </p:tav>
                                      </p:tavLst>
                                    </p:anim>
                                  </p:childTnLst>
                                </p:cTn>
                              </p:par>
                            </p:childTnLst>
                          </p:cTn>
                        </p:par>
                        <p:par>
                          <p:cTn id="41" fill="hold">
                            <p:stCondLst>
                              <p:cond delay="6500"/>
                            </p:stCondLst>
                            <p:childTnLst>
                              <p:par>
                                <p:cTn id="42" presetID="23" presetClass="entr" presetSubtype="16" fill="hold" nodeType="afterEffect">
                                  <p:stCondLst>
                                    <p:cond delay="0"/>
                                  </p:stCondLst>
                                  <p:childTnLst>
                                    <p:set>
                                      <p:cBhvr>
                                        <p:cTn id="43" dur="1" fill="hold">
                                          <p:stCondLst>
                                            <p:cond delay="0"/>
                                          </p:stCondLst>
                                        </p:cTn>
                                        <p:tgtEl>
                                          <p:spTgt spid="636"/>
                                        </p:tgtEl>
                                        <p:attrNameLst>
                                          <p:attrName>style.visibility</p:attrName>
                                        </p:attrNameLst>
                                      </p:cBhvr>
                                      <p:to>
                                        <p:strVal val="visible"/>
                                      </p:to>
                                    </p:set>
                                    <p:anim calcmode="lin" valueType="num">
                                      <p:cBhvr additive="base">
                                        <p:cTn id="44" dur="500"/>
                                        <p:tgtEl>
                                          <p:spTgt spid="636"/>
                                        </p:tgtEl>
                                        <p:attrNameLst>
                                          <p:attrName>ppt_w</p:attrName>
                                        </p:attrNameLst>
                                      </p:cBhvr>
                                      <p:tavLst>
                                        <p:tav tm="0">
                                          <p:val>
                                            <p:strVal val="0"/>
                                          </p:val>
                                        </p:tav>
                                        <p:tav tm="100000">
                                          <p:val>
                                            <p:strVal val="#ppt_w"/>
                                          </p:val>
                                        </p:tav>
                                      </p:tavLst>
                                    </p:anim>
                                    <p:anim calcmode="lin" valueType="num">
                                      <p:cBhvr additive="base">
                                        <p:cTn id="45" dur="500"/>
                                        <p:tgtEl>
                                          <p:spTgt spid="63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52"/>
          <p:cNvSpPr txBox="1">
            <a:spLocks noGrp="1"/>
          </p:cNvSpPr>
          <p:nvPr>
            <p:ph type="sldNum" idx="12"/>
          </p:nvPr>
        </p:nvSpPr>
        <p:spPr>
          <a:xfrm>
            <a:off x="4358640" y="4814203"/>
            <a:ext cx="42672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
              <a:t>26</a:t>
            </a:fld>
            <a:endParaRPr/>
          </a:p>
        </p:txBody>
      </p:sp>
      <p:sp>
        <p:nvSpPr>
          <p:cNvPr id="642" name="Google Shape;642;p52"/>
          <p:cNvSpPr txBox="1"/>
          <p:nvPr/>
        </p:nvSpPr>
        <p:spPr>
          <a:xfrm>
            <a:off x="268448" y="129101"/>
            <a:ext cx="8589419" cy="48474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2800" b="0" i="0" u="none" strike="noStrike" cap="none">
                <a:solidFill>
                  <a:schemeClr val="lt1"/>
                </a:solidFill>
                <a:latin typeface="Calibri"/>
                <a:ea typeface="Calibri"/>
                <a:cs typeface="Calibri"/>
                <a:sym typeface="Calibri"/>
              </a:rPr>
              <a:t>Ancillary Cannabis Businesses</a:t>
            </a:r>
            <a:endParaRPr/>
          </a:p>
        </p:txBody>
      </p:sp>
      <p:sp>
        <p:nvSpPr>
          <p:cNvPr id="643" name="Google Shape;643;p52"/>
          <p:cNvSpPr/>
          <p:nvPr/>
        </p:nvSpPr>
        <p:spPr>
          <a:xfrm>
            <a:off x="268447" y="956441"/>
            <a:ext cx="4352544" cy="387620"/>
          </a:xfrm>
          <a:prstGeom prst="roundRect">
            <a:avLst>
              <a:gd name="adj" fmla="val 31817"/>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600" b="1" i="0" u="none" strike="noStrike" cap="none">
                <a:solidFill>
                  <a:schemeClr val="lt1"/>
                </a:solidFill>
                <a:latin typeface="Calibri"/>
                <a:ea typeface="Calibri"/>
                <a:cs typeface="Calibri"/>
                <a:sym typeface="Calibri"/>
              </a:rPr>
              <a:t>Security Firms:</a:t>
            </a:r>
            <a:endParaRPr/>
          </a:p>
        </p:txBody>
      </p:sp>
      <p:sp>
        <p:nvSpPr>
          <p:cNvPr id="644" name="Google Shape;644;p52"/>
          <p:cNvSpPr txBox="1"/>
          <p:nvPr/>
        </p:nvSpPr>
        <p:spPr>
          <a:xfrm>
            <a:off x="268448" y="1386679"/>
            <a:ext cx="4385627" cy="741485"/>
          </a:xfrm>
          <a:prstGeom prst="rect">
            <a:avLst/>
          </a:prstGeom>
          <a:noFill/>
          <a:ln>
            <a:noFill/>
          </a:ln>
        </p:spPr>
        <p:txBody>
          <a:bodyPr spcFirstLastPara="1" wrap="square" lIns="91425" tIns="45700" rIns="91425" bIns="45700" anchor="ctr" anchorCtr="0">
            <a:spAutoFit/>
          </a:bodyPr>
          <a:lstStyle/>
          <a:p>
            <a:pPr marL="457200" marR="0" lvl="1" indent="-285750" algn="l" rtl="0">
              <a:lnSpc>
                <a:spcPct val="110000"/>
              </a:lnSpc>
              <a:spcBef>
                <a:spcPts val="0"/>
              </a:spcBef>
              <a:spcAft>
                <a:spcPts val="0"/>
              </a:spcAft>
              <a:buClr>
                <a:srgbClr val="000000"/>
              </a:buClr>
              <a:buSzPts val="1300"/>
              <a:buFont typeface="Noto Sans Symbols"/>
              <a:buChar char="⮚"/>
            </a:pPr>
            <a:r>
              <a:rPr lang="en" sz="1300" b="0" i="0" u="none" strike="noStrike" cap="none">
                <a:solidFill>
                  <a:srgbClr val="000000"/>
                </a:solidFill>
                <a:latin typeface="Calibri"/>
                <a:ea typeface="Calibri"/>
                <a:cs typeface="Calibri"/>
                <a:sym typeface="Calibri"/>
              </a:rPr>
              <a:t>Provide comprehensive security.</a:t>
            </a:r>
            <a:endParaRPr/>
          </a:p>
          <a:p>
            <a:pPr marL="457200" marR="0" lvl="0" indent="-285750" algn="l" rtl="0">
              <a:lnSpc>
                <a:spcPct val="110000"/>
              </a:lnSpc>
              <a:spcBef>
                <a:spcPts val="0"/>
              </a:spcBef>
              <a:spcAft>
                <a:spcPts val="0"/>
              </a:spcAft>
              <a:buClr>
                <a:srgbClr val="000000"/>
              </a:buClr>
              <a:buSzPts val="1300"/>
              <a:buFont typeface="Noto Sans Symbols"/>
              <a:buChar char="⮚"/>
            </a:pPr>
            <a:r>
              <a:rPr lang="en" sz="1300" b="1" i="0" u="none" strike="noStrike" cap="none">
                <a:solidFill>
                  <a:srgbClr val="0000FF"/>
                </a:solidFill>
                <a:latin typeface="Calibri"/>
                <a:ea typeface="Calibri"/>
                <a:cs typeface="Calibri"/>
                <a:sym typeface="Calibri"/>
              </a:rPr>
              <a:t>Salary</a:t>
            </a:r>
            <a:r>
              <a:rPr lang="en" sz="1300" b="0" i="0" u="none" strike="noStrike" cap="none">
                <a:solidFill>
                  <a:srgbClr val="000000"/>
                </a:solidFill>
                <a:latin typeface="Calibri"/>
                <a:ea typeface="Calibri"/>
                <a:cs typeface="Calibri"/>
                <a:sym typeface="Calibri"/>
              </a:rPr>
              <a:t>: Security personnel earn </a:t>
            </a:r>
            <a:r>
              <a:rPr lang="en" sz="1300" b="1" i="0" u="none" strike="noStrike" cap="none">
                <a:solidFill>
                  <a:srgbClr val="0000FF"/>
                </a:solidFill>
                <a:latin typeface="Calibri"/>
                <a:ea typeface="Calibri"/>
                <a:cs typeface="Calibri"/>
                <a:sym typeface="Calibri"/>
              </a:rPr>
              <a:t>$30,000 </a:t>
            </a:r>
            <a:r>
              <a:rPr lang="en" sz="1300" b="0" i="0" u="none" strike="noStrike" cap="none">
                <a:solidFill>
                  <a:srgbClr val="000000"/>
                </a:solidFill>
                <a:latin typeface="Calibri"/>
                <a:ea typeface="Calibri"/>
                <a:cs typeface="Calibri"/>
                <a:sym typeface="Calibri"/>
              </a:rPr>
              <a:t>to </a:t>
            </a:r>
            <a:r>
              <a:rPr lang="en" sz="1300" b="1" i="0" u="none" strike="noStrike" cap="none">
                <a:solidFill>
                  <a:srgbClr val="0000FF"/>
                </a:solidFill>
                <a:latin typeface="Calibri"/>
                <a:ea typeface="Calibri"/>
                <a:cs typeface="Calibri"/>
                <a:sym typeface="Calibri"/>
              </a:rPr>
              <a:t>$60,000+</a:t>
            </a:r>
            <a:r>
              <a:rPr lang="en" sz="1300" b="0" i="0" u="none" strike="noStrike" cap="none">
                <a:solidFill>
                  <a:srgbClr val="000000"/>
                </a:solidFill>
                <a:latin typeface="Calibri"/>
                <a:ea typeface="Calibri"/>
                <a:cs typeface="Calibri"/>
                <a:sym typeface="Calibri"/>
              </a:rPr>
              <a:t> per year</a:t>
            </a:r>
            <a:endParaRPr/>
          </a:p>
        </p:txBody>
      </p:sp>
      <p:sp>
        <p:nvSpPr>
          <p:cNvPr id="645" name="Google Shape;645;p52"/>
          <p:cNvSpPr/>
          <p:nvPr/>
        </p:nvSpPr>
        <p:spPr>
          <a:xfrm>
            <a:off x="268448" y="2377940"/>
            <a:ext cx="4352544" cy="387620"/>
          </a:xfrm>
          <a:prstGeom prst="roundRect">
            <a:avLst>
              <a:gd name="adj" fmla="val 31817"/>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600" b="1" i="0" u="none" strike="noStrike" cap="none">
                <a:solidFill>
                  <a:schemeClr val="lt1"/>
                </a:solidFill>
                <a:latin typeface="Calibri"/>
                <a:ea typeface="Calibri"/>
                <a:cs typeface="Calibri"/>
                <a:sym typeface="Calibri"/>
              </a:rPr>
              <a:t>Technology Companies:</a:t>
            </a:r>
            <a:endParaRPr/>
          </a:p>
        </p:txBody>
      </p:sp>
      <p:sp>
        <p:nvSpPr>
          <p:cNvPr id="646" name="Google Shape;646;p52"/>
          <p:cNvSpPr txBox="1"/>
          <p:nvPr/>
        </p:nvSpPr>
        <p:spPr>
          <a:xfrm>
            <a:off x="268447" y="2801160"/>
            <a:ext cx="4385627" cy="741485"/>
          </a:xfrm>
          <a:prstGeom prst="rect">
            <a:avLst/>
          </a:prstGeom>
          <a:noFill/>
          <a:ln>
            <a:noFill/>
          </a:ln>
        </p:spPr>
        <p:txBody>
          <a:bodyPr spcFirstLastPara="1" wrap="square" lIns="91425" tIns="45700" rIns="91425" bIns="45700" anchor="ctr" anchorCtr="0">
            <a:spAutoFit/>
          </a:bodyPr>
          <a:lstStyle/>
          <a:p>
            <a:pPr marL="457200" marR="0" lvl="1" indent="-285750" algn="l" rtl="0">
              <a:lnSpc>
                <a:spcPct val="110000"/>
              </a:lnSpc>
              <a:spcBef>
                <a:spcPts val="0"/>
              </a:spcBef>
              <a:spcAft>
                <a:spcPts val="0"/>
              </a:spcAft>
              <a:buClr>
                <a:srgbClr val="000000"/>
              </a:buClr>
              <a:buSzPts val="1300"/>
              <a:buFont typeface="Noto Sans Symbols"/>
              <a:buChar char="⮚"/>
            </a:pPr>
            <a:r>
              <a:rPr lang="en" sz="1300" b="0" i="0" u="none" strike="noStrike" cap="none">
                <a:solidFill>
                  <a:srgbClr val="000000"/>
                </a:solidFill>
                <a:latin typeface="Calibri"/>
                <a:ea typeface="Calibri"/>
                <a:cs typeface="Calibri"/>
                <a:sym typeface="Calibri"/>
              </a:rPr>
              <a:t>Develop tailored tech solutions.</a:t>
            </a:r>
            <a:endParaRPr/>
          </a:p>
          <a:p>
            <a:pPr marL="457200" marR="0" lvl="0" indent="-285750" algn="l" rtl="0">
              <a:lnSpc>
                <a:spcPct val="110000"/>
              </a:lnSpc>
              <a:spcBef>
                <a:spcPts val="0"/>
              </a:spcBef>
              <a:spcAft>
                <a:spcPts val="0"/>
              </a:spcAft>
              <a:buClr>
                <a:srgbClr val="000000"/>
              </a:buClr>
              <a:buSzPts val="1300"/>
              <a:buFont typeface="Noto Sans Symbols"/>
              <a:buChar char="⮚"/>
            </a:pPr>
            <a:r>
              <a:rPr lang="en" sz="1300" b="1" i="0" u="none" strike="noStrike" cap="none">
                <a:solidFill>
                  <a:srgbClr val="0000FF"/>
                </a:solidFill>
                <a:latin typeface="Calibri"/>
                <a:ea typeface="Calibri"/>
                <a:cs typeface="Calibri"/>
                <a:sym typeface="Calibri"/>
              </a:rPr>
              <a:t>Salary</a:t>
            </a:r>
            <a:r>
              <a:rPr lang="en" sz="1300" b="0" i="0" u="none" strike="noStrike" cap="none">
                <a:solidFill>
                  <a:srgbClr val="000000"/>
                </a:solidFill>
                <a:latin typeface="Calibri"/>
                <a:ea typeface="Calibri"/>
                <a:cs typeface="Calibri"/>
                <a:sym typeface="Calibri"/>
              </a:rPr>
              <a:t>: Salaries vary, with software developers earning </a:t>
            </a:r>
            <a:r>
              <a:rPr lang="en" sz="1300" b="1" i="0" u="none" strike="noStrike" cap="none">
                <a:solidFill>
                  <a:srgbClr val="0000FF"/>
                </a:solidFill>
                <a:latin typeface="Calibri"/>
                <a:ea typeface="Calibri"/>
                <a:cs typeface="Calibri"/>
                <a:sym typeface="Calibri"/>
              </a:rPr>
              <a:t>$60,000 </a:t>
            </a:r>
            <a:r>
              <a:rPr lang="en" sz="1300" b="0" i="0" u="none" strike="noStrike" cap="none">
                <a:solidFill>
                  <a:srgbClr val="000000"/>
                </a:solidFill>
                <a:latin typeface="Calibri"/>
                <a:ea typeface="Calibri"/>
                <a:cs typeface="Calibri"/>
                <a:sym typeface="Calibri"/>
              </a:rPr>
              <a:t>to </a:t>
            </a:r>
            <a:r>
              <a:rPr lang="en" sz="1300" b="1" i="0" u="none" strike="noStrike" cap="none">
                <a:solidFill>
                  <a:srgbClr val="0000FF"/>
                </a:solidFill>
                <a:latin typeface="Calibri"/>
                <a:ea typeface="Calibri"/>
                <a:cs typeface="Calibri"/>
                <a:sym typeface="Calibri"/>
              </a:rPr>
              <a:t>six-figures +</a:t>
            </a:r>
            <a:r>
              <a:rPr lang="en" sz="1300" b="0" i="0" u="none" strike="noStrike" cap="none">
                <a:solidFill>
                  <a:srgbClr val="000000"/>
                </a:solidFill>
                <a:latin typeface="Calibri"/>
                <a:ea typeface="Calibri"/>
                <a:cs typeface="Calibri"/>
                <a:sym typeface="Calibri"/>
              </a:rPr>
              <a:t> per year</a:t>
            </a:r>
            <a:endParaRPr/>
          </a:p>
        </p:txBody>
      </p:sp>
      <p:sp>
        <p:nvSpPr>
          <p:cNvPr id="647" name="Google Shape;647;p52"/>
          <p:cNvSpPr/>
          <p:nvPr/>
        </p:nvSpPr>
        <p:spPr>
          <a:xfrm>
            <a:off x="4721187" y="956441"/>
            <a:ext cx="4352544" cy="387620"/>
          </a:xfrm>
          <a:prstGeom prst="roundRect">
            <a:avLst>
              <a:gd name="adj" fmla="val 31817"/>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600" b="1" i="0" u="none" strike="noStrike" cap="none">
                <a:solidFill>
                  <a:schemeClr val="lt1"/>
                </a:solidFill>
                <a:latin typeface="Calibri"/>
                <a:ea typeface="Calibri"/>
                <a:cs typeface="Calibri"/>
                <a:sym typeface="Calibri"/>
              </a:rPr>
              <a:t>Marketing and Advertising Agencies:</a:t>
            </a:r>
            <a:endParaRPr/>
          </a:p>
        </p:txBody>
      </p:sp>
      <p:sp>
        <p:nvSpPr>
          <p:cNvPr id="648" name="Google Shape;648;p52"/>
          <p:cNvSpPr txBox="1"/>
          <p:nvPr/>
        </p:nvSpPr>
        <p:spPr>
          <a:xfrm>
            <a:off x="4721187" y="1386679"/>
            <a:ext cx="4385627" cy="741485"/>
          </a:xfrm>
          <a:prstGeom prst="rect">
            <a:avLst/>
          </a:prstGeom>
          <a:noFill/>
          <a:ln>
            <a:noFill/>
          </a:ln>
        </p:spPr>
        <p:txBody>
          <a:bodyPr spcFirstLastPara="1" wrap="square" lIns="91425" tIns="45700" rIns="91425" bIns="45700" anchor="ctr" anchorCtr="0">
            <a:spAutoFit/>
          </a:bodyPr>
          <a:lstStyle/>
          <a:p>
            <a:pPr marL="457200" marR="0" lvl="1" indent="-285750" algn="l" rtl="0">
              <a:lnSpc>
                <a:spcPct val="110000"/>
              </a:lnSpc>
              <a:spcBef>
                <a:spcPts val="0"/>
              </a:spcBef>
              <a:spcAft>
                <a:spcPts val="0"/>
              </a:spcAft>
              <a:buClr>
                <a:srgbClr val="000000"/>
              </a:buClr>
              <a:buSzPts val="1300"/>
              <a:buFont typeface="Noto Sans Symbols"/>
              <a:buChar char="⮚"/>
            </a:pPr>
            <a:r>
              <a:rPr lang="en" sz="1300" b="0" i="0" u="none" strike="noStrike" cap="none">
                <a:solidFill>
                  <a:srgbClr val="000000"/>
                </a:solidFill>
                <a:latin typeface="Calibri"/>
                <a:ea typeface="Calibri"/>
                <a:cs typeface="Calibri"/>
                <a:sym typeface="Calibri"/>
              </a:rPr>
              <a:t>Offer specialized marketing services.</a:t>
            </a:r>
            <a:endParaRPr/>
          </a:p>
          <a:p>
            <a:pPr marL="457200" marR="0" lvl="0" indent="-285750" algn="l" rtl="0">
              <a:lnSpc>
                <a:spcPct val="110000"/>
              </a:lnSpc>
              <a:spcBef>
                <a:spcPts val="0"/>
              </a:spcBef>
              <a:spcAft>
                <a:spcPts val="0"/>
              </a:spcAft>
              <a:buClr>
                <a:srgbClr val="000000"/>
              </a:buClr>
              <a:buSzPts val="1300"/>
              <a:buFont typeface="Noto Sans Symbols"/>
              <a:buChar char="⮚"/>
            </a:pPr>
            <a:r>
              <a:rPr lang="en" sz="1300" b="1" i="0" u="none" strike="noStrike" cap="none">
                <a:solidFill>
                  <a:srgbClr val="0000FF"/>
                </a:solidFill>
                <a:latin typeface="Calibri"/>
                <a:ea typeface="Calibri"/>
                <a:cs typeface="Calibri"/>
                <a:sym typeface="Calibri"/>
              </a:rPr>
              <a:t>Salary</a:t>
            </a:r>
            <a:r>
              <a:rPr lang="en" sz="1300" b="0" i="0" u="none" strike="noStrike" cap="none">
                <a:solidFill>
                  <a:srgbClr val="000000"/>
                </a:solidFill>
                <a:latin typeface="Calibri"/>
                <a:ea typeface="Calibri"/>
                <a:cs typeface="Calibri"/>
                <a:sym typeface="Calibri"/>
              </a:rPr>
              <a:t>: Marketing professionals earn </a:t>
            </a:r>
            <a:r>
              <a:rPr lang="en" sz="1300" b="1" i="0" u="none" strike="noStrike" cap="none">
                <a:solidFill>
                  <a:srgbClr val="0000FF"/>
                </a:solidFill>
                <a:latin typeface="Calibri"/>
                <a:ea typeface="Calibri"/>
                <a:cs typeface="Calibri"/>
                <a:sym typeface="Calibri"/>
              </a:rPr>
              <a:t>$40,000 </a:t>
            </a:r>
            <a:r>
              <a:rPr lang="en" sz="1300" b="0" i="0" u="none" strike="noStrike" cap="none">
                <a:solidFill>
                  <a:srgbClr val="000000"/>
                </a:solidFill>
                <a:latin typeface="Calibri"/>
                <a:ea typeface="Calibri"/>
                <a:cs typeface="Calibri"/>
                <a:sym typeface="Calibri"/>
              </a:rPr>
              <a:t>to </a:t>
            </a:r>
            <a:r>
              <a:rPr lang="en" sz="1300" b="1" i="0" u="none" strike="noStrike" cap="none">
                <a:solidFill>
                  <a:srgbClr val="0000FF"/>
                </a:solidFill>
                <a:latin typeface="Calibri"/>
                <a:ea typeface="Calibri"/>
                <a:cs typeface="Calibri"/>
                <a:sym typeface="Calibri"/>
              </a:rPr>
              <a:t>six-figures +</a:t>
            </a:r>
            <a:r>
              <a:rPr lang="en" sz="1300" b="0" i="0" u="none" strike="noStrike" cap="none">
                <a:solidFill>
                  <a:srgbClr val="000000"/>
                </a:solidFill>
                <a:latin typeface="Calibri"/>
                <a:ea typeface="Calibri"/>
                <a:cs typeface="Calibri"/>
                <a:sym typeface="Calibri"/>
              </a:rPr>
              <a:t> per year</a:t>
            </a:r>
            <a:endParaRPr/>
          </a:p>
        </p:txBody>
      </p:sp>
      <p:sp>
        <p:nvSpPr>
          <p:cNvPr id="649" name="Google Shape;649;p52"/>
          <p:cNvSpPr/>
          <p:nvPr/>
        </p:nvSpPr>
        <p:spPr>
          <a:xfrm>
            <a:off x="4721187" y="2377940"/>
            <a:ext cx="4352544" cy="387620"/>
          </a:xfrm>
          <a:prstGeom prst="roundRect">
            <a:avLst>
              <a:gd name="adj" fmla="val 31817"/>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600" b="1" i="0" u="none" strike="noStrike" cap="none">
                <a:solidFill>
                  <a:schemeClr val="lt1"/>
                </a:solidFill>
                <a:latin typeface="Calibri"/>
                <a:ea typeface="Calibri"/>
                <a:cs typeface="Calibri"/>
                <a:sym typeface="Calibri"/>
              </a:rPr>
              <a:t>Legal and Consulting Firms:</a:t>
            </a:r>
            <a:endParaRPr/>
          </a:p>
        </p:txBody>
      </p:sp>
      <p:sp>
        <p:nvSpPr>
          <p:cNvPr id="650" name="Google Shape;650;p52"/>
          <p:cNvSpPr txBox="1"/>
          <p:nvPr/>
        </p:nvSpPr>
        <p:spPr>
          <a:xfrm>
            <a:off x="4721187" y="2801160"/>
            <a:ext cx="4385627" cy="741485"/>
          </a:xfrm>
          <a:prstGeom prst="rect">
            <a:avLst/>
          </a:prstGeom>
          <a:noFill/>
          <a:ln>
            <a:noFill/>
          </a:ln>
        </p:spPr>
        <p:txBody>
          <a:bodyPr spcFirstLastPara="1" wrap="square" lIns="91425" tIns="45700" rIns="91425" bIns="45700" anchor="ctr" anchorCtr="0">
            <a:spAutoFit/>
          </a:bodyPr>
          <a:lstStyle/>
          <a:p>
            <a:pPr marL="457200" marR="0" lvl="1" indent="-285750" algn="l" rtl="0">
              <a:lnSpc>
                <a:spcPct val="110000"/>
              </a:lnSpc>
              <a:spcBef>
                <a:spcPts val="0"/>
              </a:spcBef>
              <a:spcAft>
                <a:spcPts val="0"/>
              </a:spcAft>
              <a:buClr>
                <a:srgbClr val="000000"/>
              </a:buClr>
              <a:buSzPts val="1300"/>
              <a:buFont typeface="Noto Sans Symbols"/>
              <a:buChar char="⮚"/>
            </a:pPr>
            <a:r>
              <a:rPr lang="en" sz="1300" b="0" i="0" u="none" strike="noStrike" cap="none">
                <a:solidFill>
                  <a:srgbClr val="000000"/>
                </a:solidFill>
                <a:latin typeface="Calibri"/>
                <a:ea typeface="Calibri"/>
                <a:cs typeface="Calibri"/>
                <a:sym typeface="Calibri"/>
              </a:rPr>
              <a:t>Provide expert advice on cannabis regulations.</a:t>
            </a:r>
            <a:endParaRPr/>
          </a:p>
          <a:p>
            <a:pPr marL="457200" marR="0" lvl="0" indent="-285750" algn="l" rtl="0">
              <a:lnSpc>
                <a:spcPct val="110000"/>
              </a:lnSpc>
              <a:spcBef>
                <a:spcPts val="0"/>
              </a:spcBef>
              <a:spcAft>
                <a:spcPts val="0"/>
              </a:spcAft>
              <a:buClr>
                <a:srgbClr val="000000"/>
              </a:buClr>
              <a:buSzPts val="1300"/>
              <a:buFont typeface="Noto Sans Symbols"/>
              <a:buChar char="⮚"/>
            </a:pPr>
            <a:r>
              <a:rPr lang="en" sz="1300" b="1" i="0" u="none" strike="noStrike" cap="none">
                <a:solidFill>
                  <a:srgbClr val="0000FF"/>
                </a:solidFill>
                <a:latin typeface="Calibri"/>
                <a:ea typeface="Calibri"/>
                <a:cs typeface="Calibri"/>
                <a:sym typeface="Calibri"/>
              </a:rPr>
              <a:t>Salary</a:t>
            </a:r>
            <a:r>
              <a:rPr lang="en" sz="1300" b="0" i="0" u="none" strike="noStrike" cap="none">
                <a:solidFill>
                  <a:srgbClr val="000000"/>
                </a:solidFill>
                <a:latin typeface="Calibri"/>
                <a:ea typeface="Calibri"/>
                <a:cs typeface="Calibri"/>
                <a:sym typeface="Calibri"/>
              </a:rPr>
              <a:t>: Professionals earn </a:t>
            </a:r>
            <a:r>
              <a:rPr lang="en" sz="1300" b="1" i="0" u="none" strike="noStrike" cap="none">
                <a:solidFill>
                  <a:srgbClr val="0000FF"/>
                </a:solidFill>
                <a:latin typeface="Calibri"/>
                <a:ea typeface="Calibri"/>
                <a:cs typeface="Calibri"/>
                <a:sym typeface="Calibri"/>
              </a:rPr>
              <a:t>$60,000 </a:t>
            </a:r>
            <a:r>
              <a:rPr lang="en" sz="1300" b="0" i="0" u="none" strike="noStrike" cap="none">
                <a:solidFill>
                  <a:srgbClr val="000000"/>
                </a:solidFill>
                <a:latin typeface="Calibri"/>
                <a:ea typeface="Calibri"/>
                <a:cs typeface="Calibri"/>
                <a:sym typeface="Calibri"/>
              </a:rPr>
              <a:t>to </a:t>
            </a:r>
            <a:r>
              <a:rPr lang="en" sz="1300" b="1" i="0" u="none" strike="noStrike" cap="none">
                <a:solidFill>
                  <a:srgbClr val="0000FF"/>
                </a:solidFill>
                <a:latin typeface="Calibri"/>
                <a:ea typeface="Calibri"/>
                <a:cs typeface="Calibri"/>
                <a:sym typeface="Calibri"/>
              </a:rPr>
              <a:t>$150,000+ </a:t>
            </a:r>
            <a:r>
              <a:rPr lang="en" sz="1300" b="0" i="0" u="none" strike="noStrike" cap="none">
                <a:solidFill>
                  <a:srgbClr val="000000"/>
                </a:solidFill>
                <a:latin typeface="Calibri"/>
                <a:ea typeface="Calibri"/>
                <a:cs typeface="Calibri"/>
                <a:sym typeface="Calibri"/>
              </a:rPr>
              <a:t>per year</a:t>
            </a:r>
            <a:endParaRPr/>
          </a:p>
        </p:txBody>
      </p:sp>
      <p:pic>
        <p:nvPicPr>
          <p:cNvPr id="651" name="Google Shape;651;p52"/>
          <p:cNvPicPr preferRelativeResize="0"/>
          <p:nvPr/>
        </p:nvPicPr>
        <p:blipFill rotWithShape="1">
          <a:blip r:embed="rId3">
            <a:alphaModFix/>
          </a:blip>
          <a:srcRect/>
          <a:stretch/>
        </p:blipFill>
        <p:spPr>
          <a:xfrm>
            <a:off x="3171095" y="3883444"/>
            <a:ext cx="678430" cy="678430"/>
          </a:xfrm>
          <a:prstGeom prst="rect">
            <a:avLst/>
          </a:prstGeom>
          <a:noFill/>
          <a:ln>
            <a:noFill/>
          </a:ln>
        </p:spPr>
      </p:pic>
      <p:pic>
        <p:nvPicPr>
          <p:cNvPr id="652" name="Google Shape;652;p52"/>
          <p:cNvPicPr preferRelativeResize="0"/>
          <p:nvPr/>
        </p:nvPicPr>
        <p:blipFill rotWithShape="1">
          <a:blip r:embed="rId3">
            <a:alphaModFix/>
          </a:blip>
          <a:srcRect/>
          <a:stretch/>
        </p:blipFill>
        <p:spPr>
          <a:xfrm>
            <a:off x="5294475" y="3883444"/>
            <a:ext cx="678430" cy="6784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43"/>
                                        </p:tgtEl>
                                        <p:attrNameLst>
                                          <p:attrName>style.visibility</p:attrName>
                                        </p:attrNameLst>
                                      </p:cBhvr>
                                      <p:to>
                                        <p:strVal val="visible"/>
                                      </p:to>
                                    </p:set>
                                    <p:anim calcmode="lin" valueType="num">
                                      <p:cBhvr additive="base">
                                        <p:cTn id="7" dur="1000"/>
                                        <p:tgtEl>
                                          <p:spTgt spid="643"/>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644"/>
                                        </p:tgtEl>
                                        <p:attrNameLst>
                                          <p:attrName>style.visibility</p:attrName>
                                        </p:attrNameLst>
                                      </p:cBhvr>
                                      <p:to>
                                        <p:strVal val="visible"/>
                                      </p:to>
                                    </p:set>
                                    <p:anim calcmode="lin" valueType="num">
                                      <p:cBhvr additive="base">
                                        <p:cTn id="11" dur="500"/>
                                        <p:tgtEl>
                                          <p:spTgt spid="644"/>
                                        </p:tgtEl>
                                        <p:attrNameLst>
                                          <p:attrName>ppt_x</p:attrName>
                                        </p:attrNameLst>
                                      </p:cBhvr>
                                      <p:tavLst>
                                        <p:tav tm="0">
                                          <p:val>
                                            <p:strVal val="#ppt_x-1"/>
                                          </p:val>
                                        </p:tav>
                                        <p:tav tm="100000">
                                          <p:val>
                                            <p:strVal val="#ppt_x"/>
                                          </p:val>
                                        </p:tav>
                                      </p:tavLst>
                                    </p:anim>
                                  </p:childTnLst>
                                </p:cTn>
                              </p:par>
                            </p:childTnLst>
                          </p:cTn>
                        </p:par>
                        <p:par>
                          <p:cTn id="12" fill="hold">
                            <p:stCondLst>
                              <p:cond delay="1500"/>
                            </p:stCondLst>
                            <p:childTnLst>
                              <p:par>
                                <p:cTn id="13" presetID="2" presetClass="entr" presetSubtype="1" fill="hold" nodeType="afterEffect">
                                  <p:stCondLst>
                                    <p:cond delay="0"/>
                                  </p:stCondLst>
                                  <p:childTnLst>
                                    <p:set>
                                      <p:cBhvr>
                                        <p:cTn id="14" dur="1" fill="hold">
                                          <p:stCondLst>
                                            <p:cond delay="0"/>
                                          </p:stCondLst>
                                        </p:cTn>
                                        <p:tgtEl>
                                          <p:spTgt spid="645"/>
                                        </p:tgtEl>
                                        <p:attrNameLst>
                                          <p:attrName>style.visibility</p:attrName>
                                        </p:attrNameLst>
                                      </p:cBhvr>
                                      <p:to>
                                        <p:strVal val="visible"/>
                                      </p:to>
                                    </p:set>
                                    <p:anim calcmode="lin" valueType="num">
                                      <p:cBhvr additive="base">
                                        <p:cTn id="15" dur="1000"/>
                                        <p:tgtEl>
                                          <p:spTgt spid="645"/>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2" presetClass="entr" presetSubtype="8" fill="hold" nodeType="afterEffect">
                                  <p:stCondLst>
                                    <p:cond delay="0"/>
                                  </p:stCondLst>
                                  <p:childTnLst>
                                    <p:set>
                                      <p:cBhvr>
                                        <p:cTn id="18" dur="1" fill="hold">
                                          <p:stCondLst>
                                            <p:cond delay="0"/>
                                          </p:stCondLst>
                                        </p:cTn>
                                        <p:tgtEl>
                                          <p:spTgt spid="646"/>
                                        </p:tgtEl>
                                        <p:attrNameLst>
                                          <p:attrName>style.visibility</p:attrName>
                                        </p:attrNameLst>
                                      </p:cBhvr>
                                      <p:to>
                                        <p:strVal val="visible"/>
                                      </p:to>
                                    </p:set>
                                    <p:anim calcmode="lin" valueType="num">
                                      <p:cBhvr additive="base">
                                        <p:cTn id="19" dur="500"/>
                                        <p:tgtEl>
                                          <p:spTgt spid="646"/>
                                        </p:tgtEl>
                                        <p:attrNameLst>
                                          <p:attrName>ppt_x</p:attrName>
                                        </p:attrNameLst>
                                      </p:cBhvr>
                                      <p:tavLst>
                                        <p:tav tm="0">
                                          <p:val>
                                            <p:strVal val="#ppt_x-1"/>
                                          </p:val>
                                        </p:tav>
                                        <p:tav tm="100000">
                                          <p:val>
                                            <p:strVal val="#ppt_x"/>
                                          </p:val>
                                        </p:tav>
                                      </p:tavLst>
                                    </p:anim>
                                  </p:childTnLst>
                                </p:cTn>
                              </p:par>
                            </p:childTnLst>
                          </p:cTn>
                        </p:par>
                        <p:par>
                          <p:cTn id="20" fill="hold">
                            <p:stCondLst>
                              <p:cond delay="3000"/>
                            </p:stCondLst>
                            <p:childTnLst>
                              <p:par>
                                <p:cTn id="21" presetID="2" presetClass="entr" presetSubtype="1" fill="hold" nodeType="afterEffect">
                                  <p:stCondLst>
                                    <p:cond delay="0"/>
                                  </p:stCondLst>
                                  <p:childTnLst>
                                    <p:set>
                                      <p:cBhvr>
                                        <p:cTn id="22" dur="1" fill="hold">
                                          <p:stCondLst>
                                            <p:cond delay="0"/>
                                          </p:stCondLst>
                                        </p:cTn>
                                        <p:tgtEl>
                                          <p:spTgt spid="647"/>
                                        </p:tgtEl>
                                        <p:attrNameLst>
                                          <p:attrName>style.visibility</p:attrName>
                                        </p:attrNameLst>
                                      </p:cBhvr>
                                      <p:to>
                                        <p:strVal val="visible"/>
                                      </p:to>
                                    </p:set>
                                    <p:anim calcmode="lin" valueType="num">
                                      <p:cBhvr additive="base">
                                        <p:cTn id="23" dur="1000"/>
                                        <p:tgtEl>
                                          <p:spTgt spid="647"/>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 presetClass="entr" presetSubtype="8" fill="hold" nodeType="afterEffect">
                                  <p:stCondLst>
                                    <p:cond delay="0"/>
                                  </p:stCondLst>
                                  <p:childTnLst>
                                    <p:set>
                                      <p:cBhvr>
                                        <p:cTn id="26" dur="1" fill="hold">
                                          <p:stCondLst>
                                            <p:cond delay="0"/>
                                          </p:stCondLst>
                                        </p:cTn>
                                        <p:tgtEl>
                                          <p:spTgt spid="648"/>
                                        </p:tgtEl>
                                        <p:attrNameLst>
                                          <p:attrName>style.visibility</p:attrName>
                                        </p:attrNameLst>
                                      </p:cBhvr>
                                      <p:to>
                                        <p:strVal val="visible"/>
                                      </p:to>
                                    </p:set>
                                    <p:anim calcmode="lin" valueType="num">
                                      <p:cBhvr additive="base">
                                        <p:cTn id="27" dur="500"/>
                                        <p:tgtEl>
                                          <p:spTgt spid="648"/>
                                        </p:tgtEl>
                                        <p:attrNameLst>
                                          <p:attrName>ppt_x</p:attrName>
                                        </p:attrNameLst>
                                      </p:cBhvr>
                                      <p:tavLst>
                                        <p:tav tm="0">
                                          <p:val>
                                            <p:strVal val="#ppt_x-1"/>
                                          </p:val>
                                        </p:tav>
                                        <p:tav tm="100000">
                                          <p:val>
                                            <p:strVal val="#ppt_x"/>
                                          </p:val>
                                        </p:tav>
                                      </p:tavLst>
                                    </p:anim>
                                  </p:childTnLst>
                                </p:cTn>
                              </p:par>
                            </p:childTnLst>
                          </p:cTn>
                        </p:par>
                        <p:par>
                          <p:cTn id="28" fill="hold">
                            <p:stCondLst>
                              <p:cond delay="4500"/>
                            </p:stCondLst>
                            <p:childTnLst>
                              <p:par>
                                <p:cTn id="29" presetID="2" presetClass="entr" presetSubtype="1" fill="hold" nodeType="afterEffect">
                                  <p:stCondLst>
                                    <p:cond delay="0"/>
                                  </p:stCondLst>
                                  <p:childTnLst>
                                    <p:set>
                                      <p:cBhvr>
                                        <p:cTn id="30" dur="1" fill="hold">
                                          <p:stCondLst>
                                            <p:cond delay="0"/>
                                          </p:stCondLst>
                                        </p:cTn>
                                        <p:tgtEl>
                                          <p:spTgt spid="649"/>
                                        </p:tgtEl>
                                        <p:attrNameLst>
                                          <p:attrName>style.visibility</p:attrName>
                                        </p:attrNameLst>
                                      </p:cBhvr>
                                      <p:to>
                                        <p:strVal val="visible"/>
                                      </p:to>
                                    </p:set>
                                    <p:anim calcmode="lin" valueType="num">
                                      <p:cBhvr additive="base">
                                        <p:cTn id="31" dur="1000"/>
                                        <p:tgtEl>
                                          <p:spTgt spid="649"/>
                                        </p:tgtEl>
                                        <p:attrNameLst>
                                          <p:attrName>ppt_y</p:attrName>
                                        </p:attrNameLst>
                                      </p:cBhvr>
                                      <p:tavLst>
                                        <p:tav tm="0">
                                          <p:val>
                                            <p:strVal val="#ppt_y-1"/>
                                          </p:val>
                                        </p:tav>
                                        <p:tav tm="100000">
                                          <p:val>
                                            <p:strVal val="#ppt_y"/>
                                          </p:val>
                                        </p:tav>
                                      </p:tavLst>
                                    </p:anim>
                                  </p:childTnLst>
                                </p:cTn>
                              </p:par>
                            </p:childTnLst>
                          </p:cTn>
                        </p:par>
                        <p:par>
                          <p:cTn id="32" fill="hold">
                            <p:stCondLst>
                              <p:cond delay="5500"/>
                            </p:stCondLst>
                            <p:childTnLst>
                              <p:par>
                                <p:cTn id="33" presetID="2" presetClass="entr" presetSubtype="8" fill="hold" nodeType="afterEffect">
                                  <p:stCondLst>
                                    <p:cond delay="0"/>
                                  </p:stCondLst>
                                  <p:childTnLst>
                                    <p:set>
                                      <p:cBhvr>
                                        <p:cTn id="34" dur="1" fill="hold">
                                          <p:stCondLst>
                                            <p:cond delay="0"/>
                                          </p:stCondLst>
                                        </p:cTn>
                                        <p:tgtEl>
                                          <p:spTgt spid="650"/>
                                        </p:tgtEl>
                                        <p:attrNameLst>
                                          <p:attrName>style.visibility</p:attrName>
                                        </p:attrNameLst>
                                      </p:cBhvr>
                                      <p:to>
                                        <p:strVal val="visible"/>
                                      </p:to>
                                    </p:set>
                                    <p:anim calcmode="lin" valueType="num">
                                      <p:cBhvr additive="base">
                                        <p:cTn id="35" dur="500"/>
                                        <p:tgtEl>
                                          <p:spTgt spid="650"/>
                                        </p:tgtEl>
                                        <p:attrNameLst>
                                          <p:attrName>ppt_x</p:attrName>
                                        </p:attrNameLst>
                                      </p:cBhvr>
                                      <p:tavLst>
                                        <p:tav tm="0">
                                          <p:val>
                                            <p:strVal val="#ppt_x-1"/>
                                          </p:val>
                                        </p:tav>
                                        <p:tav tm="100000">
                                          <p:val>
                                            <p:strVal val="#ppt_x"/>
                                          </p:val>
                                        </p:tav>
                                      </p:tavLst>
                                    </p:anim>
                                  </p:childTnLst>
                                </p:cTn>
                              </p:par>
                            </p:childTnLst>
                          </p:cTn>
                        </p:par>
                        <p:par>
                          <p:cTn id="36" fill="hold">
                            <p:stCondLst>
                              <p:cond delay="6000"/>
                            </p:stCondLst>
                            <p:childTnLst>
                              <p:par>
                                <p:cTn id="37" presetID="23" presetClass="entr" presetSubtype="16" fill="hold" nodeType="afterEffect">
                                  <p:stCondLst>
                                    <p:cond delay="0"/>
                                  </p:stCondLst>
                                  <p:childTnLst>
                                    <p:set>
                                      <p:cBhvr>
                                        <p:cTn id="38" dur="1" fill="hold">
                                          <p:stCondLst>
                                            <p:cond delay="0"/>
                                          </p:stCondLst>
                                        </p:cTn>
                                        <p:tgtEl>
                                          <p:spTgt spid="651"/>
                                        </p:tgtEl>
                                        <p:attrNameLst>
                                          <p:attrName>style.visibility</p:attrName>
                                        </p:attrNameLst>
                                      </p:cBhvr>
                                      <p:to>
                                        <p:strVal val="visible"/>
                                      </p:to>
                                    </p:set>
                                    <p:anim calcmode="lin" valueType="num">
                                      <p:cBhvr additive="base">
                                        <p:cTn id="39" dur="500"/>
                                        <p:tgtEl>
                                          <p:spTgt spid="651"/>
                                        </p:tgtEl>
                                        <p:attrNameLst>
                                          <p:attrName>ppt_w</p:attrName>
                                        </p:attrNameLst>
                                      </p:cBhvr>
                                      <p:tavLst>
                                        <p:tav tm="0">
                                          <p:val>
                                            <p:strVal val="0"/>
                                          </p:val>
                                        </p:tav>
                                        <p:tav tm="100000">
                                          <p:val>
                                            <p:strVal val="#ppt_w"/>
                                          </p:val>
                                        </p:tav>
                                      </p:tavLst>
                                    </p:anim>
                                    <p:anim calcmode="lin" valueType="num">
                                      <p:cBhvr additive="base">
                                        <p:cTn id="40" dur="500"/>
                                        <p:tgtEl>
                                          <p:spTgt spid="651"/>
                                        </p:tgtEl>
                                        <p:attrNameLst>
                                          <p:attrName>ppt_h</p:attrName>
                                        </p:attrNameLst>
                                      </p:cBhvr>
                                      <p:tavLst>
                                        <p:tav tm="0">
                                          <p:val>
                                            <p:strVal val="0"/>
                                          </p:val>
                                        </p:tav>
                                        <p:tav tm="100000">
                                          <p:val>
                                            <p:strVal val="#ppt_h"/>
                                          </p:val>
                                        </p:tav>
                                      </p:tavLst>
                                    </p:anim>
                                  </p:childTnLst>
                                </p:cTn>
                              </p:par>
                            </p:childTnLst>
                          </p:cTn>
                        </p:par>
                        <p:par>
                          <p:cTn id="41" fill="hold">
                            <p:stCondLst>
                              <p:cond delay="6500"/>
                            </p:stCondLst>
                            <p:childTnLst>
                              <p:par>
                                <p:cTn id="42" presetID="23" presetClass="entr" presetSubtype="16" fill="hold" nodeType="afterEffect">
                                  <p:stCondLst>
                                    <p:cond delay="0"/>
                                  </p:stCondLst>
                                  <p:childTnLst>
                                    <p:set>
                                      <p:cBhvr>
                                        <p:cTn id="43" dur="1" fill="hold">
                                          <p:stCondLst>
                                            <p:cond delay="0"/>
                                          </p:stCondLst>
                                        </p:cTn>
                                        <p:tgtEl>
                                          <p:spTgt spid="652"/>
                                        </p:tgtEl>
                                        <p:attrNameLst>
                                          <p:attrName>style.visibility</p:attrName>
                                        </p:attrNameLst>
                                      </p:cBhvr>
                                      <p:to>
                                        <p:strVal val="visible"/>
                                      </p:to>
                                    </p:set>
                                    <p:anim calcmode="lin" valueType="num">
                                      <p:cBhvr additive="base">
                                        <p:cTn id="44" dur="500"/>
                                        <p:tgtEl>
                                          <p:spTgt spid="652"/>
                                        </p:tgtEl>
                                        <p:attrNameLst>
                                          <p:attrName>ppt_w</p:attrName>
                                        </p:attrNameLst>
                                      </p:cBhvr>
                                      <p:tavLst>
                                        <p:tav tm="0">
                                          <p:val>
                                            <p:strVal val="0"/>
                                          </p:val>
                                        </p:tav>
                                        <p:tav tm="100000">
                                          <p:val>
                                            <p:strVal val="#ppt_w"/>
                                          </p:val>
                                        </p:tav>
                                      </p:tavLst>
                                    </p:anim>
                                    <p:anim calcmode="lin" valueType="num">
                                      <p:cBhvr additive="base">
                                        <p:cTn id="45" dur="500"/>
                                        <p:tgtEl>
                                          <p:spTgt spid="65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57" name="Google Shape;657;p53"/>
          <p:cNvGrpSpPr/>
          <p:nvPr/>
        </p:nvGrpSpPr>
        <p:grpSpPr>
          <a:xfrm>
            <a:off x="0" y="2220095"/>
            <a:ext cx="9144000" cy="665210"/>
            <a:chOff x="0" y="2892057"/>
            <a:chExt cx="12192000" cy="886946"/>
          </a:xfrm>
        </p:grpSpPr>
        <p:sp>
          <p:nvSpPr>
            <p:cNvPr id="658" name="Google Shape;658;p53"/>
            <p:cNvSpPr/>
            <p:nvPr/>
          </p:nvSpPr>
          <p:spPr>
            <a:xfrm>
              <a:off x="0" y="2892057"/>
              <a:ext cx="12192000" cy="476731"/>
            </a:xfrm>
            <a:custGeom>
              <a:avLst/>
              <a:gdLst/>
              <a:ahLst/>
              <a:cxnLst/>
              <a:rect l="l" t="t" r="r" b="b"/>
              <a:pathLst>
                <a:path w="6836735" h="476731" extrusionOk="0">
                  <a:moveTo>
                    <a:pt x="0" y="0"/>
                  </a:moveTo>
                  <a:lnTo>
                    <a:pt x="6836735" y="0"/>
                  </a:lnTo>
                  <a:lnTo>
                    <a:pt x="6836735" y="476731"/>
                  </a:lnTo>
                  <a:lnTo>
                    <a:pt x="0" y="476731"/>
                  </a:lnTo>
                  <a:lnTo>
                    <a:pt x="0" y="0"/>
                  </a:lnTo>
                  <a:close/>
                </a:path>
              </a:pathLst>
            </a:custGeom>
            <a:gradFill>
              <a:gsLst>
                <a:gs pos="0">
                  <a:srgbClr val="00B050"/>
                </a:gs>
                <a:gs pos="42000">
                  <a:srgbClr val="0C0C0C"/>
                </a:gs>
                <a:gs pos="58000">
                  <a:srgbClr val="0C0C0C"/>
                </a:gs>
                <a:gs pos="99000">
                  <a:srgbClr val="0C0C0C"/>
                </a:gs>
                <a:gs pos="100000">
                  <a:srgbClr val="0C0C0C"/>
                </a:gs>
              </a:gsLst>
              <a:path path="circle">
                <a:fillToRect l="50000" t="50000" r="50000" b="50000"/>
              </a:path>
              <a:tileRect/>
            </a:gra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9" name="Google Shape;659;p53"/>
            <p:cNvSpPr/>
            <p:nvPr/>
          </p:nvSpPr>
          <p:spPr>
            <a:xfrm>
              <a:off x="0" y="3265697"/>
              <a:ext cx="12186480" cy="513306"/>
            </a:xfrm>
            <a:custGeom>
              <a:avLst/>
              <a:gdLst/>
              <a:ahLst/>
              <a:cxnLst/>
              <a:rect l="l" t="t" r="r" b="b"/>
              <a:pathLst>
                <a:path w="6836735" h="513306" extrusionOk="0">
                  <a:moveTo>
                    <a:pt x="0" y="0"/>
                  </a:moveTo>
                  <a:lnTo>
                    <a:pt x="6836735" y="0"/>
                  </a:lnTo>
                  <a:lnTo>
                    <a:pt x="6836735" y="513306"/>
                  </a:lnTo>
                  <a:lnTo>
                    <a:pt x="0" y="513306"/>
                  </a:lnTo>
                  <a:lnTo>
                    <a:pt x="0" y="0"/>
                  </a:lnTo>
                  <a:close/>
                </a:path>
              </a:pathLst>
            </a:custGeom>
            <a:gradFill>
              <a:gsLst>
                <a:gs pos="0">
                  <a:srgbClr val="00B050"/>
                </a:gs>
                <a:gs pos="42000">
                  <a:srgbClr val="0C0C0C"/>
                </a:gs>
                <a:gs pos="58000">
                  <a:srgbClr val="0C0C0C"/>
                </a:gs>
                <a:gs pos="99000">
                  <a:srgbClr val="0C0C0C"/>
                </a:gs>
                <a:gs pos="100000">
                  <a:srgbClr val="0C0C0C"/>
                </a:gs>
              </a:gsLst>
              <a:path path="circle">
                <a:fillToRect l="50000" t="50000" r="50000" b="50000"/>
              </a:path>
              <a:tileRect/>
            </a:gra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660" name="Google Shape;660;p53"/>
          <p:cNvPicPr preferRelativeResize="0"/>
          <p:nvPr/>
        </p:nvPicPr>
        <p:blipFill rotWithShape="1">
          <a:blip r:embed="rId3">
            <a:alphaModFix/>
          </a:blip>
          <a:srcRect/>
          <a:stretch/>
        </p:blipFill>
        <p:spPr>
          <a:xfrm>
            <a:off x="915782" y="1264888"/>
            <a:ext cx="2575625" cy="2575625"/>
          </a:xfrm>
          <a:prstGeom prst="rect">
            <a:avLst/>
          </a:prstGeom>
          <a:noFill/>
          <a:ln>
            <a:noFill/>
          </a:ln>
        </p:spPr>
      </p:pic>
      <p:pic>
        <p:nvPicPr>
          <p:cNvPr id="661" name="Google Shape;661;p53"/>
          <p:cNvPicPr preferRelativeResize="0"/>
          <p:nvPr/>
        </p:nvPicPr>
        <p:blipFill rotWithShape="1">
          <a:blip r:embed="rId3">
            <a:alphaModFix/>
          </a:blip>
          <a:srcRect/>
          <a:stretch/>
        </p:blipFill>
        <p:spPr>
          <a:xfrm>
            <a:off x="5654077" y="1264888"/>
            <a:ext cx="2575625" cy="2575625"/>
          </a:xfrm>
          <a:prstGeom prst="rect">
            <a:avLst/>
          </a:prstGeom>
          <a:noFill/>
          <a:ln>
            <a:noFill/>
          </a:ln>
        </p:spPr>
      </p:pic>
      <p:pic>
        <p:nvPicPr>
          <p:cNvPr id="662" name="Google Shape;662;p53"/>
          <p:cNvPicPr preferRelativeResize="0"/>
          <p:nvPr/>
        </p:nvPicPr>
        <p:blipFill rotWithShape="1">
          <a:blip r:embed="rId4">
            <a:alphaModFix/>
          </a:blip>
          <a:srcRect/>
          <a:stretch/>
        </p:blipFill>
        <p:spPr>
          <a:xfrm>
            <a:off x="4240153" y="2220101"/>
            <a:ext cx="665179" cy="665198"/>
          </a:xfrm>
          <a:prstGeom prst="rect">
            <a:avLst/>
          </a:prstGeom>
          <a:noFill/>
          <a:ln>
            <a:noFill/>
          </a:ln>
        </p:spPr>
      </p:pic>
      <p:sp>
        <p:nvSpPr>
          <p:cNvPr id="663" name="Google Shape;663;p53"/>
          <p:cNvSpPr txBox="1"/>
          <p:nvPr/>
        </p:nvSpPr>
        <p:spPr>
          <a:xfrm>
            <a:off x="749775" y="4363725"/>
            <a:ext cx="3822300" cy="31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64" name="Google Shape;664;p53"/>
          <p:cNvSpPr txBox="1"/>
          <p:nvPr/>
        </p:nvSpPr>
        <p:spPr>
          <a:xfrm>
            <a:off x="238200" y="4088600"/>
            <a:ext cx="8667600" cy="665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700"/>
              <a:buFont typeface="Arial"/>
              <a:buNone/>
            </a:pPr>
            <a:r>
              <a:rPr lang="en" sz="3700" b="1" i="0" u="none" strike="noStrike" cap="none">
                <a:solidFill>
                  <a:srgbClr val="000000"/>
                </a:solidFill>
                <a:latin typeface="Arial Black"/>
                <a:ea typeface="Arial Black"/>
                <a:cs typeface="Arial Black"/>
                <a:sym typeface="Arial Black"/>
              </a:rPr>
              <a:t>www.newyorkcaurdcoalition.org</a:t>
            </a:r>
            <a:endParaRPr sz="3700" b="1" i="0" u="none" strike="noStrike" cap="none">
              <a:solidFill>
                <a:srgbClr val="000000"/>
              </a:solidFill>
              <a:latin typeface="Arial Black"/>
              <a:ea typeface="Arial Black"/>
              <a:cs typeface="Arial Black"/>
              <a:sym typeface="Arial Black"/>
            </a:endParaRPr>
          </a:p>
        </p:txBody>
      </p:sp>
      <p:sp>
        <p:nvSpPr>
          <p:cNvPr id="665" name="Google Shape;665;p53"/>
          <p:cNvSpPr txBox="1"/>
          <p:nvPr/>
        </p:nvSpPr>
        <p:spPr>
          <a:xfrm>
            <a:off x="274297" y="129101"/>
            <a:ext cx="8567699" cy="484748"/>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100000"/>
              </a:lnSpc>
              <a:spcBef>
                <a:spcPts val="0"/>
              </a:spcBef>
              <a:spcAft>
                <a:spcPts val="0"/>
              </a:spcAft>
              <a:buNone/>
            </a:pPr>
            <a:r>
              <a:rPr lang="en" sz="3000" b="0" i="0" u="none" strike="noStrike" cap="none">
                <a:solidFill>
                  <a:schemeClr val="lt1"/>
                </a:solidFill>
                <a:latin typeface="Calibri"/>
                <a:ea typeface="Calibri"/>
                <a:cs typeface="Calibri"/>
                <a:sym typeface="Calibri"/>
              </a:rPr>
              <a:t>Thank You</a:t>
            </a:r>
            <a:endParaRPr sz="30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60"/>
                                        </p:tgtEl>
                                        <p:attrNameLst>
                                          <p:attrName>style.visibility</p:attrName>
                                        </p:attrNameLst>
                                      </p:cBhvr>
                                      <p:to>
                                        <p:strVal val="visible"/>
                                      </p:to>
                                    </p:set>
                                    <p:anim calcmode="lin" valueType="num">
                                      <p:cBhvr additive="base">
                                        <p:cTn id="7" dur="500"/>
                                        <p:tgtEl>
                                          <p:spTgt spid="660"/>
                                        </p:tgtEl>
                                        <p:attrNameLst>
                                          <p:attrName>ppt_w</p:attrName>
                                        </p:attrNameLst>
                                      </p:cBhvr>
                                      <p:tavLst>
                                        <p:tav tm="0">
                                          <p:val>
                                            <p:strVal val="0"/>
                                          </p:val>
                                        </p:tav>
                                        <p:tav tm="100000">
                                          <p:val>
                                            <p:strVal val="#ppt_w"/>
                                          </p:val>
                                        </p:tav>
                                      </p:tavLst>
                                    </p:anim>
                                    <p:anim calcmode="lin" valueType="num">
                                      <p:cBhvr additive="base">
                                        <p:cTn id="8" dur="500"/>
                                        <p:tgtEl>
                                          <p:spTgt spid="660"/>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61"/>
                                        </p:tgtEl>
                                        <p:attrNameLst>
                                          <p:attrName>style.visibility</p:attrName>
                                        </p:attrNameLst>
                                      </p:cBhvr>
                                      <p:to>
                                        <p:strVal val="visible"/>
                                      </p:to>
                                    </p:set>
                                    <p:anim calcmode="lin" valueType="num">
                                      <p:cBhvr additive="base">
                                        <p:cTn id="11" dur="500"/>
                                        <p:tgtEl>
                                          <p:spTgt spid="661"/>
                                        </p:tgtEl>
                                        <p:attrNameLst>
                                          <p:attrName>ppt_w</p:attrName>
                                        </p:attrNameLst>
                                      </p:cBhvr>
                                      <p:tavLst>
                                        <p:tav tm="0">
                                          <p:val>
                                            <p:strVal val="0"/>
                                          </p:val>
                                        </p:tav>
                                        <p:tav tm="100000">
                                          <p:val>
                                            <p:strVal val="#ppt_w"/>
                                          </p:val>
                                        </p:tav>
                                      </p:tavLst>
                                    </p:anim>
                                    <p:anim calcmode="lin" valueType="num">
                                      <p:cBhvr additive="base">
                                        <p:cTn id="12" dur="500"/>
                                        <p:tgtEl>
                                          <p:spTgt spid="661"/>
                                        </p:tgtEl>
                                        <p:attrNameLst>
                                          <p:attrName>ppt_h</p:attrName>
                                        </p:attrNameLst>
                                      </p:cBhvr>
                                      <p:tavLst>
                                        <p:tav tm="0">
                                          <p:val>
                                            <p:strVal val="0"/>
                                          </p:val>
                                        </p:tav>
                                        <p:tav tm="100000">
                                          <p:val>
                                            <p:strVal val="#ppt_h"/>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662"/>
                                        </p:tgtEl>
                                        <p:attrNameLst>
                                          <p:attrName>style.visibility</p:attrName>
                                        </p:attrNameLst>
                                      </p:cBhvr>
                                      <p:to>
                                        <p:strVal val="visible"/>
                                      </p:to>
                                    </p:set>
                                    <p:anim calcmode="lin" valueType="num">
                                      <p:cBhvr additive="base">
                                        <p:cTn id="16" dur="500"/>
                                        <p:tgtEl>
                                          <p:spTgt spid="66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664"/>
                                        </p:tgtEl>
                                        <p:attrNameLst>
                                          <p:attrName>style.visibility</p:attrName>
                                        </p:attrNameLst>
                                      </p:cBhvr>
                                      <p:to>
                                        <p:strVal val="visible"/>
                                      </p:to>
                                    </p:set>
                                    <p:anim calcmode="lin" valueType="num">
                                      <p:cBhvr additive="base">
                                        <p:cTn id="20" dur="500"/>
                                        <p:tgtEl>
                                          <p:spTgt spid="66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a:spLocks noGrp="1"/>
          </p:cNvSpPr>
          <p:nvPr>
            <p:ph type="sldNum" idx="12"/>
          </p:nvPr>
        </p:nvSpPr>
        <p:spPr>
          <a:xfrm>
            <a:off x="4358640" y="4814203"/>
            <a:ext cx="42672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
              <a:t>3</a:t>
            </a:fld>
            <a:endParaRPr/>
          </a:p>
        </p:txBody>
      </p:sp>
      <p:sp>
        <p:nvSpPr>
          <p:cNvPr id="189" name="Google Shape;189;p29"/>
          <p:cNvSpPr txBox="1"/>
          <p:nvPr/>
        </p:nvSpPr>
        <p:spPr>
          <a:xfrm>
            <a:off x="260059" y="146019"/>
            <a:ext cx="8593348" cy="450914"/>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ctr" rtl="0">
              <a:lnSpc>
                <a:spcPct val="100000"/>
              </a:lnSpc>
              <a:spcBef>
                <a:spcPts val="0"/>
              </a:spcBef>
              <a:spcAft>
                <a:spcPts val="0"/>
              </a:spcAft>
              <a:buNone/>
            </a:pPr>
            <a:r>
              <a:rPr lang="en" sz="3000" b="0" i="0" u="none" strike="noStrike" cap="none">
                <a:solidFill>
                  <a:schemeClr val="lt1"/>
                </a:solidFill>
                <a:latin typeface="Calibri"/>
                <a:ea typeface="Calibri"/>
                <a:cs typeface="Calibri"/>
                <a:sym typeface="Calibri"/>
              </a:rPr>
              <a:t>Obtain an Federal Employer Identification Number</a:t>
            </a:r>
            <a:endParaRPr sz="3000" b="0" i="0" u="none" strike="noStrike" cap="none">
              <a:solidFill>
                <a:schemeClr val="lt1"/>
              </a:solidFill>
              <a:latin typeface="Calibri"/>
              <a:ea typeface="Calibri"/>
              <a:cs typeface="Calibri"/>
              <a:sym typeface="Calibri"/>
            </a:endParaRPr>
          </a:p>
        </p:txBody>
      </p:sp>
      <p:sp>
        <p:nvSpPr>
          <p:cNvPr id="190" name="Google Shape;190;p29"/>
          <p:cNvSpPr/>
          <p:nvPr/>
        </p:nvSpPr>
        <p:spPr>
          <a:xfrm>
            <a:off x="1382900" y="773450"/>
            <a:ext cx="6378000" cy="508200"/>
          </a:xfrm>
          <a:prstGeom prst="round2DiagRect">
            <a:avLst>
              <a:gd name="adj1" fmla="val 50000"/>
              <a:gd name="adj2" fmla="val 0"/>
            </a:avLst>
          </a:prstGeom>
          <a:solidFill>
            <a:srgbClr val="00B050"/>
          </a:solidFill>
          <a:ln w="19050" cap="flat" cmpd="sng">
            <a:solidFill>
              <a:srgbClr val="0C0C0C"/>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 sz="1900" b="1" i="0" u="none" strike="noStrike" cap="none">
                <a:solidFill>
                  <a:schemeClr val="dk1"/>
                </a:solidFill>
                <a:latin typeface="Calibri"/>
                <a:ea typeface="Calibri"/>
                <a:cs typeface="Calibri"/>
                <a:sym typeface="Calibri"/>
              </a:rPr>
              <a:t>Obtain an FEIN (Federal Employer Identification Number):</a:t>
            </a:r>
            <a:endParaRPr sz="1500" b="1" i="0" u="none" strike="noStrike" cap="none">
              <a:solidFill>
                <a:srgbClr val="000000"/>
              </a:solidFill>
              <a:latin typeface="Arial"/>
              <a:ea typeface="Arial"/>
              <a:cs typeface="Arial"/>
              <a:sym typeface="Arial"/>
            </a:endParaRPr>
          </a:p>
        </p:txBody>
      </p:sp>
      <p:sp>
        <p:nvSpPr>
          <p:cNvPr id="191" name="Google Shape;191;p29"/>
          <p:cNvSpPr/>
          <p:nvPr/>
        </p:nvSpPr>
        <p:spPr>
          <a:xfrm>
            <a:off x="1470556" y="1458167"/>
            <a:ext cx="6378000" cy="548640"/>
          </a:xfrm>
          <a:prstGeom prst="round2DiagRect">
            <a:avLst>
              <a:gd name="adj1" fmla="val 50000"/>
              <a:gd name="adj2" fmla="val 0"/>
            </a:avLst>
          </a:prstGeom>
          <a:solidFill>
            <a:srgbClr val="0C0C0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Calibri"/>
                <a:ea typeface="Calibri"/>
                <a:cs typeface="Calibri"/>
                <a:sym typeface="Calibri"/>
              </a:rPr>
              <a:t>Visit the Internal Revenue Service (IRS) website or call their toll-free number to apply for an FEIN.</a:t>
            </a:r>
            <a:endParaRPr sz="1100" b="0" i="0" u="none" strike="noStrike" cap="none">
              <a:solidFill>
                <a:srgbClr val="000000"/>
              </a:solidFill>
              <a:latin typeface="Arial"/>
              <a:ea typeface="Arial"/>
              <a:cs typeface="Arial"/>
              <a:sym typeface="Arial"/>
            </a:endParaRPr>
          </a:p>
        </p:txBody>
      </p:sp>
      <p:sp>
        <p:nvSpPr>
          <p:cNvPr id="192" name="Google Shape;192;p29"/>
          <p:cNvSpPr/>
          <p:nvPr/>
        </p:nvSpPr>
        <p:spPr>
          <a:xfrm>
            <a:off x="1470555" y="2211660"/>
            <a:ext cx="6378000" cy="548640"/>
          </a:xfrm>
          <a:prstGeom prst="round2DiagRect">
            <a:avLst>
              <a:gd name="adj1" fmla="val 50000"/>
              <a:gd name="adj2" fmla="val 0"/>
            </a:avLst>
          </a:prstGeom>
          <a:solidFill>
            <a:srgbClr val="0C0C0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Calibri"/>
                <a:ea typeface="Calibri"/>
                <a:cs typeface="Calibri"/>
                <a:sym typeface="Calibri"/>
              </a:rPr>
              <a:t>Fill out Form SS-4 (Application for Employer Identification Number) online or by mail.</a:t>
            </a:r>
            <a:endParaRPr sz="1100" b="0" i="0" u="none" strike="noStrike" cap="none">
              <a:solidFill>
                <a:srgbClr val="000000"/>
              </a:solidFill>
              <a:latin typeface="Arial"/>
              <a:ea typeface="Arial"/>
              <a:cs typeface="Arial"/>
              <a:sym typeface="Arial"/>
            </a:endParaRPr>
          </a:p>
        </p:txBody>
      </p:sp>
      <p:sp>
        <p:nvSpPr>
          <p:cNvPr id="193" name="Google Shape;193;p29"/>
          <p:cNvSpPr/>
          <p:nvPr/>
        </p:nvSpPr>
        <p:spPr>
          <a:xfrm>
            <a:off x="1470556" y="2971636"/>
            <a:ext cx="6378000" cy="548640"/>
          </a:xfrm>
          <a:prstGeom prst="round2DiagRect">
            <a:avLst>
              <a:gd name="adj1" fmla="val 50000"/>
              <a:gd name="adj2" fmla="val 0"/>
            </a:avLst>
          </a:prstGeom>
          <a:solidFill>
            <a:srgbClr val="0C0C0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Calibri"/>
                <a:ea typeface="Calibri"/>
                <a:cs typeface="Calibri"/>
                <a:sym typeface="Calibri"/>
              </a:rPr>
              <a:t>Once approved, you will receive an FEIN that will be used for tax purposes.</a:t>
            </a:r>
            <a:endParaRPr sz="1100" b="0" i="0" u="none" strike="noStrike" cap="none">
              <a:solidFill>
                <a:srgbClr val="000000"/>
              </a:solidFill>
              <a:latin typeface="Arial"/>
              <a:ea typeface="Arial"/>
              <a:cs typeface="Arial"/>
              <a:sym typeface="Arial"/>
            </a:endParaRPr>
          </a:p>
        </p:txBody>
      </p:sp>
      <p:grpSp>
        <p:nvGrpSpPr>
          <p:cNvPr id="194" name="Google Shape;194;p29"/>
          <p:cNvGrpSpPr/>
          <p:nvPr/>
        </p:nvGrpSpPr>
        <p:grpSpPr>
          <a:xfrm>
            <a:off x="389770" y="1391522"/>
            <a:ext cx="832802" cy="681930"/>
            <a:chOff x="903767" y="2562447"/>
            <a:chExt cx="1158950" cy="1265273"/>
          </a:xfrm>
        </p:grpSpPr>
        <p:sp>
          <p:nvSpPr>
            <p:cNvPr id="195" name="Google Shape;195;p29"/>
            <p:cNvSpPr/>
            <p:nvPr/>
          </p:nvSpPr>
          <p:spPr>
            <a:xfrm>
              <a:off x="903767" y="2562447"/>
              <a:ext cx="1158950" cy="1265273"/>
            </a:xfrm>
            <a:custGeom>
              <a:avLst/>
              <a:gdLst/>
              <a:ahLst/>
              <a:cxnLst/>
              <a:rect l="l" t="t" r="r" b="b"/>
              <a:pathLst>
                <a:path w="1158950" h="1265273" extrusionOk="0">
                  <a:moveTo>
                    <a:pt x="579475" y="0"/>
                  </a:moveTo>
                  <a:cubicBezTo>
                    <a:pt x="899510" y="0"/>
                    <a:pt x="1158950" y="259440"/>
                    <a:pt x="1158950" y="579475"/>
                  </a:cubicBezTo>
                  <a:cubicBezTo>
                    <a:pt x="1158950" y="859506"/>
                    <a:pt x="960316" y="1093143"/>
                    <a:pt x="696259" y="1147177"/>
                  </a:cubicBezTo>
                  <a:lnTo>
                    <a:pt x="675391" y="1149281"/>
                  </a:lnTo>
                  <a:lnTo>
                    <a:pt x="579474" y="1265273"/>
                  </a:lnTo>
                  <a:lnTo>
                    <a:pt x="483557" y="1149281"/>
                  </a:lnTo>
                  <a:lnTo>
                    <a:pt x="462691" y="1147177"/>
                  </a:lnTo>
                  <a:cubicBezTo>
                    <a:pt x="198634" y="1093143"/>
                    <a:pt x="0" y="859506"/>
                    <a:pt x="0" y="579475"/>
                  </a:cubicBezTo>
                  <a:cubicBezTo>
                    <a:pt x="0" y="259440"/>
                    <a:pt x="259440" y="0"/>
                    <a:pt x="579475" y="0"/>
                  </a:cubicBezTo>
                  <a:close/>
                </a:path>
              </a:pathLst>
            </a:custGeom>
            <a:solidFill>
              <a:srgbClr val="008A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96" name="Google Shape;196;p29"/>
            <p:cNvSpPr/>
            <p:nvPr/>
          </p:nvSpPr>
          <p:spPr>
            <a:xfrm>
              <a:off x="1031358" y="2691110"/>
              <a:ext cx="903768" cy="986680"/>
            </a:xfrm>
            <a:custGeom>
              <a:avLst/>
              <a:gdLst/>
              <a:ahLst/>
              <a:cxnLst/>
              <a:rect l="l" t="t" r="r" b="b"/>
              <a:pathLst>
                <a:path w="1158950" h="1265273" extrusionOk="0">
                  <a:moveTo>
                    <a:pt x="579475" y="0"/>
                  </a:moveTo>
                  <a:cubicBezTo>
                    <a:pt x="899510" y="0"/>
                    <a:pt x="1158950" y="259440"/>
                    <a:pt x="1158950" y="579475"/>
                  </a:cubicBezTo>
                  <a:cubicBezTo>
                    <a:pt x="1158950" y="859506"/>
                    <a:pt x="960316" y="1093143"/>
                    <a:pt x="696259" y="1147177"/>
                  </a:cubicBezTo>
                  <a:lnTo>
                    <a:pt x="675391" y="1149281"/>
                  </a:lnTo>
                  <a:lnTo>
                    <a:pt x="579474" y="1265273"/>
                  </a:lnTo>
                  <a:lnTo>
                    <a:pt x="483557" y="1149281"/>
                  </a:lnTo>
                  <a:lnTo>
                    <a:pt x="462691" y="1147177"/>
                  </a:lnTo>
                  <a:cubicBezTo>
                    <a:pt x="198634" y="1093143"/>
                    <a:pt x="0" y="859506"/>
                    <a:pt x="0" y="579475"/>
                  </a:cubicBezTo>
                  <a:cubicBezTo>
                    <a:pt x="0" y="259440"/>
                    <a:pt x="259440" y="0"/>
                    <a:pt x="579475"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97" name="Google Shape;197;p29"/>
            <p:cNvSpPr/>
            <p:nvPr/>
          </p:nvSpPr>
          <p:spPr>
            <a:xfrm>
              <a:off x="1121467" y="2774830"/>
              <a:ext cx="723549" cy="723549"/>
            </a:xfrm>
            <a:prstGeom prst="ellipse">
              <a:avLst/>
            </a:prstGeom>
            <a:solidFill>
              <a:schemeClr val="lt1"/>
            </a:solidFill>
            <a:ln w="1905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98" name="Google Shape;198;p29"/>
            <p:cNvSpPr txBox="1"/>
            <p:nvPr/>
          </p:nvSpPr>
          <p:spPr>
            <a:xfrm>
              <a:off x="1092491" y="2806581"/>
              <a:ext cx="764701" cy="69180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262626"/>
                  </a:solidFill>
                  <a:latin typeface="Arial Black"/>
                  <a:ea typeface="Arial Black"/>
                  <a:cs typeface="Arial Black"/>
                  <a:sym typeface="Arial Black"/>
                </a:rPr>
                <a:t>Step</a:t>
              </a:r>
              <a:endParaRPr sz="1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262626"/>
                  </a:solidFill>
                  <a:latin typeface="Arial Black"/>
                  <a:ea typeface="Arial Black"/>
                  <a:cs typeface="Arial Black"/>
                  <a:sym typeface="Arial Black"/>
                </a:rPr>
                <a:t>01</a:t>
              </a:r>
              <a:endParaRPr sz="1000" b="0" i="0" u="none" strike="noStrike" cap="none">
                <a:solidFill>
                  <a:srgbClr val="000000"/>
                </a:solidFill>
                <a:latin typeface="Arial"/>
                <a:ea typeface="Arial"/>
                <a:cs typeface="Arial"/>
                <a:sym typeface="Arial"/>
              </a:endParaRPr>
            </a:p>
          </p:txBody>
        </p:sp>
      </p:grpSp>
      <p:grpSp>
        <p:nvGrpSpPr>
          <p:cNvPr id="199" name="Google Shape;199;p29"/>
          <p:cNvGrpSpPr/>
          <p:nvPr/>
        </p:nvGrpSpPr>
        <p:grpSpPr>
          <a:xfrm>
            <a:off x="389770" y="2904991"/>
            <a:ext cx="832802" cy="681930"/>
            <a:chOff x="903767" y="2562447"/>
            <a:chExt cx="1158950" cy="1265273"/>
          </a:xfrm>
        </p:grpSpPr>
        <p:sp>
          <p:nvSpPr>
            <p:cNvPr id="200" name="Google Shape;200;p29"/>
            <p:cNvSpPr/>
            <p:nvPr/>
          </p:nvSpPr>
          <p:spPr>
            <a:xfrm>
              <a:off x="903767" y="2562447"/>
              <a:ext cx="1158950" cy="1265273"/>
            </a:xfrm>
            <a:custGeom>
              <a:avLst/>
              <a:gdLst/>
              <a:ahLst/>
              <a:cxnLst/>
              <a:rect l="l" t="t" r="r" b="b"/>
              <a:pathLst>
                <a:path w="1158950" h="1265273" extrusionOk="0">
                  <a:moveTo>
                    <a:pt x="579475" y="0"/>
                  </a:moveTo>
                  <a:cubicBezTo>
                    <a:pt x="899510" y="0"/>
                    <a:pt x="1158950" y="259440"/>
                    <a:pt x="1158950" y="579475"/>
                  </a:cubicBezTo>
                  <a:cubicBezTo>
                    <a:pt x="1158950" y="859506"/>
                    <a:pt x="960316" y="1093143"/>
                    <a:pt x="696259" y="1147177"/>
                  </a:cubicBezTo>
                  <a:lnTo>
                    <a:pt x="675391" y="1149281"/>
                  </a:lnTo>
                  <a:lnTo>
                    <a:pt x="579474" y="1265273"/>
                  </a:lnTo>
                  <a:lnTo>
                    <a:pt x="483557" y="1149281"/>
                  </a:lnTo>
                  <a:lnTo>
                    <a:pt x="462691" y="1147177"/>
                  </a:lnTo>
                  <a:cubicBezTo>
                    <a:pt x="198634" y="1093143"/>
                    <a:pt x="0" y="859506"/>
                    <a:pt x="0" y="579475"/>
                  </a:cubicBezTo>
                  <a:cubicBezTo>
                    <a:pt x="0" y="259440"/>
                    <a:pt x="259440" y="0"/>
                    <a:pt x="579475" y="0"/>
                  </a:cubicBezTo>
                  <a:close/>
                </a:path>
              </a:pathLst>
            </a:custGeom>
            <a:solidFill>
              <a:srgbClr val="008A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01" name="Google Shape;201;p29"/>
            <p:cNvSpPr/>
            <p:nvPr/>
          </p:nvSpPr>
          <p:spPr>
            <a:xfrm>
              <a:off x="1031358" y="2691110"/>
              <a:ext cx="903768" cy="986680"/>
            </a:xfrm>
            <a:custGeom>
              <a:avLst/>
              <a:gdLst/>
              <a:ahLst/>
              <a:cxnLst/>
              <a:rect l="l" t="t" r="r" b="b"/>
              <a:pathLst>
                <a:path w="1158950" h="1265273" extrusionOk="0">
                  <a:moveTo>
                    <a:pt x="579475" y="0"/>
                  </a:moveTo>
                  <a:cubicBezTo>
                    <a:pt x="899510" y="0"/>
                    <a:pt x="1158950" y="259440"/>
                    <a:pt x="1158950" y="579475"/>
                  </a:cubicBezTo>
                  <a:cubicBezTo>
                    <a:pt x="1158950" y="859506"/>
                    <a:pt x="960316" y="1093143"/>
                    <a:pt x="696259" y="1147177"/>
                  </a:cubicBezTo>
                  <a:lnTo>
                    <a:pt x="675391" y="1149281"/>
                  </a:lnTo>
                  <a:lnTo>
                    <a:pt x="579474" y="1265273"/>
                  </a:lnTo>
                  <a:lnTo>
                    <a:pt x="483557" y="1149281"/>
                  </a:lnTo>
                  <a:lnTo>
                    <a:pt x="462691" y="1147177"/>
                  </a:lnTo>
                  <a:cubicBezTo>
                    <a:pt x="198634" y="1093143"/>
                    <a:pt x="0" y="859506"/>
                    <a:pt x="0" y="579475"/>
                  </a:cubicBezTo>
                  <a:cubicBezTo>
                    <a:pt x="0" y="259440"/>
                    <a:pt x="259440" y="0"/>
                    <a:pt x="579475"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02" name="Google Shape;202;p29"/>
            <p:cNvSpPr/>
            <p:nvPr/>
          </p:nvSpPr>
          <p:spPr>
            <a:xfrm>
              <a:off x="1121467" y="2774830"/>
              <a:ext cx="723549" cy="723549"/>
            </a:xfrm>
            <a:prstGeom prst="ellipse">
              <a:avLst/>
            </a:prstGeom>
            <a:solidFill>
              <a:schemeClr val="lt1"/>
            </a:solidFill>
            <a:ln w="1905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03" name="Google Shape;203;p29"/>
            <p:cNvSpPr txBox="1"/>
            <p:nvPr/>
          </p:nvSpPr>
          <p:spPr>
            <a:xfrm>
              <a:off x="1100864" y="2866869"/>
              <a:ext cx="764753" cy="630025"/>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0000"/>
                </a:buClr>
                <a:buSzPts val="1000"/>
                <a:buFont typeface="Arial"/>
                <a:buNone/>
              </a:pPr>
              <a:r>
                <a:rPr lang="en" sz="1000" b="0" i="0" u="none" strike="noStrike" cap="none">
                  <a:solidFill>
                    <a:srgbClr val="262626"/>
                  </a:solidFill>
                  <a:latin typeface="Arial Black"/>
                  <a:ea typeface="Arial Black"/>
                  <a:cs typeface="Arial Black"/>
                  <a:sym typeface="Arial Black"/>
                </a:rPr>
                <a:t>Step</a:t>
              </a:r>
              <a:endParaRPr sz="1000" b="0" i="0" u="none" strike="noStrike" cap="none">
                <a:solidFill>
                  <a:srgbClr val="000000"/>
                </a:solidFill>
                <a:latin typeface="Arial"/>
                <a:ea typeface="Arial"/>
                <a:cs typeface="Arial"/>
                <a:sym typeface="Arial"/>
              </a:endParaRPr>
            </a:p>
            <a:p>
              <a:pPr marL="0" marR="0" lvl="0" indent="0" algn="ctr" rtl="0">
                <a:lnSpc>
                  <a:spcPct val="80000"/>
                </a:lnSpc>
                <a:spcBef>
                  <a:spcPts val="0"/>
                </a:spcBef>
                <a:spcAft>
                  <a:spcPts val="0"/>
                </a:spcAft>
                <a:buClr>
                  <a:srgbClr val="000000"/>
                </a:buClr>
                <a:buSzPts val="1000"/>
                <a:buFont typeface="Arial"/>
                <a:buNone/>
              </a:pPr>
              <a:r>
                <a:rPr lang="en" sz="1000" b="0" i="0" u="none" strike="noStrike" cap="none">
                  <a:solidFill>
                    <a:srgbClr val="262626"/>
                  </a:solidFill>
                  <a:latin typeface="Arial Black"/>
                  <a:ea typeface="Arial Black"/>
                  <a:cs typeface="Arial Black"/>
                  <a:sym typeface="Arial Black"/>
                </a:rPr>
                <a:t>03</a:t>
              </a:r>
              <a:endParaRPr sz="1000" b="0" i="0" u="none" strike="noStrike" cap="none">
                <a:solidFill>
                  <a:srgbClr val="000000"/>
                </a:solidFill>
                <a:latin typeface="Arial"/>
                <a:ea typeface="Arial"/>
                <a:cs typeface="Arial"/>
                <a:sym typeface="Arial"/>
              </a:endParaRPr>
            </a:p>
          </p:txBody>
        </p:sp>
      </p:grpSp>
      <p:grpSp>
        <p:nvGrpSpPr>
          <p:cNvPr id="204" name="Google Shape;204;p29"/>
          <p:cNvGrpSpPr/>
          <p:nvPr/>
        </p:nvGrpSpPr>
        <p:grpSpPr>
          <a:xfrm>
            <a:off x="389770" y="2145015"/>
            <a:ext cx="832802" cy="681930"/>
            <a:chOff x="903766" y="2562447"/>
            <a:chExt cx="1158949" cy="1265273"/>
          </a:xfrm>
        </p:grpSpPr>
        <p:sp>
          <p:nvSpPr>
            <p:cNvPr id="205" name="Google Shape;205;p29"/>
            <p:cNvSpPr/>
            <p:nvPr/>
          </p:nvSpPr>
          <p:spPr>
            <a:xfrm>
              <a:off x="903766" y="2562447"/>
              <a:ext cx="1158949" cy="1265273"/>
            </a:xfrm>
            <a:custGeom>
              <a:avLst/>
              <a:gdLst/>
              <a:ahLst/>
              <a:cxnLst/>
              <a:rect l="l" t="t" r="r" b="b"/>
              <a:pathLst>
                <a:path w="1158950" h="1265273" extrusionOk="0">
                  <a:moveTo>
                    <a:pt x="579475" y="0"/>
                  </a:moveTo>
                  <a:cubicBezTo>
                    <a:pt x="899510" y="0"/>
                    <a:pt x="1158950" y="259440"/>
                    <a:pt x="1158950" y="579475"/>
                  </a:cubicBezTo>
                  <a:cubicBezTo>
                    <a:pt x="1158950" y="859506"/>
                    <a:pt x="960316" y="1093143"/>
                    <a:pt x="696259" y="1147177"/>
                  </a:cubicBezTo>
                  <a:lnTo>
                    <a:pt x="675391" y="1149281"/>
                  </a:lnTo>
                  <a:lnTo>
                    <a:pt x="579474" y="1265273"/>
                  </a:lnTo>
                  <a:lnTo>
                    <a:pt x="483557" y="1149281"/>
                  </a:lnTo>
                  <a:lnTo>
                    <a:pt x="462691" y="1147177"/>
                  </a:lnTo>
                  <a:cubicBezTo>
                    <a:pt x="198634" y="1093143"/>
                    <a:pt x="0" y="859506"/>
                    <a:pt x="0" y="579475"/>
                  </a:cubicBezTo>
                  <a:cubicBezTo>
                    <a:pt x="0" y="259440"/>
                    <a:pt x="259440" y="0"/>
                    <a:pt x="579475" y="0"/>
                  </a:cubicBezTo>
                  <a:close/>
                </a:path>
              </a:pathLst>
            </a:custGeom>
            <a:solidFill>
              <a:srgbClr val="008A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06" name="Google Shape;206;p29"/>
            <p:cNvSpPr/>
            <p:nvPr/>
          </p:nvSpPr>
          <p:spPr>
            <a:xfrm>
              <a:off x="1031358" y="2691110"/>
              <a:ext cx="903768" cy="986680"/>
            </a:xfrm>
            <a:custGeom>
              <a:avLst/>
              <a:gdLst/>
              <a:ahLst/>
              <a:cxnLst/>
              <a:rect l="l" t="t" r="r" b="b"/>
              <a:pathLst>
                <a:path w="1158950" h="1265273" extrusionOk="0">
                  <a:moveTo>
                    <a:pt x="579475" y="0"/>
                  </a:moveTo>
                  <a:cubicBezTo>
                    <a:pt x="899510" y="0"/>
                    <a:pt x="1158950" y="259440"/>
                    <a:pt x="1158950" y="579475"/>
                  </a:cubicBezTo>
                  <a:cubicBezTo>
                    <a:pt x="1158950" y="859506"/>
                    <a:pt x="960316" y="1093143"/>
                    <a:pt x="696259" y="1147177"/>
                  </a:cubicBezTo>
                  <a:lnTo>
                    <a:pt x="675391" y="1149281"/>
                  </a:lnTo>
                  <a:lnTo>
                    <a:pt x="579474" y="1265273"/>
                  </a:lnTo>
                  <a:lnTo>
                    <a:pt x="483557" y="1149281"/>
                  </a:lnTo>
                  <a:lnTo>
                    <a:pt x="462691" y="1147177"/>
                  </a:lnTo>
                  <a:cubicBezTo>
                    <a:pt x="198634" y="1093143"/>
                    <a:pt x="0" y="859506"/>
                    <a:pt x="0" y="579475"/>
                  </a:cubicBezTo>
                  <a:cubicBezTo>
                    <a:pt x="0" y="259440"/>
                    <a:pt x="259440" y="0"/>
                    <a:pt x="579475"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07" name="Google Shape;207;p29"/>
            <p:cNvSpPr/>
            <p:nvPr/>
          </p:nvSpPr>
          <p:spPr>
            <a:xfrm>
              <a:off x="1121467" y="2774830"/>
              <a:ext cx="723549" cy="723549"/>
            </a:xfrm>
            <a:prstGeom prst="ellipse">
              <a:avLst/>
            </a:prstGeom>
            <a:solidFill>
              <a:schemeClr val="lt1"/>
            </a:solidFill>
            <a:ln w="1905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08" name="Google Shape;208;p29"/>
            <p:cNvSpPr txBox="1"/>
            <p:nvPr/>
          </p:nvSpPr>
          <p:spPr>
            <a:xfrm>
              <a:off x="1106883" y="2868355"/>
              <a:ext cx="764752" cy="630025"/>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0000"/>
                </a:buClr>
                <a:buSzPts val="1000"/>
                <a:buFont typeface="Arial"/>
                <a:buNone/>
              </a:pPr>
              <a:r>
                <a:rPr lang="en" sz="1000" b="0" i="0" u="none" strike="noStrike" cap="none">
                  <a:solidFill>
                    <a:srgbClr val="262626"/>
                  </a:solidFill>
                  <a:latin typeface="Arial Black"/>
                  <a:ea typeface="Arial Black"/>
                  <a:cs typeface="Arial Black"/>
                  <a:sym typeface="Arial Black"/>
                </a:rPr>
                <a:t>Step</a:t>
              </a:r>
              <a:endParaRPr sz="1000" b="0" i="0" u="none" strike="noStrike" cap="none">
                <a:solidFill>
                  <a:srgbClr val="000000"/>
                </a:solidFill>
                <a:latin typeface="Arial"/>
                <a:ea typeface="Arial"/>
                <a:cs typeface="Arial"/>
                <a:sym typeface="Arial"/>
              </a:endParaRPr>
            </a:p>
            <a:p>
              <a:pPr marL="0" marR="0" lvl="0" indent="0" algn="ctr" rtl="0">
                <a:lnSpc>
                  <a:spcPct val="80000"/>
                </a:lnSpc>
                <a:spcBef>
                  <a:spcPts val="0"/>
                </a:spcBef>
                <a:spcAft>
                  <a:spcPts val="0"/>
                </a:spcAft>
                <a:buClr>
                  <a:srgbClr val="000000"/>
                </a:buClr>
                <a:buSzPts val="1000"/>
                <a:buFont typeface="Arial"/>
                <a:buNone/>
              </a:pPr>
              <a:r>
                <a:rPr lang="en" sz="1000" b="0" i="0" u="none" strike="noStrike" cap="none">
                  <a:solidFill>
                    <a:srgbClr val="262626"/>
                  </a:solidFill>
                  <a:latin typeface="Arial Black"/>
                  <a:ea typeface="Arial Black"/>
                  <a:cs typeface="Arial Black"/>
                  <a:sym typeface="Arial Black"/>
                </a:rPr>
                <a:t>02</a:t>
              </a:r>
              <a:endParaRPr sz="1000" b="0" i="0" u="none" strike="noStrike" cap="none">
                <a:solidFill>
                  <a:srgbClr val="000000"/>
                </a:solidFill>
                <a:latin typeface="Arial"/>
                <a:ea typeface="Arial"/>
                <a:cs typeface="Arial"/>
                <a:sym typeface="Arial"/>
              </a:endParaRPr>
            </a:p>
          </p:txBody>
        </p:sp>
      </p:grpSp>
      <p:sp>
        <p:nvSpPr>
          <p:cNvPr id="209" name="Google Shape;209;p29"/>
          <p:cNvSpPr/>
          <p:nvPr/>
        </p:nvSpPr>
        <p:spPr>
          <a:xfrm>
            <a:off x="350053" y="3736705"/>
            <a:ext cx="3119186" cy="340519"/>
          </a:xfrm>
          <a:prstGeom prst="roundRect">
            <a:avLst>
              <a:gd name="adj" fmla="val 16667"/>
            </a:avLst>
          </a:prstGeom>
          <a:solidFill>
            <a:srgbClr val="00B050"/>
          </a:solidFill>
          <a:ln w="9525"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400" b="1" i="0" u="none" strike="noStrike" cap="none">
                <a:solidFill>
                  <a:srgbClr val="000000"/>
                </a:solidFill>
                <a:latin typeface="Calibri"/>
                <a:ea typeface="Calibri"/>
                <a:cs typeface="Calibri"/>
                <a:sym typeface="Calibri"/>
              </a:rPr>
              <a:t>Website for FEIN </a:t>
            </a:r>
            <a:r>
              <a:rPr lang="en" sz="1400" b="1" i="0" u="sng" strike="noStrike" cap="none">
                <a:solidFill>
                  <a:schemeClr val="hlink"/>
                </a:solidFill>
                <a:latin typeface="Calibri"/>
                <a:ea typeface="Calibri"/>
                <a:cs typeface="Calibri"/>
                <a:sym typeface="Calibri"/>
                <a:hlinkClick r:id="rId3"/>
              </a:rPr>
              <a:t>https://www.irs.gov/</a:t>
            </a:r>
            <a:endParaRPr sz="1400" b="1" i="0" u="none" strike="noStrike" cap="none">
              <a:solidFill>
                <a:srgbClr val="000000"/>
              </a:solidFill>
              <a:latin typeface="Calibri"/>
              <a:ea typeface="Calibri"/>
              <a:cs typeface="Calibri"/>
              <a:sym typeface="Calibri"/>
            </a:endParaRPr>
          </a:p>
        </p:txBody>
      </p:sp>
      <p:sp>
        <p:nvSpPr>
          <p:cNvPr id="210" name="Google Shape;210;p29"/>
          <p:cNvSpPr/>
          <p:nvPr/>
        </p:nvSpPr>
        <p:spPr>
          <a:xfrm>
            <a:off x="3635609" y="3748326"/>
            <a:ext cx="5195654" cy="340519"/>
          </a:xfrm>
          <a:prstGeom prst="roundRect">
            <a:avLst>
              <a:gd name="adj" fmla="val 16667"/>
            </a:avLst>
          </a:prstGeom>
          <a:solidFill>
            <a:srgbClr val="00B050"/>
          </a:solidFill>
          <a:ln w="9525"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400" b="1" i="0" u="none" strike="noStrike" cap="none">
                <a:solidFill>
                  <a:srgbClr val="000000"/>
                </a:solidFill>
                <a:latin typeface="Calibri"/>
                <a:ea typeface="Calibri"/>
                <a:cs typeface="Calibri"/>
                <a:sym typeface="Calibri"/>
              </a:rPr>
              <a:t>Website for SS-4 </a:t>
            </a:r>
            <a:r>
              <a:rPr lang="en" sz="1400" b="1" i="0" u="sng" strike="noStrike" cap="none">
                <a:solidFill>
                  <a:schemeClr val="hlink"/>
                </a:solidFill>
                <a:latin typeface="Calibri"/>
                <a:ea typeface="Calibri"/>
                <a:cs typeface="Calibri"/>
                <a:sym typeface="Calibri"/>
                <a:hlinkClick r:id="rId4"/>
              </a:rPr>
              <a:t>https://www.irs.gov/forms-pubs/about-form-ss-4</a:t>
            </a:r>
            <a:endParaRPr sz="1400" b="1" i="0" u="none" strike="noStrike" cap="none">
              <a:solidFill>
                <a:srgbClr val="000000"/>
              </a:solidFill>
              <a:latin typeface="Calibri"/>
              <a:ea typeface="Calibri"/>
              <a:cs typeface="Calibri"/>
              <a:sym typeface="Calibri"/>
            </a:endParaRPr>
          </a:p>
        </p:txBody>
      </p:sp>
      <p:sp>
        <p:nvSpPr>
          <p:cNvPr id="211" name="Google Shape;211;p29"/>
          <p:cNvSpPr txBox="1"/>
          <p:nvPr/>
        </p:nvSpPr>
        <p:spPr>
          <a:xfrm>
            <a:off x="898693" y="4256477"/>
            <a:ext cx="3743332" cy="46166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 sz="1600" b="1" i="0" u="none" strike="noStrike" cap="none">
                <a:solidFill>
                  <a:srgbClr val="000000"/>
                </a:solidFill>
                <a:latin typeface="Calibri"/>
                <a:ea typeface="Calibri"/>
                <a:cs typeface="Calibri"/>
                <a:sym typeface="Calibri"/>
              </a:rPr>
              <a:t>Toll free number is </a:t>
            </a:r>
            <a:r>
              <a:rPr lang="en" sz="2400" b="1" i="0" u="none" strike="noStrike" cap="none">
                <a:solidFill>
                  <a:srgbClr val="0000FF"/>
                </a:solidFill>
                <a:latin typeface="Calibri"/>
                <a:ea typeface="Calibri"/>
                <a:cs typeface="Calibri"/>
                <a:sym typeface="Calibri"/>
              </a:rPr>
              <a:t>(800) 829-4933</a:t>
            </a:r>
            <a:endParaRPr sz="1400" b="1" i="0" u="none" strike="noStrike" cap="none">
              <a:solidFill>
                <a:srgbClr val="0000FF"/>
              </a:solidFill>
              <a:latin typeface="Calibri"/>
              <a:ea typeface="Calibri"/>
              <a:cs typeface="Calibri"/>
              <a:sym typeface="Calibri"/>
            </a:endParaRPr>
          </a:p>
        </p:txBody>
      </p:sp>
      <p:pic>
        <p:nvPicPr>
          <p:cNvPr id="212" name="Google Shape;212;p29" descr="Speaker Phone"/>
          <p:cNvPicPr preferRelativeResize="0"/>
          <p:nvPr/>
        </p:nvPicPr>
        <p:blipFill rotWithShape="1">
          <a:blip r:embed="rId5">
            <a:alphaModFix/>
          </a:blip>
          <a:srcRect/>
          <a:stretch/>
        </p:blipFill>
        <p:spPr>
          <a:xfrm>
            <a:off x="350053" y="4212989"/>
            <a:ext cx="548640" cy="54864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0"/>
                                        </p:tgtEl>
                                        <p:attrNameLst>
                                          <p:attrName>style.visibility</p:attrName>
                                        </p:attrNameLst>
                                      </p:cBhvr>
                                      <p:to>
                                        <p:strVal val="visible"/>
                                      </p:to>
                                    </p:set>
                                    <p:anim calcmode="lin" valueType="num">
                                      <p:cBhvr additive="base">
                                        <p:cTn id="7" dur="1000"/>
                                        <p:tgtEl>
                                          <p:spTgt spid="190"/>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94"/>
                                        </p:tgtEl>
                                        <p:attrNameLst>
                                          <p:attrName>style.visibility</p:attrName>
                                        </p:attrNameLst>
                                      </p:cBhvr>
                                      <p:to>
                                        <p:strVal val="visible"/>
                                      </p:to>
                                    </p:set>
                                    <p:anim calcmode="lin" valueType="num">
                                      <p:cBhvr additive="base">
                                        <p:cTn id="11" dur="500"/>
                                        <p:tgtEl>
                                          <p:spTgt spid="194"/>
                                        </p:tgtEl>
                                        <p:attrNameLst>
                                          <p:attrName>ppt_w</p:attrName>
                                        </p:attrNameLst>
                                      </p:cBhvr>
                                      <p:tavLst>
                                        <p:tav tm="0">
                                          <p:val>
                                            <p:strVal val="0"/>
                                          </p:val>
                                        </p:tav>
                                        <p:tav tm="100000">
                                          <p:val>
                                            <p:strVal val="#ppt_w"/>
                                          </p:val>
                                        </p:tav>
                                      </p:tavLst>
                                    </p:anim>
                                    <p:anim calcmode="lin" valueType="num">
                                      <p:cBhvr additive="base">
                                        <p:cTn id="12" dur="500"/>
                                        <p:tgtEl>
                                          <p:spTgt spid="194"/>
                                        </p:tgtEl>
                                        <p:attrNameLst>
                                          <p:attrName>ppt_h</p:attrName>
                                        </p:attrNameLst>
                                      </p:cBhvr>
                                      <p:tavLst>
                                        <p:tav tm="0">
                                          <p:val>
                                            <p:strVal val="0"/>
                                          </p:val>
                                        </p:tav>
                                        <p:tav tm="100000">
                                          <p:val>
                                            <p:strVal val="#ppt_h"/>
                                          </p:val>
                                        </p:tav>
                                      </p:tavLst>
                                    </p:anim>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191"/>
                                        </p:tgtEl>
                                        <p:attrNameLst>
                                          <p:attrName>style.visibility</p:attrName>
                                        </p:attrNameLst>
                                      </p:cBhvr>
                                      <p:to>
                                        <p:strVal val="visible"/>
                                      </p:to>
                                    </p:set>
                                    <p:animEffect transition="in" filter="fade">
                                      <p:cBhvr>
                                        <p:cTn id="16" dur="500"/>
                                        <p:tgtEl>
                                          <p:spTgt spid="191"/>
                                        </p:tgtEl>
                                      </p:cBhvr>
                                    </p:animEffect>
                                  </p:childTnLst>
                                </p:cTn>
                              </p:par>
                            </p:childTnLst>
                          </p:cTn>
                        </p:par>
                        <p:par>
                          <p:cTn id="17" fill="hold">
                            <p:stCondLst>
                              <p:cond delay="2000"/>
                            </p:stCondLst>
                            <p:childTnLst>
                              <p:par>
                                <p:cTn id="18" presetID="23" presetClass="entr" presetSubtype="16" fill="hold" nodeType="afterEffect">
                                  <p:stCondLst>
                                    <p:cond delay="0"/>
                                  </p:stCondLst>
                                  <p:childTnLst>
                                    <p:set>
                                      <p:cBhvr>
                                        <p:cTn id="19" dur="1" fill="hold">
                                          <p:stCondLst>
                                            <p:cond delay="0"/>
                                          </p:stCondLst>
                                        </p:cTn>
                                        <p:tgtEl>
                                          <p:spTgt spid="204"/>
                                        </p:tgtEl>
                                        <p:attrNameLst>
                                          <p:attrName>style.visibility</p:attrName>
                                        </p:attrNameLst>
                                      </p:cBhvr>
                                      <p:to>
                                        <p:strVal val="visible"/>
                                      </p:to>
                                    </p:set>
                                    <p:anim calcmode="lin" valueType="num">
                                      <p:cBhvr additive="base">
                                        <p:cTn id="20" dur="500"/>
                                        <p:tgtEl>
                                          <p:spTgt spid="204"/>
                                        </p:tgtEl>
                                        <p:attrNameLst>
                                          <p:attrName>ppt_w</p:attrName>
                                        </p:attrNameLst>
                                      </p:cBhvr>
                                      <p:tavLst>
                                        <p:tav tm="0">
                                          <p:val>
                                            <p:strVal val="0"/>
                                          </p:val>
                                        </p:tav>
                                        <p:tav tm="100000">
                                          <p:val>
                                            <p:strVal val="#ppt_w"/>
                                          </p:val>
                                        </p:tav>
                                      </p:tavLst>
                                    </p:anim>
                                    <p:anim calcmode="lin" valueType="num">
                                      <p:cBhvr additive="base">
                                        <p:cTn id="21" dur="500"/>
                                        <p:tgtEl>
                                          <p:spTgt spid="204"/>
                                        </p:tgtEl>
                                        <p:attrNameLst>
                                          <p:attrName>ppt_h</p:attrName>
                                        </p:attrNameLst>
                                      </p:cBhvr>
                                      <p:tavLst>
                                        <p:tav tm="0">
                                          <p:val>
                                            <p:strVal val="0"/>
                                          </p:val>
                                        </p:tav>
                                        <p:tav tm="100000">
                                          <p:val>
                                            <p:strVal val="#ppt_h"/>
                                          </p:val>
                                        </p:tav>
                                      </p:tavLst>
                                    </p:anim>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192"/>
                                        </p:tgtEl>
                                        <p:attrNameLst>
                                          <p:attrName>style.visibility</p:attrName>
                                        </p:attrNameLst>
                                      </p:cBhvr>
                                      <p:to>
                                        <p:strVal val="visible"/>
                                      </p:to>
                                    </p:set>
                                    <p:animEffect transition="in" filter="fade">
                                      <p:cBhvr>
                                        <p:cTn id="25" dur="500"/>
                                        <p:tgtEl>
                                          <p:spTgt spid="192"/>
                                        </p:tgtEl>
                                      </p:cBhvr>
                                    </p:animEffect>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99"/>
                                        </p:tgtEl>
                                        <p:attrNameLst>
                                          <p:attrName>style.visibility</p:attrName>
                                        </p:attrNameLst>
                                      </p:cBhvr>
                                      <p:to>
                                        <p:strVal val="visible"/>
                                      </p:to>
                                    </p:set>
                                    <p:anim calcmode="lin" valueType="num">
                                      <p:cBhvr additive="base">
                                        <p:cTn id="29" dur="500"/>
                                        <p:tgtEl>
                                          <p:spTgt spid="199"/>
                                        </p:tgtEl>
                                        <p:attrNameLst>
                                          <p:attrName>ppt_w</p:attrName>
                                        </p:attrNameLst>
                                      </p:cBhvr>
                                      <p:tavLst>
                                        <p:tav tm="0">
                                          <p:val>
                                            <p:strVal val="0"/>
                                          </p:val>
                                        </p:tav>
                                        <p:tav tm="100000">
                                          <p:val>
                                            <p:strVal val="#ppt_w"/>
                                          </p:val>
                                        </p:tav>
                                      </p:tavLst>
                                    </p:anim>
                                    <p:anim calcmode="lin" valueType="num">
                                      <p:cBhvr additive="base">
                                        <p:cTn id="30" dur="500"/>
                                        <p:tgtEl>
                                          <p:spTgt spid="199"/>
                                        </p:tgtEl>
                                        <p:attrNameLst>
                                          <p:attrName>ppt_h</p:attrName>
                                        </p:attrNameLst>
                                      </p:cBhvr>
                                      <p:tavLst>
                                        <p:tav tm="0">
                                          <p:val>
                                            <p:strVal val="0"/>
                                          </p:val>
                                        </p:tav>
                                        <p:tav tm="100000">
                                          <p:val>
                                            <p:strVal val="#ppt_h"/>
                                          </p:val>
                                        </p:tav>
                                      </p:tavLst>
                                    </p:anim>
                                  </p:childTnLst>
                                </p:cTn>
                              </p:par>
                            </p:childTnLst>
                          </p:cTn>
                        </p:par>
                        <p:par>
                          <p:cTn id="31" fill="hold">
                            <p:stCondLst>
                              <p:cond delay="3500"/>
                            </p:stCondLst>
                            <p:childTnLst>
                              <p:par>
                                <p:cTn id="32" presetID="10" presetClass="entr" presetSubtype="0" fill="hold" nodeType="afterEffect">
                                  <p:stCondLst>
                                    <p:cond delay="0"/>
                                  </p:stCondLst>
                                  <p:childTnLst>
                                    <p:set>
                                      <p:cBhvr>
                                        <p:cTn id="33" dur="1" fill="hold">
                                          <p:stCondLst>
                                            <p:cond delay="0"/>
                                          </p:stCondLst>
                                        </p:cTn>
                                        <p:tgtEl>
                                          <p:spTgt spid="193"/>
                                        </p:tgtEl>
                                        <p:attrNameLst>
                                          <p:attrName>style.visibility</p:attrName>
                                        </p:attrNameLst>
                                      </p:cBhvr>
                                      <p:to>
                                        <p:strVal val="visible"/>
                                      </p:to>
                                    </p:set>
                                    <p:animEffect transition="in" filter="fade">
                                      <p:cBhvr>
                                        <p:cTn id="34" dur="500"/>
                                        <p:tgtEl>
                                          <p:spTgt spid="193"/>
                                        </p:tgtEl>
                                      </p:cBhvr>
                                    </p:animEffect>
                                  </p:childTnLst>
                                </p:cTn>
                              </p:par>
                            </p:childTnLst>
                          </p:cTn>
                        </p:par>
                        <p:par>
                          <p:cTn id="35" fill="hold">
                            <p:stCondLst>
                              <p:cond delay="4000"/>
                            </p:stCondLst>
                            <p:childTnLst>
                              <p:par>
                                <p:cTn id="36" presetID="2" presetClass="entr" presetSubtype="8" fill="hold" nodeType="afterEffect">
                                  <p:stCondLst>
                                    <p:cond delay="0"/>
                                  </p:stCondLst>
                                  <p:childTnLst>
                                    <p:set>
                                      <p:cBhvr>
                                        <p:cTn id="37" dur="1" fill="hold">
                                          <p:stCondLst>
                                            <p:cond delay="0"/>
                                          </p:stCondLst>
                                        </p:cTn>
                                        <p:tgtEl>
                                          <p:spTgt spid="209"/>
                                        </p:tgtEl>
                                        <p:attrNameLst>
                                          <p:attrName>style.visibility</p:attrName>
                                        </p:attrNameLst>
                                      </p:cBhvr>
                                      <p:to>
                                        <p:strVal val="visible"/>
                                      </p:to>
                                    </p:set>
                                    <p:anim calcmode="lin" valueType="num">
                                      <p:cBhvr additive="base">
                                        <p:cTn id="38" dur="500"/>
                                        <p:tgtEl>
                                          <p:spTgt spid="209"/>
                                        </p:tgtEl>
                                        <p:attrNameLst>
                                          <p:attrName>ppt_x</p:attrName>
                                        </p:attrNameLst>
                                      </p:cBhvr>
                                      <p:tavLst>
                                        <p:tav tm="0">
                                          <p:val>
                                            <p:strVal val="#ppt_x-1"/>
                                          </p:val>
                                        </p:tav>
                                        <p:tav tm="100000">
                                          <p:val>
                                            <p:strVal val="#ppt_x"/>
                                          </p:val>
                                        </p:tav>
                                      </p:tavLst>
                                    </p:anim>
                                  </p:childTnLst>
                                </p:cTn>
                              </p:par>
                            </p:childTnLst>
                          </p:cTn>
                        </p:par>
                        <p:par>
                          <p:cTn id="39" fill="hold">
                            <p:stCondLst>
                              <p:cond delay="4500"/>
                            </p:stCondLst>
                            <p:childTnLst>
                              <p:par>
                                <p:cTn id="40" presetID="2" presetClass="entr" presetSubtype="8" fill="hold" nodeType="afterEffect">
                                  <p:stCondLst>
                                    <p:cond delay="0"/>
                                  </p:stCondLst>
                                  <p:childTnLst>
                                    <p:set>
                                      <p:cBhvr>
                                        <p:cTn id="41" dur="1" fill="hold">
                                          <p:stCondLst>
                                            <p:cond delay="0"/>
                                          </p:stCondLst>
                                        </p:cTn>
                                        <p:tgtEl>
                                          <p:spTgt spid="210"/>
                                        </p:tgtEl>
                                        <p:attrNameLst>
                                          <p:attrName>style.visibility</p:attrName>
                                        </p:attrNameLst>
                                      </p:cBhvr>
                                      <p:to>
                                        <p:strVal val="visible"/>
                                      </p:to>
                                    </p:set>
                                    <p:anim calcmode="lin" valueType="num">
                                      <p:cBhvr additive="base">
                                        <p:cTn id="42" dur="500"/>
                                        <p:tgtEl>
                                          <p:spTgt spid="210"/>
                                        </p:tgtEl>
                                        <p:attrNameLst>
                                          <p:attrName>ppt_x</p:attrName>
                                        </p:attrNameLst>
                                      </p:cBhvr>
                                      <p:tavLst>
                                        <p:tav tm="0">
                                          <p:val>
                                            <p:strVal val="#ppt_x-1"/>
                                          </p:val>
                                        </p:tav>
                                        <p:tav tm="100000">
                                          <p:val>
                                            <p:strVal val="#ppt_x"/>
                                          </p:val>
                                        </p:tav>
                                      </p:tavLst>
                                    </p:anim>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212"/>
                                        </p:tgtEl>
                                        <p:attrNameLst>
                                          <p:attrName>style.visibility</p:attrName>
                                        </p:attrNameLst>
                                      </p:cBhvr>
                                      <p:to>
                                        <p:strVal val="visible"/>
                                      </p:to>
                                    </p:set>
                                    <p:anim calcmode="lin" valueType="num">
                                      <p:cBhvr additive="base">
                                        <p:cTn id="46" dur="500"/>
                                        <p:tgtEl>
                                          <p:spTgt spid="212"/>
                                        </p:tgtEl>
                                        <p:attrNameLst>
                                          <p:attrName>ppt_w</p:attrName>
                                        </p:attrNameLst>
                                      </p:cBhvr>
                                      <p:tavLst>
                                        <p:tav tm="0">
                                          <p:val>
                                            <p:strVal val="0"/>
                                          </p:val>
                                        </p:tav>
                                        <p:tav tm="100000">
                                          <p:val>
                                            <p:strVal val="#ppt_w"/>
                                          </p:val>
                                        </p:tav>
                                      </p:tavLst>
                                    </p:anim>
                                    <p:anim calcmode="lin" valueType="num">
                                      <p:cBhvr additive="base">
                                        <p:cTn id="47" dur="500"/>
                                        <p:tgtEl>
                                          <p:spTgt spid="212"/>
                                        </p:tgtEl>
                                        <p:attrNameLst>
                                          <p:attrName>ppt_h</p:attrName>
                                        </p:attrNameLst>
                                      </p:cBhvr>
                                      <p:tavLst>
                                        <p:tav tm="0">
                                          <p:val>
                                            <p:strVal val="0"/>
                                          </p:val>
                                        </p:tav>
                                        <p:tav tm="100000">
                                          <p:val>
                                            <p:strVal val="#ppt_h"/>
                                          </p:val>
                                        </p:tav>
                                      </p:tavLst>
                                    </p:anim>
                                  </p:childTnLst>
                                </p:cTn>
                              </p:par>
                            </p:childTnLst>
                          </p:cTn>
                        </p:par>
                        <p:par>
                          <p:cTn id="48" fill="hold">
                            <p:stCondLst>
                              <p:cond delay="5500"/>
                            </p:stCondLst>
                            <p:childTnLst>
                              <p:par>
                                <p:cTn id="49" presetID="2" presetClass="entr" presetSubtype="4" fill="hold" nodeType="afterEffect">
                                  <p:stCondLst>
                                    <p:cond delay="0"/>
                                  </p:stCondLst>
                                  <p:childTnLst>
                                    <p:set>
                                      <p:cBhvr>
                                        <p:cTn id="50" dur="1" fill="hold">
                                          <p:stCondLst>
                                            <p:cond delay="0"/>
                                          </p:stCondLst>
                                        </p:cTn>
                                        <p:tgtEl>
                                          <p:spTgt spid="211"/>
                                        </p:tgtEl>
                                        <p:attrNameLst>
                                          <p:attrName>style.visibility</p:attrName>
                                        </p:attrNameLst>
                                      </p:cBhvr>
                                      <p:to>
                                        <p:strVal val="visible"/>
                                      </p:to>
                                    </p:set>
                                    <p:anim calcmode="lin" valueType="num">
                                      <p:cBhvr additive="base">
                                        <p:cTn id="51" dur="500"/>
                                        <p:tgtEl>
                                          <p:spTgt spid="2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0"/>
          <p:cNvSpPr txBox="1">
            <a:spLocks noGrp="1"/>
          </p:cNvSpPr>
          <p:nvPr>
            <p:ph type="sldNum" idx="12"/>
          </p:nvPr>
        </p:nvSpPr>
        <p:spPr>
          <a:xfrm>
            <a:off x="4358640" y="4814203"/>
            <a:ext cx="42672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
              <a:t>4</a:t>
            </a:fld>
            <a:endParaRPr/>
          </a:p>
        </p:txBody>
      </p:sp>
      <p:sp>
        <p:nvSpPr>
          <p:cNvPr id="218" name="Google Shape;218;p30"/>
          <p:cNvSpPr txBox="1"/>
          <p:nvPr/>
        </p:nvSpPr>
        <p:spPr>
          <a:xfrm>
            <a:off x="272293" y="136654"/>
            <a:ext cx="8552925" cy="469642"/>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90000"/>
              </a:lnSpc>
              <a:spcBef>
                <a:spcPts val="0"/>
              </a:spcBef>
              <a:spcAft>
                <a:spcPts val="0"/>
              </a:spcAft>
              <a:buNone/>
            </a:pPr>
            <a:r>
              <a:rPr lang="en" sz="3000" b="0" i="0" u="none" strike="noStrike" cap="none">
                <a:solidFill>
                  <a:schemeClr val="lt1"/>
                </a:solidFill>
                <a:latin typeface="Calibri"/>
                <a:ea typeface="Calibri"/>
                <a:cs typeface="Calibri"/>
                <a:sym typeface="Calibri"/>
              </a:rPr>
              <a:t>Select a Legal Structure</a:t>
            </a:r>
            <a:endParaRPr sz="3000" b="0" i="0" u="none" strike="noStrike" cap="none">
              <a:solidFill>
                <a:schemeClr val="lt1"/>
              </a:solidFill>
              <a:latin typeface="Calibri"/>
              <a:ea typeface="Calibri"/>
              <a:cs typeface="Calibri"/>
              <a:sym typeface="Calibri"/>
            </a:endParaRPr>
          </a:p>
        </p:txBody>
      </p:sp>
      <p:grpSp>
        <p:nvGrpSpPr>
          <p:cNvPr id="219" name="Google Shape;219;p30"/>
          <p:cNvGrpSpPr/>
          <p:nvPr/>
        </p:nvGrpSpPr>
        <p:grpSpPr>
          <a:xfrm>
            <a:off x="398891" y="721301"/>
            <a:ext cx="3123050" cy="3547207"/>
            <a:chOff x="347623" y="1132367"/>
            <a:chExt cx="4472171" cy="5079558"/>
          </a:xfrm>
        </p:grpSpPr>
        <p:sp>
          <p:nvSpPr>
            <p:cNvPr id="220" name="Google Shape;220;p30"/>
            <p:cNvSpPr/>
            <p:nvPr/>
          </p:nvSpPr>
          <p:spPr>
            <a:xfrm rot="2700000">
              <a:off x="1304460" y="1053130"/>
              <a:ext cx="1082641" cy="3154788"/>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1" name="Google Shape;221;p30"/>
            <p:cNvSpPr/>
            <p:nvPr/>
          </p:nvSpPr>
          <p:spPr>
            <a:xfrm rot="2700000">
              <a:off x="1486455" y="2594979"/>
              <a:ext cx="2595296" cy="3162509"/>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22" name="Google Shape;222;p30"/>
            <p:cNvPicPr preferRelativeResize="0"/>
            <p:nvPr/>
          </p:nvPicPr>
          <p:blipFill rotWithShape="1">
            <a:blip r:embed="rId3">
              <a:alphaModFix/>
            </a:blip>
            <a:srcRect l="11784" r="32637" b="296"/>
            <a:stretch/>
          </p:blipFill>
          <p:spPr>
            <a:xfrm>
              <a:off x="908936" y="1812142"/>
              <a:ext cx="3381450" cy="3369458"/>
            </a:xfrm>
            <a:custGeom>
              <a:avLst/>
              <a:gdLst/>
              <a:ahLst/>
              <a:cxnLst/>
              <a:rect l="l" t="t" r="r" b="b"/>
              <a:pathLst>
                <a:path w="3381450" h="3369458" extrusionOk="0">
                  <a:moveTo>
                    <a:pt x="1678733" y="0"/>
                  </a:moveTo>
                  <a:lnTo>
                    <a:pt x="1702717" y="0"/>
                  </a:lnTo>
                  <a:lnTo>
                    <a:pt x="3381450" y="1678733"/>
                  </a:lnTo>
                  <a:lnTo>
                    <a:pt x="1690725" y="3369458"/>
                  </a:lnTo>
                  <a:lnTo>
                    <a:pt x="0" y="1678733"/>
                  </a:lnTo>
                  <a:close/>
                </a:path>
              </a:pathLst>
            </a:custGeom>
            <a:noFill/>
            <a:ln w="57150" cap="flat" cmpd="sng">
              <a:solidFill>
                <a:schemeClr val="lt1"/>
              </a:solidFill>
              <a:prstDash val="solid"/>
              <a:round/>
              <a:headEnd type="none" w="sm" len="sm"/>
              <a:tailEnd type="none" w="sm" len="sm"/>
            </a:ln>
          </p:spPr>
        </p:pic>
      </p:grpSp>
      <p:sp>
        <p:nvSpPr>
          <p:cNvPr id="223" name="Google Shape;223;p30"/>
          <p:cNvSpPr/>
          <p:nvPr/>
        </p:nvSpPr>
        <p:spPr>
          <a:xfrm>
            <a:off x="4714978" y="1177540"/>
            <a:ext cx="4024876" cy="954107"/>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 sz="1400" b="0" i="0" u="none" strike="noStrike" cap="none">
                <a:solidFill>
                  <a:srgbClr val="000000"/>
                </a:solidFill>
                <a:latin typeface="Calibri"/>
                <a:ea typeface="Calibri"/>
                <a:cs typeface="Calibri"/>
                <a:sym typeface="Calibri"/>
              </a:rPr>
              <a:t>Determine the legal structure that best suits your </a:t>
            </a:r>
            <a:r>
              <a:rPr lang="en" sz="1400" b="1" i="0" u="none" strike="noStrike" cap="none">
                <a:solidFill>
                  <a:srgbClr val="0000FF"/>
                </a:solidFill>
                <a:latin typeface="Calibri"/>
                <a:ea typeface="Calibri"/>
                <a:cs typeface="Calibri"/>
                <a:sym typeface="Calibri"/>
              </a:rPr>
              <a:t>cannabis business</a:t>
            </a:r>
            <a:r>
              <a:rPr lang="en" sz="1400" b="0" i="0" u="none" strike="noStrike" cap="none">
                <a:solidFill>
                  <a:srgbClr val="000000"/>
                </a:solidFill>
                <a:latin typeface="Calibri"/>
                <a:ea typeface="Calibri"/>
                <a:cs typeface="Calibri"/>
                <a:sym typeface="Calibri"/>
              </a:rPr>
              <a:t>, such as a sole proprietorship, partnership, limited liability company (LLC), or corporation.</a:t>
            </a:r>
            <a:endParaRPr sz="1400" b="0" i="0" u="none" strike="noStrike" cap="none">
              <a:solidFill>
                <a:srgbClr val="262626"/>
              </a:solidFill>
              <a:latin typeface="Calibri"/>
              <a:ea typeface="Calibri"/>
              <a:cs typeface="Calibri"/>
              <a:sym typeface="Calibri"/>
            </a:endParaRPr>
          </a:p>
        </p:txBody>
      </p:sp>
      <p:sp>
        <p:nvSpPr>
          <p:cNvPr id="224" name="Google Shape;224;p30"/>
          <p:cNvSpPr/>
          <p:nvPr/>
        </p:nvSpPr>
        <p:spPr>
          <a:xfrm>
            <a:off x="4714978" y="2185121"/>
            <a:ext cx="4024876" cy="954107"/>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 sz="1400" b="0" i="0" u="none" strike="noStrike" cap="none">
                <a:solidFill>
                  <a:srgbClr val="000000"/>
                </a:solidFill>
                <a:latin typeface="Calibri"/>
                <a:ea typeface="Calibri"/>
                <a:cs typeface="Calibri"/>
                <a:sym typeface="Calibri"/>
              </a:rPr>
              <a:t>Consult with a lawyer or business advisor to understand the implications of each structure and choose the most appropriate one for your specific needs.</a:t>
            </a:r>
            <a:endParaRPr sz="1400" b="0" i="0" u="none" strike="noStrike" cap="none">
              <a:solidFill>
                <a:srgbClr val="262626"/>
              </a:solidFill>
              <a:latin typeface="Calibri"/>
              <a:ea typeface="Calibri"/>
              <a:cs typeface="Calibri"/>
              <a:sym typeface="Calibri"/>
            </a:endParaRPr>
          </a:p>
        </p:txBody>
      </p:sp>
      <p:grpSp>
        <p:nvGrpSpPr>
          <p:cNvPr id="225" name="Google Shape;225;p30"/>
          <p:cNvGrpSpPr/>
          <p:nvPr/>
        </p:nvGrpSpPr>
        <p:grpSpPr>
          <a:xfrm>
            <a:off x="3908952" y="1274733"/>
            <a:ext cx="759724" cy="759721"/>
            <a:chOff x="322391" y="1421424"/>
            <a:chExt cx="587604" cy="587604"/>
          </a:xfrm>
        </p:grpSpPr>
        <p:sp>
          <p:nvSpPr>
            <p:cNvPr id="226" name="Google Shape;226;p30"/>
            <p:cNvSpPr/>
            <p:nvPr/>
          </p:nvSpPr>
          <p:spPr>
            <a:xfrm rot="2700000">
              <a:off x="408444" y="1507477"/>
              <a:ext cx="415499" cy="415499"/>
            </a:xfrm>
            <a:prstGeom prst="teardrop">
              <a:avLst>
                <a:gd name="adj" fmla="val 115354"/>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7" name="Google Shape;227;p30"/>
            <p:cNvSpPr txBox="1"/>
            <p:nvPr/>
          </p:nvSpPr>
          <p:spPr>
            <a:xfrm>
              <a:off x="484646" y="1530923"/>
              <a:ext cx="263093" cy="35707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2400" b="1" i="0" u="none" strike="noStrike" cap="none">
                  <a:solidFill>
                    <a:srgbClr val="000000"/>
                  </a:solidFill>
                  <a:latin typeface="Arial"/>
                  <a:ea typeface="Arial"/>
                  <a:cs typeface="Arial"/>
                  <a:sym typeface="Arial"/>
                </a:rPr>
                <a:t>1</a:t>
              </a:r>
              <a:endParaRPr/>
            </a:p>
          </p:txBody>
        </p:sp>
      </p:grpSp>
      <p:grpSp>
        <p:nvGrpSpPr>
          <p:cNvPr id="228" name="Google Shape;228;p30"/>
          <p:cNvGrpSpPr/>
          <p:nvPr/>
        </p:nvGrpSpPr>
        <p:grpSpPr>
          <a:xfrm>
            <a:off x="3908952" y="2282314"/>
            <a:ext cx="759724" cy="759721"/>
            <a:chOff x="322391" y="1421424"/>
            <a:chExt cx="587604" cy="587604"/>
          </a:xfrm>
        </p:grpSpPr>
        <p:sp>
          <p:nvSpPr>
            <p:cNvPr id="229" name="Google Shape;229;p30"/>
            <p:cNvSpPr/>
            <p:nvPr/>
          </p:nvSpPr>
          <p:spPr>
            <a:xfrm rot="2700000">
              <a:off x="408444" y="1507477"/>
              <a:ext cx="415499" cy="415499"/>
            </a:xfrm>
            <a:prstGeom prst="teardrop">
              <a:avLst>
                <a:gd name="adj" fmla="val 115354"/>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0" name="Google Shape;230;p30"/>
            <p:cNvSpPr txBox="1"/>
            <p:nvPr/>
          </p:nvSpPr>
          <p:spPr>
            <a:xfrm>
              <a:off x="484647" y="1530923"/>
              <a:ext cx="263093" cy="35707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2400" b="1" i="0" u="none" strike="noStrike" cap="none">
                  <a:solidFill>
                    <a:srgbClr val="000000"/>
                  </a:solidFill>
                  <a:latin typeface="Arial"/>
                  <a:ea typeface="Arial"/>
                  <a:cs typeface="Arial"/>
                  <a:sym typeface="Arial"/>
                </a:rPr>
                <a:t>2</a:t>
              </a:r>
              <a:endParaRPr/>
            </a:p>
          </p:txBody>
        </p:sp>
      </p:grpSp>
      <p:sp>
        <p:nvSpPr>
          <p:cNvPr id="231" name="Google Shape;231;p30"/>
          <p:cNvSpPr txBox="1"/>
          <p:nvPr/>
        </p:nvSpPr>
        <p:spPr>
          <a:xfrm>
            <a:off x="3152239" y="3591769"/>
            <a:ext cx="5711820" cy="553998"/>
          </a:xfrm>
          <a:prstGeom prst="rect">
            <a:avLst/>
          </a:prstGeom>
          <a:solidFill>
            <a:srgbClr val="D8D8D8"/>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Calibri"/>
                <a:ea typeface="Calibri"/>
                <a:cs typeface="Calibri"/>
                <a:sym typeface="Calibri"/>
              </a:rPr>
              <a:t>You can use a paid service like one of these to purchase your legal structure</a:t>
            </a:r>
            <a:endParaRPr/>
          </a:p>
          <a:p>
            <a:pPr marL="0" marR="0" lvl="0" indent="0" algn="l" rtl="0">
              <a:lnSpc>
                <a:spcPct val="100000"/>
              </a:lnSpc>
              <a:spcBef>
                <a:spcPts val="0"/>
              </a:spcBef>
              <a:spcAft>
                <a:spcPts val="0"/>
              </a:spcAft>
              <a:buNone/>
            </a:pPr>
            <a:r>
              <a:rPr lang="en" sz="1600" b="1" i="0" u="sng" strike="noStrike" cap="none">
                <a:solidFill>
                  <a:schemeClr val="hlink"/>
                </a:solidFill>
                <a:latin typeface="Calibri"/>
                <a:ea typeface="Calibri"/>
                <a:cs typeface="Calibri"/>
                <a:sym typeface="Calibri"/>
                <a:hlinkClick r:id="rId4"/>
              </a:rPr>
              <a:t>https://www.legalzoom.com/</a:t>
            </a:r>
            <a:r>
              <a:rPr lang="en" sz="1600" b="1" i="0" u="none" strike="noStrike" cap="none">
                <a:solidFill>
                  <a:srgbClr val="000000"/>
                </a:solidFill>
                <a:latin typeface="Calibri"/>
                <a:ea typeface="Calibri"/>
                <a:cs typeface="Calibri"/>
                <a:sym typeface="Calibri"/>
              </a:rPr>
              <a:t>  </a:t>
            </a:r>
            <a:r>
              <a:rPr lang="en" sz="1400" b="0" i="0" u="none" strike="noStrike" cap="none">
                <a:solidFill>
                  <a:srgbClr val="000000"/>
                </a:solidFill>
                <a:latin typeface="Calibri"/>
                <a:ea typeface="Calibri"/>
                <a:cs typeface="Calibri"/>
                <a:sym typeface="Calibri"/>
              </a:rPr>
              <a:t>or </a:t>
            </a:r>
            <a:r>
              <a:rPr lang="en" sz="1600" b="1" i="0" u="sng" strike="noStrike" cap="none">
                <a:solidFill>
                  <a:srgbClr val="0000FF"/>
                </a:solidFill>
                <a:latin typeface="Calibri"/>
                <a:ea typeface="Calibri"/>
                <a:cs typeface="Calibri"/>
                <a:sym typeface="Calibri"/>
              </a:rPr>
              <a:t>https://www.incfile.com/</a:t>
            </a:r>
            <a:endParaRPr sz="1400" b="1" i="0" u="none" strike="noStrike" cap="none">
              <a:solidFill>
                <a:srgbClr val="0000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19"/>
                                        </p:tgtEl>
                                        <p:attrNameLst>
                                          <p:attrName>style.visibility</p:attrName>
                                        </p:attrNameLst>
                                      </p:cBhvr>
                                      <p:to>
                                        <p:strVal val="visible"/>
                                      </p:to>
                                    </p:set>
                                    <p:anim calcmode="lin" valueType="num">
                                      <p:cBhvr additive="base">
                                        <p:cTn id="7" dur="500"/>
                                        <p:tgtEl>
                                          <p:spTgt spid="219"/>
                                        </p:tgtEl>
                                        <p:attrNameLst>
                                          <p:attrName>ppt_w</p:attrName>
                                        </p:attrNameLst>
                                      </p:cBhvr>
                                      <p:tavLst>
                                        <p:tav tm="0">
                                          <p:val>
                                            <p:strVal val="0"/>
                                          </p:val>
                                        </p:tav>
                                        <p:tav tm="100000">
                                          <p:val>
                                            <p:strVal val="#ppt_w"/>
                                          </p:val>
                                        </p:tav>
                                      </p:tavLst>
                                    </p:anim>
                                    <p:anim calcmode="lin" valueType="num">
                                      <p:cBhvr additive="base">
                                        <p:cTn id="8" dur="500"/>
                                        <p:tgtEl>
                                          <p:spTgt spid="219"/>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25"/>
                                        </p:tgtEl>
                                        <p:attrNameLst>
                                          <p:attrName>style.visibility</p:attrName>
                                        </p:attrNameLst>
                                      </p:cBhvr>
                                      <p:to>
                                        <p:strVal val="visible"/>
                                      </p:to>
                                    </p:set>
                                    <p:animEffect transition="in" filter="fade">
                                      <p:cBhvr>
                                        <p:cTn id="12" dur="500"/>
                                        <p:tgtEl>
                                          <p:spTgt spid="225"/>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23"/>
                                        </p:tgtEl>
                                        <p:attrNameLst>
                                          <p:attrName>style.visibility</p:attrName>
                                        </p:attrNameLst>
                                      </p:cBhvr>
                                      <p:to>
                                        <p:strVal val="visible"/>
                                      </p:to>
                                    </p:set>
                                    <p:animEffect transition="in" filter="fade">
                                      <p:cBhvr>
                                        <p:cTn id="16" dur="500"/>
                                        <p:tgtEl>
                                          <p:spTgt spid="223"/>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228"/>
                                        </p:tgtEl>
                                        <p:attrNameLst>
                                          <p:attrName>style.visibility</p:attrName>
                                        </p:attrNameLst>
                                      </p:cBhvr>
                                      <p:to>
                                        <p:strVal val="visible"/>
                                      </p:to>
                                    </p:set>
                                    <p:animEffect transition="in" filter="fade">
                                      <p:cBhvr>
                                        <p:cTn id="20" dur="500"/>
                                        <p:tgtEl>
                                          <p:spTgt spid="228"/>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224"/>
                                        </p:tgtEl>
                                        <p:attrNameLst>
                                          <p:attrName>style.visibility</p:attrName>
                                        </p:attrNameLst>
                                      </p:cBhvr>
                                      <p:to>
                                        <p:strVal val="visible"/>
                                      </p:to>
                                    </p:set>
                                    <p:animEffect transition="in" filter="fade">
                                      <p:cBhvr>
                                        <p:cTn id="24" dur="500"/>
                                        <p:tgtEl>
                                          <p:spTgt spid="224"/>
                                        </p:tgtEl>
                                      </p:cBhvr>
                                    </p:animEffect>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231"/>
                                        </p:tgtEl>
                                        <p:attrNameLst>
                                          <p:attrName>style.visibility</p:attrName>
                                        </p:attrNameLst>
                                      </p:cBhvr>
                                      <p:to>
                                        <p:strVal val="visible"/>
                                      </p:to>
                                    </p:set>
                                    <p:anim calcmode="lin" valueType="num">
                                      <p:cBhvr additive="base">
                                        <p:cTn id="28" dur="500"/>
                                        <p:tgtEl>
                                          <p:spTgt spid="2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1"/>
          <p:cNvSpPr txBox="1">
            <a:spLocks noGrp="1"/>
          </p:cNvSpPr>
          <p:nvPr>
            <p:ph type="sldNum" idx="12"/>
          </p:nvPr>
        </p:nvSpPr>
        <p:spPr>
          <a:xfrm>
            <a:off x="4358640" y="4814203"/>
            <a:ext cx="42672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
              <a:t>5</a:t>
            </a:fld>
            <a:endParaRPr/>
          </a:p>
        </p:txBody>
      </p:sp>
      <p:sp>
        <p:nvSpPr>
          <p:cNvPr id="237" name="Google Shape;237;p31"/>
          <p:cNvSpPr txBox="1"/>
          <p:nvPr/>
        </p:nvSpPr>
        <p:spPr>
          <a:xfrm>
            <a:off x="276837" y="136651"/>
            <a:ext cx="8556770" cy="4848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en" sz="2800" b="0" i="0" u="none" strike="noStrike" cap="none">
                <a:solidFill>
                  <a:schemeClr val="lt1"/>
                </a:solidFill>
                <a:latin typeface="Calibri"/>
                <a:ea typeface="Calibri"/>
                <a:cs typeface="Calibri"/>
                <a:sym typeface="Calibri"/>
              </a:rPr>
              <a:t>Set Up Online Presence</a:t>
            </a:r>
            <a:endParaRPr sz="2800" b="0" i="0" u="none" strike="noStrike" cap="none">
              <a:solidFill>
                <a:schemeClr val="lt1"/>
              </a:solidFill>
              <a:latin typeface="Calibri"/>
              <a:ea typeface="Calibri"/>
              <a:cs typeface="Calibri"/>
              <a:sym typeface="Calibri"/>
            </a:endParaRPr>
          </a:p>
        </p:txBody>
      </p:sp>
      <p:pic>
        <p:nvPicPr>
          <p:cNvPr id="238" name="Google Shape;238;p31"/>
          <p:cNvPicPr preferRelativeResize="0"/>
          <p:nvPr/>
        </p:nvPicPr>
        <p:blipFill rotWithShape="1">
          <a:blip r:embed="rId3">
            <a:alphaModFix/>
          </a:blip>
          <a:srcRect/>
          <a:stretch/>
        </p:blipFill>
        <p:spPr>
          <a:xfrm>
            <a:off x="710798" y="1096369"/>
            <a:ext cx="1887114" cy="1369632"/>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411"/>
              </a:srgbClr>
            </a:outerShdw>
          </a:effectLst>
        </p:spPr>
      </p:pic>
      <p:pic>
        <p:nvPicPr>
          <p:cNvPr id="239" name="Google Shape;239;p31"/>
          <p:cNvPicPr preferRelativeResize="0"/>
          <p:nvPr/>
        </p:nvPicPr>
        <p:blipFill rotWithShape="1">
          <a:blip r:embed="rId4">
            <a:alphaModFix/>
          </a:blip>
          <a:srcRect/>
          <a:stretch/>
        </p:blipFill>
        <p:spPr>
          <a:xfrm>
            <a:off x="685800" y="2996839"/>
            <a:ext cx="1937110" cy="1191020"/>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411"/>
              </a:srgbClr>
            </a:outerShdw>
          </a:effectLst>
        </p:spPr>
      </p:pic>
      <p:pic>
        <p:nvPicPr>
          <p:cNvPr id="240" name="Google Shape;240;p31" descr="Arrow Horizontal U turn"/>
          <p:cNvPicPr preferRelativeResize="0"/>
          <p:nvPr/>
        </p:nvPicPr>
        <p:blipFill rotWithShape="1">
          <a:blip r:embed="rId5">
            <a:alphaModFix/>
          </a:blip>
          <a:srcRect/>
          <a:stretch/>
        </p:blipFill>
        <p:spPr>
          <a:xfrm flipH="1">
            <a:off x="3544073" y="1007418"/>
            <a:ext cx="480060" cy="480060"/>
          </a:xfrm>
          <a:prstGeom prst="rect">
            <a:avLst/>
          </a:prstGeom>
          <a:noFill/>
          <a:ln>
            <a:noFill/>
          </a:ln>
        </p:spPr>
      </p:pic>
      <p:sp>
        <p:nvSpPr>
          <p:cNvPr id="241" name="Google Shape;241;p31"/>
          <p:cNvSpPr txBox="1"/>
          <p:nvPr/>
        </p:nvSpPr>
        <p:spPr>
          <a:xfrm>
            <a:off x="3993569" y="1044438"/>
            <a:ext cx="4680648" cy="406020"/>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Calibri"/>
                <a:ea typeface="Calibri"/>
                <a:cs typeface="Calibri"/>
                <a:sym typeface="Calibri"/>
              </a:rPr>
              <a:t>Establish accounts on popular social media platforms like Facebook, Instagram, Twitter, or LinkedIn.</a:t>
            </a:r>
            <a:endParaRPr sz="1200" b="0" i="0" u="none" strike="noStrike" cap="none">
              <a:solidFill>
                <a:schemeClr val="dk1"/>
              </a:solidFill>
              <a:latin typeface="Calibri"/>
              <a:ea typeface="Calibri"/>
              <a:cs typeface="Calibri"/>
              <a:sym typeface="Calibri"/>
            </a:endParaRPr>
          </a:p>
        </p:txBody>
      </p:sp>
      <p:pic>
        <p:nvPicPr>
          <p:cNvPr id="242" name="Google Shape;242;p31" descr="Arrow Horizontal U turn"/>
          <p:cNvPicPr preferRelativeResize="0"/>
          <p:nvPr/>
        </p:nvPicPr>
        <p:blipFill rotWithShape="1">
          <a:blip r:embed="rId5">
            <a:alphaModFix/>
          </a:blip>
          <a:srcRect/>
          <a:stretch/>
        </p:blipFill>
        <p:spPr>
          <a:xfrm flipH="1">
            <a:off x="3544073" y="1470282"/>
            <a:ext cx="480060" cy="480060"/>
          </a:xfrm>
          <a:prstGeom prst="rect">
            <a:avLst/>
          </a:prstGeom>
          <a:noFill/>
          <a:ln>
            <a:noFill/>
          </a:ln>
        </p:spPr>
      </p:pic>
      <p:sp>
        <p:nvSpPr>
          <p:cNvPr id="243" name="Google Shape;243;p31"/>
          <p:cNvSpPr txBox="1"/>
          <p:nvPr/>
        </p:nvSpPr>
        <p:spPr>
          <a:xfrm>
            <a:off x="3993569" y="1491308"/>
            <a:ext cx="4680648" cy="417400"/>
          </a:xfrm>
          <a:prstGeom prst="rect">
            <a:avLst/>
          </a:prstGeom>
          <a:noFill/>
          <a:ln>
            <a:noFill/>
          </a:ln>
        </p:spPr>
        <p:txBody>
          <a:bodyPr spcFirstLastPara="1" wrap="square" lIns="91425" tIns="45700" rIns="91425" bIns="45700" anchor="ctr" anchorCtr="0">
            <a:noAutofit/>
          </a:bodyPr>
          <a:lstStyle/>
          <a:p>
            <a:pPr marL="12700" marR="0" lvl="0" indent="0" algn="just"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Calibri"/>
                <a:ea typeface="Calibri"/>
                <a:cs typeface="Calibri"/>
                <a:sym typeface="Calibri"/>
              </a:rPr>
              <a:t>Optimize your profiles with accurate business information, engaging visuals, and relevant content.</a:t>
            </a:r>
            <a:endParaRPr sz="1200" b="0" i="0" u="none" strike="noStrike" cap="none">
              <a:solidFill>
                <a:schemeClr val="dk1"/>
              </a:solidFill>
              <a:latin typeface="Calibri"/>
              <a:ea typeface="Calibri"/>
              <a:cs typeface="Calibri"/>
              <a:sym typeface="Calibri"/>
            </a:endParaRPr>
          </a:p>
        </p:txBody>
      </p:sp>
      <p:pic>
        <p:nvPicPr>
          <p:cNvPr id="244" name="Google Shape;244;p31" descr="Arrow Horizontal U turn"/>
          <p:cNvPicPr preferRelativeResize="0"/>
          <p:nvPr/>
        </p:nvPicPr>
        <p:blipFill rotWithShape="1">
          <a:blip r:embed="rId5">
            <a:alphaModFix/>
          </a:blip>
          <a:srcRect/>
          <a:stretch/>
        </p:blipFill>
        <p:spPr>
          <a:xfrm flipH="1">
            <a:off x="3544073" y="1933145"/>
            <a:ext cx="480060" cy="480060"/>
          </a:xfrm>
          <a:prstGeom prst="rect">
            <a:avLst/>
          </a:prstGeom>
          <a:noFill/>
          <a:ln>
            <a:noFill/>
          </a:ln>
        </p:spPr>
      </p:pic>
      <p:sp>
        <p:nvSpPr>
          <p:cNvPr id="245" name="Google Shape;245;p31"/>
          <p:cNvSpPr txBox="1"/>
          <p:nvPr/>
        </p:nvSpPr>
        <p:spPr>
          <a:xfrm>
            <a:off x="3993569" y="1949557"/>
            <a:ext cx="4680648" cy="447236"/>
          </a:xfrm>
          <a:prstGeom prst="rect">
            <a:avLst/>
          </a:prstGeom>
          <a:noFill/>
          <a:ln>
            <a:noFill/>
          </a:ln>
        </p:spPr>
        <p:txBody>
          <a:bodyPr spcFirstLastPara="1" wrap="square" lIns="91425" tIns="45700" rIns="91425" bIns="45700" anchor="ctr" anchorCtr="0">
            <a:normAutofit lnSpcReduction="10000"/>
          </a:bodyPr>
          <a:lstStyle/>
          <a:p>
            <a:pPr marL="12700" marR="0" lvl="0" indent="0" algn="just"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Calibri"/>
                <a:ea typeface="Calibri"/>
                <a:cs typeface="Calibri"/>
                <a:sym typeface="Calibri"/>
              </a:rPr>
              <a:t>Develop a social media strategy to build brand awareness, engage with your audience, and promote your products or services.</a:t>
            </a:r>
            <a:endParaRPr sz="1200" b="0" i="0" u="none" strike="noStrike" cap="none">
              <a:solidFill>
                <a:schemeClr val="dk1"/>
              </a:solidFill>
              <a:latin typeface="Calibri"/>
              <a:ea typeface="Calibri"/>
              <a:cs typeface="Calibri"/>
              <a:sym typeface="Calibri"/>
            </a:endParaRPr>
          </a:p>
        </p:txBody>
      </p:sp>
      <p:pic>
        <p:nvPicPr>
          <p:cNvPr id="246" name="Google Shape;246;p31" descr="Arrow Horizontal U turn"/>
          <p:cNvPicPr preferRelativeResize="0"/>
          <p:nvPr/>
        </p:nvPicPr>
        <p:blipFill rotWithShape="1">
          <a:blip r:embed="rId5">
            <a:alphaModFix/>
          </a:blip>
          <a:srcRect/>
          <a:stretch/>
        </p:blipFill>
        <p:spPr>
          <a:xfrm flipH="1">
            <a:off x="3544073" y="2785631"/>
            <a:ext cx="480060" cy="480060"/>
          </a:xfrm>
          <a:prstGeom prst="rect">
            <a:avLst/>
          </a:prstGeom>
          <a:noFill/>
          <a:ln>
            <a:noFill/>
          </a:ln>
        </p:spPr>
      </p:pic>
      <p:sp>
        <p:nvSpPr>
          <p:cNvPr id="247" name="Google Shape;247;p31"/>
          <p:cNvSpPr txBox="1"/>
          <p:nvPr/>
        </p:nvSpPr>
        <p:spPr>
          <a:xfrm>
            <a:off x="3993569" y="2860270"/>
            <a:ext cx="4680648" cy="330782"/>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Calibri"/>
                <a:ea typeface="Calibri"/>
                <a:cs typeface="Calibri"/>
                <a:sym typeface="Calibri"/>
              </a:rPr>
              <a:t>Choose a domain name that is closely aligned with your business name or brand.</a:t>
            </a:r>
            <a:endParaRPr sz="1200" b="0" i="0" u="none" strike="noStrike" cap="none">
              <a:solidFill>
                <a:schemeClr val="dk1"/>
              </a:solidFill>
              <a:latin typeface="Calibri"/>
              <a:ea typeface="Calibri"/>
              <a:cs typeface="Calibri"/>
              <a:sym typeface="Calibri"/>
            </a:endParaRPr>
          </a:p>
        </p:txBody>
      </p:sp>
      <p:pic>
        <p:nvPicPr>
          <p:cNvPr id="248" name="Google Shape;248;p31" descr="Arrow Horizontal U turn"/>
          <p:cNvPicPr preferRelativeResize="0"/>
          <p:nvPr/>
        </p:nvPicPr>
        <p:blipFill rotWithShape="1">
          <a:blip r:embed="rId5">
            <a:alphaModFix/>
          </a:blip>
          <a:srcRect/>
          <a:stretch/>
        </p:blipFill>
        <p:spPr>
          <a:xfrm flipH="1">
            <a:off x="3544073" y="3213192"/>
            <a:ext cx="480060" cy="480060"/>
          </a:xfrm>
          <a:prstGeom prst="rect">
            <a:avLst/>
          </a:prstGeom>
          <a:noFill/>
          <a:ln>
            <a:noFill/>
          </a:ln>
        </p:spPr>
      </p:pic>
      <p:sp>
        <p:nvSpPr>
          <p:cNvPr id="249" name="Google Shape;249;p31"/>
          <p:cNvSpPr txBox="1"/>
          <p:nvPr/>
        </p:nvSpPr>
        <p:spPr>
          <a:xfrm>
            <a:off x="3993569" y="3222220"/>
            <a:ext cx="4680648" cy="462004"/>
          </a:xfrm>
          <a:prstGeom prst="rect">
            <a:avLst/>
          </a:prstGeom>
          <a:noFill/>
          <a:ln>
            <a:noFill/>
          </a:ln>
        </p:spPr>
        <p:txBody>
          <a:bodyPr spcFirstLastPara="1" wrap="square" lIns="91425" tIns="45700" rIns="91425" bIns="45700" anchor="ctr" anchorCtr="0">
            <a:normAutofit/>
          </a:bodyPr>
          <a:lstStyle/>
          <a:p>
            <a:pPr marL="12700" marR="0" lvl="0" indent="0" algn="just"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Calibri"/>
                <a:ea typeface="Calibri"/>
                <a:cs typeface="Calibri"/>
                <a:sym typeface="Calibri"/>
              </a:rPr>
              <a:t>Register the domain name through a reputable domain registrar or web hosting service.</a:t>
            </a:r>
            <a:endParaRPr sz="1200" b="0" i="0" u="none" strike="noStrike" cap="none">
              <a:solidFill>
                <a:schemeClr val="dk1"/>
              </a:solidFill>
              <a:latin typeface="Calibri"/>
              <a:ea typeface="Calibri"/>
              <a:cs typeface="Calibri"/>
              <a:sym typeface="Calibri"/>
            </a:endParaRPr>
          </a:p>
        </p:txBody>
      </p:sp>
      <p:pic>
        <p:nvPicPr>
          <p:cNvPr id="250" name="Google Shape;250;p31" descr="Arrow Horizontal U turn"/>
          <p:cNvPicPr preferRelativeResize="0"/>
          <p:nvPr/>
        </p:nvPicPr>
        <p:blipFill rotWithShape="1">
          <a:blip r:embed="rId5">
            <a:alphaModFix/>
          </a:blip>
          <a:srcRect/>
          <a:stretch/>
        </p:blipFill>
        <p:spPr>
          <a:xfrm flipH="1">
            <a:off x="3544073" y="3633843"/>
            <a:ext cx="480060" cy="480060"/>
          </a:xfrm>
          <a:prstGeom prst="rect">
            <a:avLst/>
          </a:prstGeom>
          <a:noFill/>
          <a:ln>
            <a:noFill/>
          </a:ln>
        </p:spPr>
      </p:pic>
      <p:sp>
        <p:nvSpPr>
          <p:cNvPr id="251" name="Google Shape;251;p31"/>
          <p:cNvSpPr txBox="1"/>
          <p:nvPr/>
        </p:nvSpPr>
        <p:spPr>
          <a:xfrm>
            <a:off x="3993569" y="3637133"/>
            <a:ext cx="4680648" cy="473480"/>
          </a:xfrm>
          <a:prstGeom prst="rect">
            <a:avLst/>
          </a:prstGeom>
          <a:noFill/>
          <a:ln>
            <a:noFill/>
          </a:ln>
        </p:spPr>
        <p:txBody>
          <a:bodyPr spcFirstLastPara="1" wrap="square" lIns="91425" tIns="45700" rIns="91425" bIns="45700" anchor="ctr" anchorCtr="0">
            <a:normAutofit/>
          </a:bodyPr>
          <a:lstStyle/>
          <a:p>
            <a:pPr marL="12700" marR="0" lvl="0" indent="0" algn="just"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Calibri"/>
                <a:ea typeface="Calibri"/>
                <a:cs typeface="Calibri"/>
                <a:sym typeface="Calibri"/>
              </a:rPr>
              <a:t>Consider working with a web developer or using website builder tools to create a professional website that showcases your cannabis business.</a:t>
            </a:r>
            <a:endParaRPr sz="1200" b="0" i="0" u="none" strike="noStrike" cap="none">
              <a:solidFill>
                <a:schemeClr val="dk1"/>
              </a:solidFill>
              <a:latin typeface="Calibri"/>
              <a:ea typeface="Calibri"/>
              <a:cs typeface="Calibri"/>
              <a:sym typeface="Calibri"/>
            </a:endParaRPr>
          </a:p>
        </p:txBody>
      </p:sp>
      <p:sp>
        <p:nvSpPr>
          <p:cNvPr id="252" name="Google Shape;252;p31"/>
          <p:cNvSpPr/>
          <p:nvPr/>
        </p:nvSpPr>
        <p:spPr>
          <a:xfrm>
            <a:off x="4237493" y="681712"/>
            <a:ext cx="3718560" cy="280928"/>
          </a:xfrm>
          <a:prstGeom prst="roundRect">
            <a:avLst>
              <a:gd name="adj" fmla="val 50000"/>
            </a:avLst>
          </a:prstGeom>
          <a:solidFill>
            <a:srgbClr val="00B050"/>
          </a:solidFill>
          <a:ln w="9525"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1270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Calibri"/>
                <a:ea typeface="Calibri"/>
                <a:cs typeface="Calibri"/>
                <a:sym typeface="Calibri"/>
              </a:rPr>
              <a:t>Set Up Social Media Accounts:</a:t>
            </a:r>
            <a:endParaRPr sz="1600" b="1" i="0" u="none" strike="noStrike" cap="none">
              <a:solidFill>
                <a:schemeClr val="dk1"/>
              </a:solidFill>
              <a:latin typeface="Calibri"/>
              <a:ea typeface="Calibri"/>
              <a:cs typeface="Calibri"/>
              <a:sym typeface="Calibri"/>
            </a:endParaRPr>
          </a:p>
        </p:txBody>
      </p:sp>
      <p:sp>
        <p:nvSpPr>
          <p:cNvPr id="253" name="Google Shape;253;p31"/>
          <p:cNvSpPr/>
          <p:nvPr/>
        </p:nvSpPr>
        <p:spPr>
          <a:xfrm>
            <a:off x="4099560" y="2429407"/>
            <a:ext cx="3994426" cy="357053"/>
          </a:xfrm>
          <a:prstGeom prst="roundRect">
            <a:avLst>
              <a:gd name="adj" fmla="val 50000"/>
            </a:avLst>
          </a:prstGeom>
          <a:solidFill>
            <a:srgbClr val="00B050"/>
          </a:solidFill>
          <a:ln w="9525"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1270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Calibri"/>
                <a:ea typeface="Calibri"/>
                <a:cs typeface="Calibri"/>
                <a:sym typeface="Calibri"/>
              </a:rPr>
              <a:t>Obtain a Domain Name for Your Website:</a:t>
            </a:r>
            <a:endParaRPr sz="1600" b="1" i="0" u="none" strike="noStrike" cap="none">
              <a:solidFill>
                <a:schemeClr val="dk1"/>
              </a:solidFill>
              <a:latin typeface="Calibri"/>
              <a:ea typeface="Calibri"/>
              <a:cs typeface="Calibri"/>
              <a:sym typeface="Calibri"/>
            </a:endParaRPr>
          </a:p>
        </p:txBody>
      </p:sp>
      <p:grpSp>
        <p:nvGrpSpPr>
          <p:cNvPr id="254" name="Google Shape;254;p31"/>
          <p:cNvGrpSpPr/>
          <p:nvPr/>
        </p:nvGrpSpPr>
        <p:grpSpPr>
          <a:xfrm>
            <a:off x="3363271" y="3963634"/>
            <a:ext cx="5364307" cy="1007073"/>
            <a:chOff x="4237493" y="4008610"/>
            <a:chExt cx="4467747" cy="1007073"/>
          </a:xfrm>
        </p:grpSpPr>
        <p:sp>
          <p:nvSpPr>
            <p:cNvPr id="255" name="Google Shape;255;p31"/>
            <p:cNvSpPr txBox="1"/>
            <p:nvPr/>
          </p:nvSpPr>
          <p:spPr>
            <a:xfrm>
              <a:off x="4733345" y="4246336"/>
              <a:ext cx="3585389" cy="52322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 sz="1400" b="1" i="0" u="none" strike="noStrike" cap="none">
                  <a:solidFill>
                    <a:srgbClr val="0000FF"/>
                  </a:solidFill>
                  <a:latin typeface="Calibri"/>
                  <a:ea typeface="Calibri"/>
                  <a:cs typeface="Calibri"/>
                  <a:sym typeface="Calibri"/>
                </a:rPr>
                <a:t>Try to use the same name for all social accounts.</a:t>
              </a:r>
              <a:endParaRPr/>
            </a:p>
            <a:p>
              <a:pPr marL="0" marR="0" lvl="0" indent="0" algn="l" rtl="0">
                <a:lnSpc>
                  <a:spcPct val="100000"/>
                </a:lnSpc>
                <a:spcBef>
                  <a:spcPts val="0"/>
                </a:spcBef>
                <a:spcAft>
                  <a:spcPts val="0"/>
                </a:spcAft>
                <a:buNone/>
              </a:pPr>
              <a:r>
                <a:rPr lang="en" sz="1400" b="1" i="0" u="none" strike="noStrike" cap="none">
                  <a:solidFill>
                    <a:srgbClr val="0000FF"/>
                  </a:solidFill>
                  <a:latin typeface="Calibri"/>
                  <a:ea typeface="Calibri"/>
                  <a:cs typeface="Calibri"/>
                  <a:sym typeface="Calibri"/>
                </a:rPr>
                <a:t>Don’t use your personal that you already have running</a:t>
              </a:r>
              <a:endParaRPr sz="1400" b="0" i="0" u="none" strike="noStrike" cap="none">
                <a:solidFill>
                  <a:srgbClr val="0000FF"/>
                </a:solidFill>
                <a:latin typeface="Calibri"/>
                <a:ea typeface="Calibri"/>
                <a:cs typeface="Calibri"/>
                <a:sym typeface="Calibri"/>
              </a:endParaRPr>
            </a:p>
          </p:txBody>
        </p:sp>
        <p:pic>
          <p:nvPicPr>
            <p:cNvPr id="256" name="Google Shape;256;p31" descr="Open quotation mark"/>
            <p:cNvPicPr preferRelativeResize="0"/>
            <p:nvPr/>
          </p:nvPicPr>
          <p:blipFill rotWithShape="1">
            <a:blip r:embed="rId6">
              <a:alphaModFix/>
            </a:blip>
            <a:srcRect/>
            <a:stretch/>
          </p:blipFill>
          <p:spPr>
            <a:xfrm>
              <a:off x="4237493" y="4008610"/>
              <a:ext cx="640080" cy="640080"/>
            </a:xfrm>
            <a:prstGeom prst="rect">
              <a:avLst/>
            </a:prstGeom>
            <a:noFill/>
            <a:ln>
              <a:noFill/>
            </a:ln>
          </p:spPr>
        </p:pic>
        <p:pic>
          <p:nvPicPr>
            <p:cNvPr id="257" name="Google Shape;257;p31" descr="Open quotation mark"/>
            <p:cNvPicPr preferRelativeResize="0"/>
            <p:nvPr/>
          </p:nvPicPr>
          <p:blipFill rotWithShape="1">
            <a:blip r:embed="rId6">
              <a:alphaModFix/>
            </a:blip>
            <a:srcRect/>
            <a:stretch/>
          </p:blipFill>
          <p:spPr>
            <a:xfrm rot="10800000">
              <a:off x="8065160" y="4375603"/>
              <a:ext cx="640080" cy="64008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38"/>
                                        </p:tgtEl>
                                        <p:attrNameLst>
                                          <p:attrName>style.visibility</p:attrName>
                                        </p:attrNameLst>
                                      </p:cBhvr>
                                      <p:to>
                                        <p:strVal val="visible"/>
                                      </p:to>
                                    </p:set>
                                    <p:anim calcmode="lin" valueType="num">
                                      <p:cBhvr additive="base">
                                        <p:cTn id="7" dur="1000"/>
                                        <p:tgtEl>
                                          <p:spTgt spid="238"/>
                                        </p:tgtEl>
                                        <p:attrNameLst>
                                          <p:attrName>ppt_w</p:attrName>
                                        </p:attrNameLst>
                                      </p:cBhvr>
                                      <p:tavLst>
                                        <p:tav tm="0">
                                          <p:val>
                                            <p:strVal val="0"/>
                                          </p:val>
                                        </p:tav>
                                        <p:tav tm="100000">
                                          <p:val>
                                            <p:strVal val="#ppt_w"/>
                                          </p:val>
                                        </p:tav>
                                      </p:tavLst>
                                    </p:anim>
                                    <p:anim calcmode="lin" valueType="num">
                                      <p:cBhvr additive="base">
                                        <p:cTn id="8" dur="1000"/>
                                        <p:tgtEl>
                                          <p:spTgt spid="238"/>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252"/>
                                        </p:tgtEl>
                                        <p:attrNameLst>
                                          <p:attrName>style.visibility</p:attrName>
                                        </p:attrNameLst>
                                      </p:cBhvr>
                                      <p:to>
                                        <p:strVal val="visible"/>
                                      </p:to>
                                    </p:set>
                                    <p:anim calcmode="lin" valueType="num">
                                      <p:cBhvr additive="base">
                                        <p:cTn id="12" dur="1000"/>
                                        <p:tgtEl>
                                          <p:spTgt spid="252"/>
                                        </p:tgtEl>
                                        <p:attrNameLst>
                                          <p:attrName>ppt_x</p:attrName>
                                        </p:attrNameLst>
                                      </p:cBhvr>
                                      <p:tavLst>
                                        <p:tav tm="0">
                                          <p:val>
                                            <p:strVal val="#ppt_x-1"/>
                                          </p:val>
                                        </p:tav>
                                        <p:tav tm="100000">
                                          <p:val>
                                            <p:strVal val="#ppt_x"/>
                                          </p:val>
                                        </p:tav>
                                      </p:tavLst>
                                    </p:anim>
                                  </p:childTnLst>
                                </p:cTn>
                              </p:par>
                            </p:childTnLst>
                          </p:cTn>
                        </p:par>
                        <p:par>
                          <p:cTn id="13" fill="hold">
                            <p:stCondLst>
                              <p:cond delay="2000"/>
                            </p:stCondLst>
                            <p:childTnLst>
                              <p:par>
                                <p:cTn id="14" presetID="2" presetClass="entr" presetSubtype="8" fill="hold" nodeType="afterEffect">
                                  <p:stCondLst>
                                    <p:cond delay="0"/>
                                  </p:stCondLst>
                                  <p:childTnLst>
                                    <p:set>
                                      <p:cBhvr>
                                        <p:cTn id="15" dur="1" fill="hold">
                                          <p:stCondLst>
                                            <p:cond delay="0"/>
                                          </p:stCondLst>
                                        </p:cTn>
                                        <p:tgtEl>
                                          <p:spTgt spid="240"/>
                                        </p:tgtEl>
                                        <p:attrNameLst>
                                          <p:attrName>style.visibility</p:attrName>
                                        </p:attrNameLst>
                                      </p:cBhvr>
                                      <p:to>
                                        <p:strVal val="visible"/>
                                      </p:to>
                                    </p:set>
                                    <p:anim calcmode="lin" valueType="num">
                                      <p:cBhvr additive="base">
                                        <p:cTn id="16" dur="1000"/>
                                        <p:tgtEl>
                                          <p:spTgt spid="240"/>
                                        </p:tgtEl>
                                        <p:attrNameLst>
                                          <p:attrName>ppt_x</p:attrName>
                                        </p:attrNameLst>
                                      </p:cBhvr>
                                      <p:tavLst>
                                        <p:tav tm="0">
                                          <p:val>
                                            <p:strVal val="#ppt_x-1"/>
                                          </p:val>
                                        </p:tav>
                                        <p:tav tm="100000">
                                          <p:val>
                                            <p:strVal val="#ppt_x"/>
                                          </p:val>
                                        </p:tav>
                                      </p:tavLst>
                                    </p:anim>
                                  </p:childTnLst>
                                </p:cTn>
                              </p:par>
                            </p:childTnLst>
                          </p:cTn>
                        </p:par>
                        <p:par>
                          <p:cTn id="17" fill="hold">
                            <p:stCondLst>
                              <p:cond delay="3000"/>
                            </p:stCondLst>
                            <p:childTnLst>
                              <p:par>
                                <p:cTn id="18" presetID="2" presetClass="entr" presetSubtype="8" fill="hold" nodeType="afterEffect">
                                  <p:stCondLst>
                                    <p:cond delay="0"/>
                                  </p:stCondLst>
                                  <p:childTnLst>
                                    <p:set>
                                      <p:cBhvr>
                                        <p:cTn id="19" dur="1" fill="hold">
                                          <p:stCondLst>
                                            <p:cond delay="0"/>
                                          </p:stCondLst>
                                        </p:cTn>
                                        <p:tgtEl>
                                          <p:spTgt spid="241"/>
                                        </p:tgtEl>
                                        <p:attrNameLst>
                                          <p:attrName>style.visibility</p:attrName>
                                        </p:attrNameLst>
                                      </p:cBhvr>
                                      <p:to>
                                        <p:strVal val="visible"/>
                                      </p:to>
                                    </p:set>
                                    <p:anim calcmode="lin" valueType="num">
                                      <p:cBhvr additive="base">
                                        <p:cTn id="20" dur="1000"/>
                                        <p:tgtEl>
                                          <p:spTgt spid="241"/>
                                        </p:tgtEl>
                                        <p:attrNameLst>
                                          <p:attrName>ppt_x</p:attrName>
                                        </p:attrNameLst>
                                      </p:cBhvr>
                                      <p:tavLst>
                                        <p:tav tm="0">
                                          <p:val>
                                            <p:strVal val="#ppt_x-1"/>
                                          </p:val>
                                        </p:tav>
                                        <p:tav tm="100000">
                                          <p:val>
                                            <p:strVal val="#ppt_x"/>
                                          </p:val>
                                        </p:tav>
                                      </p:tavLst>
                                    </p:anim>
                                  </p:childTnLst>
                                </p:cTn>
                              </p:par>
                            </p:childTnLst>
                          </p:cTn>
                        </p:par>
                        <p:par>
                          <p:cTn id="21" fill="hold">
                            <p:stCondLst>
                              <p:cond delay="4000"/>
                            </p:stCondLst>
                            <p:childTnLst>
                              <p:par>
                                <p:cTn id="22" presetID="2" presetClass="entr" presetSubtype="8" fill="hold" nodeType="afterEffect">
                                  <p:stCondLst>
                                    <p:cond delay="0"/>
                                  </p:stCondLst>
                                  <p:childTnLst>
                                    <p:set>
                                      <p:cBhvr>
                                        <p:cTn id="23" dur="1" fill="hold">
                                          <p:stCondLst>
                                            <p:cond delay="0"/>
                                          </p:stCondLst>
                                        </p:cTn>
                                        <p:tgtEl>
                                          <p:spTgt spid="242"/>
                                        </p:tgtEl>
                                        <p:attrNameLst>
                                          <p:attrName>style.visibility</p:attrName>
                                        </p:attrNameLst>
                                      </p:cBhvr>
                                      <p:to>
                                        <p:strVal val="visible"/>
                                      </p:to>
                                    </p:set>
                                    <p:anim calcmode="lin" valueType="num">
                                      <p:cBhvr additive="base">
                                        <p:cTn id="24" dur="1000"/>
                                        <p:tgtEl>
                                          <p:spTgt spid="242"/>
                                        </p:tgtEl>
                                        <p:attrNameLst>
                                          <p:attrName>ppt_x</p:attrName>
                                        </p:attrNameLst>
                                      </p:cBhvr>
                                      <p:tavLst>
                                        <p:tav tm="0">
                                          <p:val>
                                            <p:strVal val="#ppt_x-1"/>
                                          </p:val>
                                        </p:tav>
                                        <p:tav tm="100000">
                                          <p:val>
                                            <p:strVal val="#ppt_x"/>
                                          </p:val>
                                        </p:tav>
                                      </p:tavLst>
                                    </p:anim>
                                  </p:childTnLst>
                                </p:cTn>
                              </p:par>
                            </p:childTnLst>
                          </p:cTn>
                        </p:par>
                        <p:par>
                          <p:cTn id="25" fill="hold">
                            <p:stCondLst>
                              <p:cond delay="5000"/>
                            </p:stCondLst>
                            <p:childTnLst>
                              <p:par>
                                <p:cTn id="26" presetID="2" presetClass="entr" presetSubtype="8" fill="hold" nodeType="afterEffect">
                                  <p:stCondLst>
                                    <p:cond delay="0"/>
                                  </p:stCondLst>
                                  <p:childTnLst>
                                    <p:set>
                                      <p:cBhvr>
                                        <p:cTn id="27" dur="1" fill="hold">
                                          <p:stCondLst>
                                            <p:cond delay="0"/>
                                          </p:stCondLst>
                                        </p:cTn>
                                        <p:tgtEl>
                                          <p:spTgt spid="243"/>
                                        </p:tgtEl>
                                        <p:attrNameLst>
                                          <p:attrName>style.visibility</p:attrName>
                                        </p:attrNameLst>
                                      </p:cBhvr>
                                      <p:to>
                                        <p:strVal val="visible"/>
                                      </p:to>
                                    </p:set>
                                    <p:anim calcmode="lin" valueType="num">
                                      <p:cBhvr additive="base">
                                        <p:cTn id="28" dur="1000"/>
                                        <p:tgtEl>
                                          <p:spTgt spid="243"/>
                                        </p:tgtEl>
                                        <p:attrNameLst>
                                          <p:attrName>ppt_x</p:attrName>
                                        </p:attrNameLst>
                                      </p:cBhvr>
                                      <p:tavLst>
                                        <p:tav tm="0">
                                          <p:val>
                                            <p:strVal val="#ppt_x-1"/>
                                          </p:val>
                                        </p:tav>
                                        <p:tav tm="100000">
                                          <p:val>
                                            <p:strVal val="#ppt_x"/>
                                          </p:val>
                                        </p:tav>
                                      </p:tavLst>
                                    </p:anim>
                                  </p:childTnLst>
                                </p:cTn>
                              </p:par>
                            </p:childTnLst>
                          </p:cTn>
                        </p:par>
                        <p:par>
                          <p:cTn id="29" fill="hold">
                            <p:stCondLst>
                              <p:cond delay="6000"/>
                            </p:stCondLst>
                            <p:childTnLst>
                              <p:par>
                                <p:cTn id="30" presetID="2" presetClass="entr" presetSubtype="8" fill="hold" nodeType="afterEffect">
                                  <p:stCondLst>
                                    <p:cond delay="0"/>
                                  </p:stCondLst>
                                  <p:childTnLst>
                                    <p:set>
                                      <p:cBhvr>
                                        <p:cTn id="31" dur="1" fill="hold">
                                          <p:stCondLst>
                                            <p:cond delay="0"/>
                                          </p:stCondLst>
                                        </p:cTn>
                                        <p:tgtEl>
                                          <p:spTgt spid="244"/>
                                        </p:tgtEl>
                                        <p:attrNameLst>
                                          <p:attrName>style.visibility</p:attrName>
                                        </p:attrNameLst>
                                      </p:cBhvr>
                                      <p:to>
                                        <p:strVal val="visible"/>
                                      </p:to>
                                    </p:set>
                                    <p:anim calcmode="lin" valueType="num">
                                      <p:cBhvr additive="base">
                                        <p:cTn id="32" dur="1000"/>
                                        <p:tgtEl>
                                          <p:spTgt spid="244"/>
                                        </p:tgtEl>
                                        <p:attrNameLst>
                                          <p:attrName>ppt_x</p:attrName>
                                        </p:attrNameLst>
                                      </p:cBhvr>
                                      <p:tavLst>
                                        <p:tav tm="0">
                                          <p:val>
                                            <p:strVal val="#ppt_x-1"/>
                                          </p:val>
                                        </p:tav>
                                        <p:tav tm="100000">
                                          <p:val>
                                            <p:strVal val="#ppt_x"/>
                                          </p:val>
                                        </p:tav>
                                      </p:tavLst>
                                    </p:anim>
                                  </p:childTnLst>
                                </p:cTn>
                              </p:par>
                            </p:childTnLst>
                          </p:cTn>
                        </p:par>
                        <p:par>
                          <p:cTn id="33" fill="hold">
                            <p:stCondLst>
                              <p:cond delay="7000"/>
                            </p:stCondLst>
                            <p:childTnLst>
                              <p:par>
                                <p:cTn id="34" presetID="2" presetClass="entr" presetSubtype="8" fill="hold" nodeType="afterEffect">
                                  <p:stCondLst>
                                    <p:cond delay="0"/>
                                  </p:stCondLst>
                                  <p:childTnLst>
                                    <p:set>
                                      <p:cBhvr>
                                        <p:cTn id="35" dur="1" fill="hold">
                                          <p:stCondLst>
                                            <p:cond delay="0"/>
                                          </p:stCondLst>
                                        </p:cTn>
                                        <p:tgtEl>
                                          <p:spTgt spid="245"/>
                                        </p:tgtEl>
                                        <p:attrNameLst>
                                          <p:attrName>style.visibility</p:attrName>
                                        </p:attrNameLst>
                                      </p:cBhvr>
                                      <p:to>
                                        <p:strVal val="visible"/>
                                      </p:to>
                                    </p:set>
                                    <p:anim calcmode="lin" valueType="num">
                                      <p:cBhvr additive="base">
                                        <p:cTn id="36" dur="1000"/>
                                        <p:tgtEl>
                                          <p:spTgt spid="245"/>
                                        </p:tgtEl>
                                        <p:attrNameLst>
                                          <p:attrName>ppt_x</p:attrName>
                                        </p:attrNameLst>
                                      </p:cBhvr>
                                      <p:tavLst>
                                        <p:tav tm="0">
                                          <p:val>
                                            <p:strVal val="#ppt_x-1"/>
                                          </p:val>
                                        </p:tav>
                                        <p:tav tm="100000">
                                          <p:val>
                                            <p:strVal val="#ppt_x"/>
                                          </p:val>
                                        </p:tav>
                                      </p:tavLst>
                                    </p:anim>
                                  </p:childTnLst>
                                </p:cTn>
                              </p:par>
                            </p:childTnLst>
                          </p:cTn>
                        </p:par>
                        <p:par>
                          <p:cTn id="37" fill="hold">
                            <p:stCondLst>
                              <p:cond delay="8000"/>
                            </p:stCondLst>
                            <p:childTnLst>
                              <p:par>
                                <p:cTn id="38" presetID="23" presetClass="entr" presetSubtype="16" fill="hold" nodeType="afterEffect">
                                  <p:stCondLst>
                                    <p:cond delay="0"/>
                                  </p:stCondLst>
                                  <p:childTnLst>
                                    <p:set>
                                      <p:cBhvr>
                                        <p:cTn id="39" dur="1" fill="hold">
                                          <p:stCondLst>
                                            <p:cond delay="0"/>
                                          </p:stCondLst>
                                        </p:cTn>
                                        <p:tgtEl>
                                          <p:spTgt spid="239"/>
                                        </p:tgtEl>
                                        <p:attrNameLst>
                                          <p:attrName>style.visibility</p:attrName>
                                        </p:attrNameLst>
                                      </p:cBhvr>
                                      <p:to>
                                        <p:strVal val="visible"/>
                                      </p:to>
                                    </p:set>
                                    <p:anim calcmode="lin" valueType="num">
                                      <p:cBhvr additive="base">
                                        <p:cTn id="40" dur="1000"/>
                                        <p:tgtEl>
                                          <p:spTgt spid="239"/>
                                        </p:tgtEl>
                                        <p:attrNameLst>
                                          <p:attrName>ppt_w</p:attrName>
                                        </p:attrNameLst>
                                      </p:cBhvr>
                                      <p:tavLst>
                                        <p:tav tm="0">
                                          <p:val>
                                            <p:strVal val="0"/>
                                          </p:val>
                                        </p:tav>
                                        <p:tav tm="100000">
                                          <p:val>
                                            <p:strVal val="#ppt_w"/>
                                          </p:val>
                                        </p:tav>
                                      </p:tavLst>
                                    </p:anim>
                                    <p:anim calcmode="lin" valueType="num">
                                      <p:cBhvr additive="base">
                                        <p:cTn id="41" dur="1000"/>
                                        <p:tgtEl>
                                          <p:spTgt spid="239"/>
                                        </p:tgtEl>
                                        <p:attrNameLst>
                                          <p:attrName>ppt_h</p:attrName>
                                        </p:attrNameLst>
                                      </p:cBhvr>
                                      <p:tavLst>
                                        <p:tav tm="0">
                                          <p:val>
                                            <p:strVal val="0"/>
                                          </p:val>
                                        </p:tav>
                                        <p:tav tm="100000">
                                          <p:val>
                                            <p:strVal val="#ppt_h"/>
                                          </p:val>
                                        </p:tav>
                                      </p:tavLst>
                                    </p:anim>
                                  </p:childTnLst>
                                </p:cTn>
                              </p:par>
                            </p:childTnLst>
                          </p:cTn>
                        </p:par>
                        <p:par>
                          <p:cTn id="42" fill="hold">
                            <p:stCondLst>
                              <p:cond delay="9000"/>
                            </p:stCondLst>
                            <p:childTnLst>
                              <p:par>
                                <p:cTn id="43" presetID="2" presetClass="entr" presetSubtype="8" fill="hold" nodeType="afterEffect">
                                  <p:stCondLst>
                                    <p:cond delay="0"/>
                                  </p:stCondLst>
                                  <p:childTnLst>
                                    <p:set>
                                      <p:cBhvr>
                                        <p:cTn id="44" dur="1" fill="hold">
                                          <p:stCondLst>
                                            <p:cond delay="0"/>
                                          </p:stCondLst>
                                        </p:cTn>
                                        <p:tgtEl>
                                          <p:spTgt spid="253"/>
                                        </p:tgtEl>
                                        <p:attrNameLst>
                                          <p:attrName>style.visibility</p:attrName>
                                        </p:attrNameLst>
                                      </p:cBhvr>
                                      <p:to>
                                        <p:strVal val="visible"/>
                                      </p:to>
                                    </p:set>
                                    <p:anim calcmode="lin" valueType="num">
                                      <p:cBhvr additive="base">
                                        <p:cTn id="45" dur="1000"/>
                                        <p:tgtEl>
                                          <p:spTgt spid="253"/>
                                        </p:tgtEl>
                                        <p:attrNameLst>
                                          <p:attrName>ppt_x</p:attrName>
                                        </p:attrNameLst>
                                      </p:cBhvr>
                                      <p:tavLst>
                                        <p:tav tm="0">
                                          <p:val>
                                            <p:strVal val="#ppt_x-1"/>
                                          </p:val>
                                        </p:tav>
                                        <p:tav tm="100000">
                                          <p:val>
                                            <p:strVal val="#ppt_x"/>
                                          </p:val>
                                        </p:tav>
                                      </p:tavLst>
                                    </p:anim>
                                  </p:childTnLst>
                                </p:cTn>
                              </p:par>
                            </p:childTnLst>
                          </p:cTn>
                        </p:par>
                        <p:par>
                          <p:cTn id="46" fill="hold">
                            <p:stCondLst>
                              <p:cond delay="10000"/>
                            </p:stCondLst>
                            <p:childTnLst>
                              <p:par>
                                <p:cTn id="47" presetID="2" presetClass="entr" presetSubtype="8" fill="hold" nodeType="afterEffect">
                                  <p:stCondLst>
                                    <p:cond delay="0"/>
                                  </p:stCondLst>
                                  <p:childTnLst>
                                    <p:set>
                                      <p:cBhvr>
                                        <p:cTn id="48" dur="1" fill="hold">
                                          <p:stCondLst>
                                            <p:cond delay="0"/>
                                          </p:stCondLst>
                                        </p:cTn>
                                        <p:tgtEl>
                                          <p:spTgt spid="246"/>
                                        </p:tgtEl>
                                        <p:attrNameLst>
                                          <p:attrName>style.visibility</p:attrName>
                                        </p:attrNameLst>
                                      </p:cBhvr>
                                      <p:to>
                                        <p:strVal val="visible"/>
                                      </p:to>
                                    </p:set>
                                    <p:anim calcmode="lin" valueType="num">
                                      <p:cBhvr additive="base">
                                        <p:cTn id="49" dur="1000"/>
                                        <p:tgtEl>
                                          <p:spTgt spid="246"/>
                                        </p:tgtEl>
                                        <p:attrNameLst>
                                          <p:attrName>ppt_x</p:attrName>
                                        </p:attrNameLst>
                                      </p:cBhvr>
                                      <p:tavLst>
                                        <p:tav tm="0">
                                          <p:val>
                                            <p:strVal val="#ppt_x-1"/>
                                          </p:val>
                                        </p:tav>
                                        <p:tav tm="100000">
                                          <p:val>
                                            <p:strVal val="#ppt_x"/>
                                          </p:val>
                                        </p:tav>
                                      </p:tavLst>
                                    </p:anim>
                                  </p:childTnLst>
                                </p:cTn>
                              </p:par>
                            </p:childTnLst>
                          </p:cTn>
                        </p:par>
                        <p:par>
                          <p:cTn id="50" fill="hold">
                            <p:stCondLst>
                              <p:cond delay="11000"/>
                            </p:stCondLst>
                            <p:childTnLst>
                              <p:par>
                                <p:cTn id="51" presetID="2" presetClass="entr" presetSubtype="8" fill="hold" nodeType="afterEffect">
                                  <p:stCondLst>
                                    <p:cond delay="0"/>
                                  </p:stCondLst>
                                  <p:childTnLst>
                                    <p:set>
                                      <p:cBhvr>
                                        <p:cTn id="52" dur="1" fill="hold">
                                          <p:stCondLst>
                                            <p:cond delay="0"/>
                                          </p:stCondLst>
                                        </p:cTn>
                                        <p:tgtEl>
                                          <p:spTgt spid="247"/>
                                        </p:tgtEl>
                                        <p:attrNameLst>
                                          <p:attrName>style.visibility</p:attrName>
                                        </p:attrNameLst>
                                      </p:cBhvr>
                                      <p:to>
                                        <p:strVal val="visible"/>
                                      </p:to>
                                    </p:set>
                                    <p:anim calcmode="lin" valueType="num">
                                      <p:cBhvr additive="base">
                                        <p:cTn id="53" dur="1000"/>
                                        <p:tgtEl>
                                          <p:spTgt spid="247"/>
                                        </p:tgtEl>
                                        <p:attrNameLst>
                                          <p:attrName>ppt_x</p:attrName>
                                        </p:attrNameLst>
                                      </p:cBhvr>
                                      <p:tavLst>
                                        <p:tav tm="0">
                                          <p:val>
                                            <p:strVal val="#ppt_x-1"/>
                                          </p:val>
                                        </p:tav>
                                        <p:tav tm="100000">
                                          <p:val>
                                            <p:strVal val="#ppt_x"/>
                                          </p:val>
                                        </p:tav>
                                      </p:tavLst>
                                    </p:anim>
                                  </p:childTnLst>
                                </p:cTn>
                              </p:par>
                            </p:childTnLst>
                          </p:cTn>
                        </p:par>
                        <p:par>
                          <p:cTn id="54" fill="hold">
                            <p:stCondLst>
                              <p:cond delay="12000"/>
                            </p:stCondLst>
                            <p:childTnLst>
                              <p:par>
                                <p:cTn id="55" presetID="2" presetClass="entr" presetSubtype="8" fill="hold" nodeType="afterEffect">
                                  <p:stCondLst>
                                    <p:cond delay="0"/>
                                  </p:stCondLst>
                                  <p:childTnLst>
                                    <p:set>
                                      <p:cBhvr>
                                        <p:cTn id="56" dur="1" fill="hold">
                                          <p:stCondLst>
                                            <p:cond delay="0"/>
                                          </p:stCondLst>
                                        </p:cTn>
                                        <p:tgtEl>
                                          <p:spTgt spid="248"/>
                                        </p:tgtEl>
                                        <p:attrNameLst>
                                          <p:attrName>style.visibility</p:attrName>
                                        </p:attrNameLst>
                                      </p:cBhvr>
                                      <p:to>
                                        <p:strVal val="visible"/>
                                      </p:to>
                                    </p:set>
                                    <p:anim calcmode="lin" valueType="num">
                                      <p:cBhvr additive="base">
                                        <p:cTn id="57" dur="1000"/>
                                        <p:tgtEl>
                                          <p:spTgt spid="248"/>
                                        </p:tgtEl>
                                        <p:attrNameLst>
                                          <p:attrName>ppt_x</p:attrName>
                                        </p:attrNameLst>
                                      </p:cBhvr>
                                      <p:tavLst>
                                        <p:tav tm="0">
                                          <p:val>
                                            <p:strVal val="#ppt_x-1"/>
                                          </p:val>
                                        </p:tav>
                                        <p:tav tm="100000">
                                          <p:val>
                                            <p:strVal val="#ppt_x"/>
                                          </p:val>
                                        </p:tav>
                                      </p:tavLst>
                                    </p:anim>
                                  </p:childTnLst>
                                </p:cTn>
                              </p:par>
                            </p:childTnLst>
                          </p:cTn>
                        </p:par>
                        <p:par>
                          <p:cTn id="58" fill="hold">
                            <p:stCondLst>
                              <p:cond delay="13000"/>
                            </p:stCondLst>
                            <p:childTnLst>
                              <p:par>
                                <p:cTn id="59" presetID="2" presetClass="entr" presetSubtype="8" fill="hold" nodeType="afterEffect">
                                  <p:stCondLst>
                                    <p:cond delay="0"/>
                                  </p:stCondLst>
                                  <p:childTnLst>
                                    <p:set>
                                      <p:cBhvr>
                                        <p:cTn id="60" dur="1" fill="hold">
                                          <p:stCondLst>
                                            <p:cond delay="0"/>
                                          </p:stCondLst>
                                        </p:cTn>
                                        <p:tgtEl>
                                          <p:spTgt spid="249"/>
                                        </p:tgtEl>
                                        <p:attrNameLst>
                                          <p:attrName>style.visibility</p:attrName>
                                        </p:attrNameLst>
                                      </p:cBhvr>
                                      <p:to>
                                        <p:strVal val="visible"/>
                                      </p:to>
                                    </p:set>
                                    <p:anim calcmode="lin" valueType="num">
                                      <p:cBhvr additive="base">
                                        <p:cTn id="61" dur="1000"/>
                                        <p:tgtEl>
                                          <p:spTgt spid="249"/>
                                        </p:tgtEl>
                                        <p:attrNameLst>
                                          <p:attrName>ppt_x</p:attrName>
                                        </p:attrNameLst>
                                      </p:cBhvr>
                                      <p:tavLst>
                                        <p:tav tm="0">
                                          <p:val>
                                            <p:strVal val="#ppt_x-1"/>
                                          </p:val>
                                        </p:tav>
                                        <p:tav tm="100000">
                                          <p:val>
                                            <p:strVal val="#ppt_x"/>
                                          </p:val>
                                        </p:tav>
                                      </p:tavLst>
                                    </p:anim>
                                  </p:childTnLst>
                                </p:cTn>
                              </p:par>
                            </p:childTnLst>
                          </p:cTn>
                        </p:par>
                        <p:par>
                          <p:cTn id="62" fill="hold">
                            <p:stCondLst>
                              <p:cond delay="14000"/>
                            </p:stCondLst>
                            <p:childTnLst>
                              <p:par>
                                <p:cTn id="63" presetID="2" presetClass="entr" presetSubtype="8" fill="hold" nodeType="afterEffect">
                                  <p:stCondLst>
                                    <p:cond delay="0"/>
                                  </p:stCondLst>
                                  <p:childTnLst>
                                    <p:set>
                                      <p:cBhvr>
                                        <p:cTn id="64" dur="1" fill="hold">
                                          <p:stCondLst>
                                            <p:cond delay="0"/>
                                          </p:stCondLst>
                                        </p:cTn>
                                        <p:tgtEl>
                                          <p:spTgt spid="250"/>
                                        </p:tgtEl>
                                        <p:attrNameLst>
                                          <p:attrName>style.visibility</p:attrName>
                                        </p:attrNameLst>
                                      </p:cBhvr>
                                      <p:to>
                                        <p:strVal val="visible"/>
                                      </p:to>
                                    </p:set>
                                    <p:anim calcmode="lin" valueType="num">
                                      <p:cBhvr additive="base">
                                        <p:cTn id="65" dur="1000"/>
                                        <p:tgtEl>
                                          <p:spTgt spid="250"/>
                                        </p:tgtEl>
                                        <p:attrNameLst>
                                          <p:attrName>ppt_x</p:attrName>
                                        </p:attrNameLst>
                                      </p:cBhvr>
                                      <p:tavLst>
                                        <p:tav tm="0">
                                          <p:val>
                                            <p:strVal val="#ppt_x-1"/>
                                          </p:val>
                                        </p:tav>
                                        <p:tav tm="100000">
                                          <p:val>
                                            <p:strVal val="#ppt_x"/>
                                          </p:val>
                                        </p:tav>
                                      </p:tavLst>
                                    </p:anim>
                                  </p:childTnLst>
                                </p:cTn>
                              </p:par>
                            </p:childTnLst>
                          </p:cTn>
                        </p:par>
                        <p:par>
                          <p:cTn id="66" fill="hold">
                            <p:stCondLst>
                              <p:cond delay="15000"/>
                            </p:stCondLst>
                            <p:childTnLst>
                              <p:par>
                                <p:cTn id="67" presetID="2" presetClass="entr" presetSubtype="8" fill="hold" nodeType="afterEffect">
                                  <p:stCondLst>
                                    <p:cond delay="0"/>
                                  </p:stCondLst>
                                  <p:childTnLst>
                                    <p:set>
                                      <p:cBhvr>
                                        <p:cTn id="68" dur="1" fill="hold">
                                          <p:stCondLst>
                                            <p:cond delay="0"/>
                                          </p:stCondLst>
                                        </p:cTn>
                                        <p:tgtEl>
                                          <p:spTgt spid="251"/>
                                        </p:tgtEl>
                                        <p:attrNameLst>
                                          <p:attrName>style.visibility</p:attrName>
                                        </p:attrNameLst>
                                      </p:cBhvr>
                                      <p:to>
                                        <p:strVal val="visible"/>
                                      </p:to>
                                    </p:set>
                                    <p:anim calcmode="lin" valueType="num">
                                      <p:cBhvr additive="base">
                                        <p:cTn id="69" dur="1000"/>
                                        <p:tgtEl>
                                          <p:spTgt spid="251"/>
                                        </p:tgtEl>
                                        <p:attrNameLst>
                                          <p:attrName>ppt_x</p:attrName>
                                        </p:attrNameLst>
                                      </p:cBhvr>
                                      <p:tavLst>
                                        <p:tav tm="0">
                                          <p:val>
                                            <p:strVal val="#ppt_x-1"/>
                                          </p:val>
                                        </p:tav>
                                        <p:tav tm="100000">
                                          <p:val>
                                            <p:strVal val="#ppt_x"/>
                                          </p:val>
                                        </p:tav>
                                      </p:tavLst>
                                    </p:anim>
                                  </p:childTnLst>
                                </p:cTn>
                              </p:par>
                            </p:childTnLst>
                          </p:cTn>
                        </p:par>
                        <p:par>
                          <p:cTn id="70" fill="hold">
                            <p:stCondLst>
                              <p:cond delay="16000"/>
                            </p:stCondLst>
                            <p:childTnLst>
                              <p:par>
                                <p:cTn id="71" presetID="2" presetClass="entr" presetSubtype="4" fill="hold" nodeType="afterEffect">
                                  <p:stCondLst>
                                    <p:cond delay="0"/>
                                  </p:stCondLst>
                                  <p:childTnLst>
                                    <p:set>
                                      <p:cBhvr>
                                        <p:cTn id="72" dur="1" fill="hold">
                                          <p:stCondLst>
                                            <p:cond delay="0"/>
                                          </p:stCondLst>
                                        </p:cTn>
                                        <p:tgtEl>
                                          <p:spTgt spid="254"/>
                                        </p:tgtEl>
                                        <p:attrNameLst>
                                          <p:attrName>style.visibility</p:attrName>
                                        </p:attrNameLst>
                                      </p:cBhvr>
                                      <p:to>
                                        <p:strVal val="visible"/>
                                      </p:to>
                                    </p:set>
                                    <p:anim calcmode="lin" valueType="num">
                                      <p:cBhvr additive="base">
                                        <p:cTn id="73" dur="500"/>
                                        <p:tgtEl>
                                          <p:spTgt spid="2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2"/>
          <p:cNvSpPr txBox="1">
            <a:spLocks noGrp="1"/>
          </p:cNvSpPr>
          <p:nvPr>
            <p:ph type="sldNum" idx="12"/>
          </p:nvPr>
        </p:nvSpPr>
        <p:spPr>
          <a:xfrm>
            <a:off x="4358640" y="4814203"/>
            <a:ext cx="42672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
              <a:t>6</a:t>
            </a:fld>
            <a:endParaRPr/>
          </a:p>
        </p:txBody>
      </p:sp>
      <p:sp>
        <p:nvSpPr>
          <p:cNvPr id="263" name="Google Shape;263;p32"/>
          <p:cNvSpPr txBox="1"/>
          <p:nvPr/>
        </p:nvSpPr>
        <p:spPr>
          <a:xfrm>
            <a:off x="268448" y="129101"/>
            <a:ext cx="8590326" cy="484748"/>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100000"/>
              </a:lnSpc>
              <a:spcBef>
                <a:spcPts val="0"/>
              </a:spcBef>
              <a:spcAft>
                <a:spcPts val="0"/>
              </a:spcAft>
              <a:buNone/>
            </a:pPr>
            <a:r>
              <a:rPr lang="en" sz="3000" b="0" i="0" u="none" strike="noStrike" cap="none">
                <a:solidFill>
                  <a:schemeClr val="lt1"/>
                </a:solidFill>
                <a:latin typeface="Calibri"/>
                <a:ea typeface="Calibri"/>
                <a:cs typeface="Calibri"/>
                <a:sym typeface="Calibri"/>
              </a:rPr>
              <a:t>Assemble a Team</a:t>
            </a:r>
            <a:endParaRPr sz="3000" b="0" i="0" u="none" strike="noStrike" cap="none">
              <a:solidFill>
                <a:schemeClr val="lt1"/>
              </a:solidFill>
              <a:latin typeface="Calibri"/>
              <a:ea typeface="Calibri"/>
              <a:cs typeface="Calibri"/>
              <a:sym typeface="Calibri"/>
            </a:endParaRPr>
          </a:p>
        </p:txBody>
      </p:sp>
      <p:pic>
        <p:nvPicPr>
          <p:cNvPr id="264" name="Google Shape;264;p32"/>
          <p:cNvPicPr preferRelativeResize="0"/>
          <p:nvPr/>
        </p:nvPicPr>
        <p:blipFill rotWithShape="1">
          <a:blip r:embed="rId3">
            <a:alphaModFix/>
          </a:blip>
          <a:srcRect/>
          <a:stretch/>
        </p:blipFill>
        <p:spPr>
          <a:xfrm>
            <a:off x="423303" y="1539463"/>
            <a:ext cx="2229853" cy="1485989"/>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411"/>
              </a:srgbClr>
            </a:outerShdw>
          </a:effectLst>
        </p:spPr>
      </p:pic>
      <p:sp>
        <p:nvSpPr>
          <p:cNvPr id="265" name="Google Shape;265;p32"/>
          <p:cNvSpPr/>
          <p:nvPr/>
        </p:nvSpPr>
        <p:spPr>
          <a:xfrm>
            <a:off x="3647776" y="1476162"/>
            <a:ext cx="426720" cy="320040"/>
          </a:xfrm>
          <a:prstGeom prst="donut">
            <a:avLst>
              <a:gd name="adj" fmla="val 31876"/>
            </a:avLst>
          </a:prstGeom>
          <a:solidFill>
            <a:srgbClr val="00B050"/>
          </a:solidFill>
          <a:ln w="2540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6" name="Google Shape;266;p32"/>
          <p:cNvSpPr txBox="1"/>
          <p:nvPr/>
        </p:nvSpPr>
        <p:spPr>
          <a:xfrm>
            <a:off x="4178354" y="1324559"/>
            <a:ext cx="4813200" cy="785100"/>
          </a:xfrm>
          <a:prstGeom prst="rect">
            <a:avLst/>
          </a:prstGeom>
          <a:noFill/>
          <a:ln>
            <a:noFill/>
          </a:ln>
        </p:spPr>
        <p:txBody>
          <a:bodyPr spcFirstLastPara="1" wrap="square" lIns="91425" tIns="45700" rIns="91425" bIns="45700" anchor="ctr" anchorCtr="0">
            <a:normAutofit/>
          </a:bodyPr>
          <a:lstStyle/>
          <a:p>
            <a:pPr marL="12700" marR="0" lvl="0" indent="0" algn="just" rtl="0">
              <a:lnSpc>
                <a:spcPct val="100000"/>
              </a:lnSpc>
              <a:spcBef>
                <a:spcPts val="0"/>
              </a:spcBef>
              <a:spcAft>
                <a:spcPts val="0"/>
              </a:spcAft>
              <a:buClr>
                <a:srgbClr val="000000"/>
              </a:buClr>
              <a:buSzPts val="1500"/>
              <a:buFont typeface="Arial"/>
              <a:buNone/>
            </a:pPr>
            <a:r>
              <a:rPr lang="en" sz="1500" b="0" i="0" u="none" strike="noStrike" cap="none">
                <a:solidFill>
                  <a:schemeClr val="dk1"/>
                </a:solidFill>
                <a:latin typeface="Calibri"/>
                <a:ea typeface="Calibri"/>
                <a:cs typeface="Calibri"/>
                <a:sym typeface="Calibri"/>
              </a:rPr>
              <a:t>Identify the roles and skills required for your </a:t>
            </a:r>
            <a:r>
              <a:rPr lang="en" sz="1500" b="1" i="0" u="none" strike="noStrike" cap="none">
                <a:solidFill>
                  <a:srgbClr val="0000FF"/>
                </a:solidFill>
                <a:latin typeface="Calibri"/>
                <a:ea typeface="Calibri"/>
                <a:cs typeface="Calibri"/>
                <a:sym typeface="Calibri"/>
              </a:rPr>
              <a:t>cannabis business</a:t>
            </a:r>
            <a:r>
              <a:rPr lang="en" sz="1500" b="0" i="0" u="none" strike="noStrike" cap="none">
                <a:solidFill>
                  <a:schemeClr val="dk1"/>
                </a:solidFill>
                <a:latin typeface="Calibri"/>
                <a:ea typeface="Calibri"/>
                <a:cs typeface="Calibri"/>
                <a:sym typeface="Calibri"/>
              </a:rPr>
              <a:t>, such as cultivation experts, lab technicians, marketing professionals, or administrative staff.</a:t>
            </a:r>
            <a:endParaRPr sz="1500" b="0" i="0" u="none" strike="noStrike" cap="none">
              <a:solidFill>
                <a:schemeClr val="dk1"/>
              </a:solidFill>
              <a:latin typeface="Calibri"/>
              <a:ea typeface="Calibri"/>
              <a:cs typeface="Calibri"/>
              <a:sym typeface="Calibri"/>
            </a:endParaRPr>
          </a:p>
        </p:txBody>
      </p:sp>
      <p:sp>
        <p:nvSpPr>
          <p:cNvPr id="267" name="Google Shape;267;p32"/>
          <p:cNvSpPr/>
          <p:nvPr/>
        </p:nvSpPr>
        <p:spPr>
          <a:xfrm>
            <a:off x="3647776" y="2958722"/>
            <a:ext cx="426720" cy="320040"/>
          </a:xfrm>
          <a:prstGeom prst="donut">
            <a:avLst>
              <a:gd name="adj" fmla="val 31876"/>
            </a:avLst>
          </a:prstGeom>
          <a:solidFill>
            <a:srgbClr val="00B050"/>
          </a:solidFill>
          <a:ln w="2540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8" name="Google Shape;268;p32"/>
          <p:cNvSpPr txBox="1"/>
          <p:nvPr/>
        </p:nvSpPr>
        <p:spPr>
          <a:xfrm>
            <a:off x="4178354" y="2714786"/>
            <a:ext cx="4813200" cy="1015800"/>
          </a:xfrm>
          <a:prstGeom prst="rect">
            <a:avLst/>
          </a:prstGeom>
          <a:noFill/>
          <a:ln>
            <a:noFill/>
          </a:ln>
        </p:spPr>
        <p:txBody>
          <a:bodyPr spcFirstLastPara="1" wrap="square" lIns="91425" tIns="45700" rIns="91425" bIns="45700" anchor="ctr" anchorCtr="0">
            <a:normAutofit/>
          </a:bodyPr>
          <a:lstStyle/>
          <a:p>
            <a:pPr marL="12700" marR="0" lvl="0" indent="0" algn="just" rtl="0">
              <a:lnSpc>
                <a:spcPct val="100000"/>
              </a:lnSpc>
              <a:spcBef>
                <a:spcPts val="0"/>
              </a:spcBef>
              <a:spcAft>
                <a:spcPts val="0"/>
              </a:spcAft>
              <a:buClr>
                <a:srgbClr val="000000"/>
              </a:buClr>
              <a:buSzPts val="1500"/>
              <a:buFont typeface="Arial"/>
              <a:buNone/>
            </a:pPr>
            <a:r>
              <a:rPr lang="en" sz="1500" b="0" i="0" u="none" strike="noStrike" cap="none">
                <a:solidFill>
                  <a:schemeClr val="dk1"/>
                </a:solidFill>
                <a:latin typeface="Calibri"/>
                <a:ea typeface="Calibri"/>
                <a:cs typeface="Calibri"/>
                <a:sym typeface="Calibri"/>
              </a:rPr>
              <a:t>Recruit and hire team members who align with your business values and possess the necessary expertise.</a:t>
            </a:r>
            <a:br>
              <a:rPr lang="en" sz="1500" b="0" i="0" u="none" strike="noStrike" cap="none">
                <a:solidFill>
                  <a:schemeClr val="dk1"/>
                </a:solidFill>
                <a:latin typeface="Calibri"/>
                <a:ea typeface="Calibri"/>
                <a:cs typeface="Calibri"/>
                <a:sym typeface="Calibri"/>
              </a:rPr>
            </a:br>
            <a:r>
              <a:rPr lang="en" sz="1500" b="0" i="0" u="none" strike="noStrike" cap="none">
                <a:solidFill>
                  <a:schemeClr val="dk1"/>
                </a:solidFill>
                <a:latin typeface="Calibri"/>
                <a:ea typeface="Calibri"/>
                <a:cs typeface="Calibri"/>
                <a:sym typeface="Calibri"/>
              </a:rPr>
              <a:t>Provide appropriate training and ongoing development opportunities for your team members.</a:t>
            </a:r>
            <a:endParaRPr sz="1500" b="0" i="0" u="none" strike="noStrike" cap="none">
              <a:solidFill>
                <a:schemeClr val="dk1"/>
              </a:solidFill>
              <a:latin typeface="Calibri"/>
              <a:ea typeface="Calibri"/>
              <a:cs typeface="Calibri"/>
              <a:sym typeface="Calibri"/>
            </a:endParaRPr>
          </a:p>
        </p:txBody>
      </p:sp>
      <p:sp>
        <p:nvSpPr>
          <p:cNvPr id="269" name="Google Shape;269;p32"/>
          <p:cNvSpPr/>
          <p:nvPr/>
        </p:nvSpPr>
        <p:spPr>
          <a:xfrm>
            <a:off x="3409061" y="2190886"/>
            <a:ext cx="5431500" cy="442674"/>
          </a:xfrm>
          <a:prstGeom prst="roundRect">
            <a:avLst>
              <a:gd name="adj" fmla="val 16667"/>
            </a:avLst>
          </a:prstGeom>
          <a:solidFill>
            <a:srgbClr val="D8D8D8"/>
          </a:solidFill>
          <a:ln w="28575" cap="flat" cmpd="sng">
            <a:solidFill>
              <a:srgbClr val="00B05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2000" b="1" i="0" u="none" strike="noStrike" cap="none">
                <a:solidFill>
                  <a:srgbClr val="0000FF"/>
                </a:solidFill>
                <a:latin typeface="Calibri"/>
                <a:ea typeface="Calibri"/>
                <a:cs typeface="Calibri"/>
                <a:sym typeface="Calibri"/>
              </a:rPr>
              <a:t>"</a:t>
            </a:r>
            <a:r>
              <a:rPr lang="en" sz="1800" b="1" i="0" u="none" strike="noStrike" cap="none">
                <a:solidFill>
                  <a:srgbClr val="0000FF"/>
                </a:solidFill>
                <a:latin typeface="Calibri"/>
                <a:ea typeface="Calibri"/>
                <a:cs typeface="Calibri"/>
                <a:sym typeface="Calibri"/>
              </a:rPr>
              <a:t>Surround yourself with people smarter than you are</a:t>
            </a:r>
            <a:r>
              <a:rPr lang="en" sz="2000" b="1" i="0" u="none" strike="noStrike" cap="none">
                <a:solidFill>
                  <a:srgbClr val="0000FF"/>
                </a:solidFill>
                <a:latin typeface="Calibri"/>
                <a:ea typeface="Calibri"/>
                <a:cs typeface="Calibri"/>
                <a:sym typeface="Calibri"/>
              </a:rPr>
              <a:t>"</a:t>
            </a:r>
            <a:endParaRPr sz="1600" b="0" i="0" u="none" strike="noStrike" cap="none">
              <a:solidFill>
                <a:srgbClr val="0000FF"/>
              </a:solidFill>
              <a:latin typeface="Calibri"/>
              <a:ea typeface="Calibri"/>
              <a:cs typeface="Calibri"/>
              <a:sym typeface="Calibri"/>
            </a:endParaRPr>
          </a:p>
        </p:txBody>
      </p:sp>
      <p:sp>
        <p:nvSpPr>
          <p:cNvPr id="270" name="Google Shape;270;p32"/>
          <p:cNvSpPr/>
          <p:nvPr/>
        </p:nvSpPr>
        <p:spPr>
          <a:xfrm>
            <a:off x="1447800" y="4056909"/>
            <a:ext cx="6248400" cy="484748"/>
          </a:xfrm>
          <a:prstGeom prst="roundRect">
            <a:avLst>
              <a:gd name="adj" fmla="val 16667"/>
            </a:avLst>
          </a:prstGeom>
          <a:solidFill>
            <a:srgbClr val="D8D8D8"/>
          </a:solidFill>
          <a:ln w="25400" cap="flat" cmpd="sng">
            <a:solidFill>
              <a:srgbClr val="00B05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800" b="1" i="0" u="none" strike="noStrike" cap="none">
                <a:solidFill>
                  <a:srgbClr val="0000FF"/>
                </a:solidFill>
                <a:latin typeface="Calibri"/>
                <a:ea typeface="Calibri"/>
                <a:cs typeface="Calibri"/>
                <a:sym typeface="Calibri"/>
              </a:rPr>
              <a:t>Select one person to stay updated on regs &amp; all things cannabis</a:t>
            </a:r>
            <a:endParaRPr sz="1400" b="1" i="0" u="none" strike="noStrike" cap="none">
              <a:solidFill>
                <a:srgbClr val="0000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64"/>
                                        </p:tgtEl>
                                        <p:attrNameLst>
                                          <p:attrName>style.visibility</p:attrName>
                                        </p:attrNameLst>
                                      </p:cBhvr>
                                      <p:to>
                                        <p:strVal val="visible"/>
                                      </p:to>
                                    </p:set>
                                    <p:anim calcmode="lin" valueType="num">
                                      <p:cBhvr additive="base">
                                        <p:cTn id="7" dur="1000"/>
                                        <p:tgtEl>
                                          <p:spTgt spid="264"/>
                                        </p:tgtEl>
                                        <p:attrNameLst>
                                          <p:attrName>ppt_w</p:attrName>
                                        </p:attrNameLst>
                                      </p:cBhvr>
                                      <p:tavLst>
                                        <p:tav tm="0">
                                          <p:val>
                                            <p:strVal val="0"/>
                                          </p:val>
                                        </p:tav>
                                        <p:tav tm="100000">
                                          <p:val>
                                            <p:strVal val="#ppt_w"/>
                                          </p:val>
                                        </p:tav>
                                      </p:tavLst>
                                    </p:anim>
                                    <p:anim calcmode="lin" valueType="num">
                                      <p:cBhvr additive="base">
                                        <p:cTn id="8" dur="1000"/>
                                        <p:tgtEl>
                                          <p:spTgt spid="264"/>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265"/>
                                        </p:tgtEl>
                                        <p:attrNameLst>
                                          <p:attrName>style.visibility</p:attrName>
                                        </p:attrNameLst>
                                      </p:cBhvr>
                                      <p:to>
                                        <p:strVal val="visible"/>
                                      </p:to>
                                    </p:set>
                                    <p:anim calcmode="lin" valueType="num">
                                      <p:cBhvr additive="base">
                                        <p:cTn id="12" dur="1000"/>
                                        <p:tgtEl>
                                          <p:spTgt spid="265"/>
                                        </p:tgtEl>
                                        <p:attrNameLst>
                                          <p:attrName>ppt_w</p:attrName>
                                        </p:attrNameLst>
                                      </p:cBhvr>
                                      <p:tavLst>
                                        <p:tav tm="0">
                                          <p:val>
                                            <p:strVal val="0"/>
                                          </p:val>
                                        </p:tav>
                                        <p:tav tm="100000">
                                          <p:val>
                                            <p:strVal val="#ppt_w"/>
                                          </p:val>
                                        </p:tav>
                                      </p:tavLst>
                                    </p:anim>
                                    <p:anim calcmode="lin" valueType="num">
                                      <p:cBhvr additive="base">
                                        <p:cTn id="13" dur="1000"/>
                                        <p:tgtEl>
                                          <p:spTgt spid="265"/>
                                        </p:tgtEl>
                                        <p:attrNameLst>
                                          <p:attrName>ppt_h</p:attrName>
                                        </p:attrNameLst>
                                      </p:cBhvr>
                                      <p:tavLst>
                                        <p:tav tm="0">
                                          <p:val>
                                            <p:strVal val="0"/>
                                          </p:val>
                                        </p:tav>
                                        <p:tav tm="100000">
                                          <p:val>
                                            <p:strVal val="#ppt_h"/>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66"/>
                                        </p:tgtEl>
                                        <p:attrNameLst>
                                          <p:attrName>style.visibility</p:attrName>
                                        </p:attrNameLst>
                                      </p:cBhvr>
                                      <p:to>
                                        <p:strVal val="visible"/>
                                      </p:to>
                                    </p:set>
                                    <p:anim calcmode="lin" valueType="num">
                                      <p:cBhvr additive="base">
                                        <p:cTn id="17" dur="1000"/>
                                        <p:tgtEl>
                                          <p:spTgt spid="266"/>
                                        </p:tgtEl>
                                        <p:attrNameLst>
                                          <p:attrName>ppt_x</p:attrName>
                                        </p:attrNameLst>
                                      </p:cBhvr>
                                      <p:tavLst>
                                        <p:tav tm="0">
                                          <p:val>
                                            <p:strVal val="#ppt_x-1"/>
                                          </p:val>
                                        </p:tav>
                                        <p:tav tm="100000">
                                          <p:val>
                                            <p:strVal val="#ppt_x"/>
                                          </p:val>
                                        </p:tav>
                                      </p:tavLst>
                                    </p:anim>
                                  </p:childTnLst>
                                </p:cTn>
                              </p:par>
                            </p:childTnLst>
                          </p:cTn>
                        </p:par>
                        <p:par>
                          <p:cTn id="18" fill="hold">
                            <p:stCondLst>
                              <p:cond delay="3000"/>
                            </p:stCondLst>
                            <p:childTnLst>
                              <p:par>
                                <p:cTn id="19" presetID="23" presetClass="entr" presetSubtype="16" fill="hold" nodeType="afterEffect">
                                  <p:stCondLst>
                                    <p:cond delay="0"/>
                                  </p:stCondLst>
                                  <p:childTnLst>
                                    <p:set>
                                      <p:cBhvr>
                                        <p:cTn id="20" dur="1" fill="hold">
                                          <p:stCondLst>
                                            <p:cond delay="0"/>
                                          </p:stCondLst>
                                        </p:cTn>
                                        <p:tgtEl>
                                          <p:spTgt spid="269"/>
                                        </p:tgtEl>
                                        <p:attrNameLst>
                                          <p:attrName>style.visibility</p:attrName>
                                        </p:attrNameLst>
                                      </p:cBhvr>
                                      <p:to>
                                        <p:strVal val="visible"/>
                                      </p:to>
                                    </p:set>
                                    <p:anim calcmode="lin" valueType="num">
                                      <p:cBhvr additive="base">
                                        <p:cTn id="21" dur="500"/>
                                        <p:tgtEl>
                                          <p:spTgt spid="269"/>
                                        </p:tgtEl>
                                        <p:attrNameLst>
                                          <p:attrName>ppt_w</p:attrName>
                                        </p:attrNameLst>
                                      </p:cBhvr>
                                      <p:tavLst>
                                        <p:tav tm="0">
                                          <p:val>
                                            <p:strVal val="0"/>
                                          </p:val>
                                        </p:tav>
                                        <p:tav tm="100000">
                                          <p:val>
                                            <p:strVal val="#ppt_w"/>
                                          </p:val>
                                        </p:tav>
                                      </p:tavLst>
                                    </p:anim>
                                    <p:anim calcmode="lin" valueType="num">
                                      <p:cBhvr additive="base">
                                        <p:cTn id="22" dur="500"/>
                                        <p:tgtEl>
                                          <p:spTgt spid="269"/>
                                        </p:tgtEl>
                                        <p:attrNameLst>
                                          <p:attrName>ppt_h</p:attrName>
                                        </p:attrNameLst>
                                      </p:cBhvr>
                                      <p:tavLst>
                                        <p:tav tm="0">
                                          <p:val>
                                            <p:strVal val="0"/>
                                          </p:val>
                                        </p:tav>
                                        <p:tav tm="100000">
                                          <p:val>
                                            <p:strVal val="#ppt_h"/>
                                          </p:val>
                                        </p:tav>
                                      </p:tavLst>
                                    </p:anim>
                                  </p:childTnLst>
                                </p:cTn>
                              </p:par>
                            </p:childTnLst>
                          </p:cTn>
                        </p:par>
                        <p:par>
                          <p:cTn id="23" fill="hold">
                            <p:stCondLst>
                              <p:cond delay="3500"/>
                            </p:stCondLst>
                            <p:childTnLst>
                              <p:par>
                                <p:cTn id="24" presetID="23" presetClass="entr" presetSubtype="16" fill="hold" nodeType="afterEffect">
                                  <p:stCondLst>
                                    <p:cond delay="0"/>
                                  </p:stCondLst>
                                  <p:childTnLst>
                                    <p:set>
                                      <p:cBhvr>
                                        <p:cTn id="25" dur="1" fill="hold">
                                          <p:stCondLst>
                                            <p:cond delay="0"/>
                                          </p:stCondLst>
                                        </p:cTn>
                                        <p:tgtEl>
                                          <p:spTgt spid="267"/>
                                        </p:tgtEl>
                                        <p:attrNameLst>
                                          <p:attrName>style.visibility</p:attrName>
                                        </p:attrNameLst>
                                      </p:cBhvr>
                                      <p:to>
                                        <p:strVal val="visible"/>
                                      </p:to>
                                    </p:set>
                                    <p:anim calcmode="lin" valueType="num">
                                      <p:cBhvr additive="base">
                                        <p:cTn id="26" dur="1000"/>
                                        <p:tgtEl>
                                          <p:spTgt spid="267"/>
                                        </p:tgtEl>
                                        <p:attrNameLst>
                                          <p:attrName>ppt_w</p:attrName>
                                        </p:attrNameLst>
                                      </p:cBhvr>
                                      <p:tavLst>
                                        <p:tav tm="0">
                                          <p:val>
                                            <p:strVal val="0"/>
                                          </p:val>
                                        </p:tav>
                                        <p:tav tm="100000">
                                          <p:val>
                                            <p:strVal val="#ppt_w"/>
                                          </p:val>
                                        </p:tav>
                                      </p:tavLst>
                                    </p:anim>
                                    <p:anim calcmode="lin" valueType="num">
                                      <p:cBhvr additive="base">
                                        <p:cTn id="27" dur="1000"/>
                                        <p:tgtEl>
                                          <p:spTgt spid="267"/>
                                        </p:tgtEl>
                                        <p:attrNameLst>
                                          <p:attrName>ppt_h</p:attrName>
                                        </p:attrNameLst>
                                      </p:cBhvr>
                                      <p:tavLst>
                                        <p:tav tm="0">
                                          <p:val>
                                            <p:strVal val="0"/>
                                          </p:val>
                                        </p:tav>
                                        <p:tav tm="100000">
                                          <p:val>
                                            <p:strVal val="#ppt_h"/>
                                          </p:val>
                                        </p:tav>
                                      </p:tavLst>
                                    </p:anim>
                                  </p:childTnLst>
                                </p:cTn>
                              </p:par>
                            </p:childTnLst>
                          </p:cTn>
                        </p:par>
                        <p:par>
                          <p:cTn id="28" fill="hold">
                            <p:stCondLst>
                              <p:cond delay="4500"/>
                            </p:stCondLst>
                            <p:childTnLst>
                              <p:par>
                                <p:cTn id="29" presetID="2" presetClass="entr" presetSubtype="8" fill="hold" nodeType="afterEffect">
                                  <p:stCondLst>
                                    <p:cond delay="0"/>
                                  </p:stCondLst>
                                  <p:childTnLst>
                                    <p:set>
                                      <p:cBhvr>
                                        <p:cTn id="30" dur="1" fill="hold">
                                          <p:stCondLst>
                                            <p:cond delay="0"/>
                                          </p:stCondLst>
                                        </p:cTn>
                                        <p:tgtEl>
                                          <p:spTgt spid="268"/>
                                        </p:tgtEl>
                                        <p:attrNameLst>
                                          <p:attrName>style.visibility</p:attrName>
                                        </p:attrNameLst>
                                      </p:cBhvr>
                                      <p:to>
                                        <p:strVal val="visible"/>
                                      </p:to>
                                    </p:set>
                                    <p:anim calcmode="lin" valueType="num">
                                      <p:cBhvr additive="base">
                                        <p:cTn id="31" dur="1000"/>
                                        <p:tgtEl>
                                          <p:spTgt spid="268"/>
                                        </p:tgtEl>
                                        <p:attrNameLst>
                                          <p:attrName>ppt_x</p:attrName>
                                        </p:attrNameLst>
                                      </p:cBhvr>
                                      <p:tavLst>
                                        <p:tav tm="0">
                                          <p:val>
                                            <p:strVal val="#ppt_x-1"/>
                                          </p:val>
                                        </p:tav>
                                        <p:tav tm="100000">
                                          <p:val>
                                            <p:strVal val="#ppt_x"/>
                                          </p:val>
                                        </p:tav>
                                      </p:tavLst>
                                    </p:anim>
                                  </p:childTnLst>
                                </p:cTn>
                              </p:par>
                            </p:childTnLst>
                          </p:cTn>
                        </p:par>
                        <p:par>
                          <p:cTn id="32" fill="hold">
                            <p:stCondLst>
                              <p:cond delay="5500"/>
                            </p:stCondLst>
                            <p:childTnLst>
                              <p:par>
                                <p:cTn id="33" presetID="2" presetClass="entr" presetSubtype="4" fill="hold" nodeType="afterEffect">
                                  <p:stCondLst>
                                    <p:cond delay="0"/>
                                  </p:stCondLst>
                                  <p:childTnLst>
                                    <p:set>
                                      <p:cBhvr>
                                        <p:cTn id="34" dur="1" fill="hold">
                                          <p:stCondLst>
                                            <p:cond delay="0"/>
                                          </p:stCondLst>
                                        </p:cTn>
                                        <p:tgtEl>
                                          <p:spTgt spid="270"/>
                                        </p:tgtEl>
                                        <p:attrNameLst>
                                          <p:attrName>style.visibility</p:attrName>
                                        </p:attrNameLst>
                                      </p:cBhvr>
                                      <p:to>
                                        <p:strVal val="visible"/>
                                      </p:to>
                                    </p:set>
                                    <p:anim calcmode="lin" valueType="num">
                                      <p:cBhvr additive="base">
                                        <p:cTn id="35" dur="500"/>
                                        <p:tgtEl>
                                          <p:spTgt spid="2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3"/>
          <p:cNvSpPr txBox="1">
            <a:spLocks noGrp="1"/>
          </p:cNvSpPr>
          <p:nvPr>
            <p:ph type="sldNum" idx="12"/>
          </p:nvPr>
        </p:nvSpPr>
        <p:spPr>
          <a:xfrm>
            <a:off x="4358640" y="4814203"/>
            <a:ext cx="42672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
              <a:t>7</a:t>
            </a:fld>
            <a:endParaRPr/>
          </a:p>
        </p:txBody>
      </p:sp>
      <p:sp>
        <p:nvSpPr>
          <p:cNvPr id="276" name="Google Shape;276;p33"/>
          <p:cNvSpPr txBox="1"/>
          <p:nvPr/>
        </p:nvSpPr>
        <p:spPr>
          <a:xfrm>
            <a:off x="268448" y="110706"/>
            <a:ext cx="8593233" cy="52154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en" sz="2800" b="0" i="0" u="none" strike="noStrike" cap="none">
                <a:solidFill>
                  <a:schemeClr val="lt1"/>
                </a:solidFill>
                <a:latin typeface="Calibri"/>
                <a:ea typeface="Calibri"/>
                <a:cs typeface="Calibri"/>
                <a:sym typeface="Calibri"/>
              </a:rPr>
              <a:t>Decide on Location and Type of Cannabis Business</a:t>
            </a:r>
            <a:endParaRPr sz="2800" b="0" i="0" u="none" strike="noStrike" cap="none">
              <a:solidFill>
                <a:schemeClr val="lt1"/>
              </a:solidFill>
              <a:latin typeface="Calibri"/>
              <a:ea typeface="Calibri"/>
              <a:cs typeface="Calibri"/>
              <a:sym typeface="Calibri"/>
            </a:endParaRPr>
          </a:p>
        </p:txBody>
      </p:sp>
      <p:sp>
        <p:nvSpPr>
          <p:cNvPr id="277" name="Google Shape;277;p33"/>
          <p:cNvSpPr txBox="1"/>
          <p:nvPr/>
        </p:nvSpPr>
        <p:spPr>
          <a:xfrm>
            <a:off x="4127382" y="875929"/>
            <a:ext cx="4734297" cy="480061"/>
          </a:xfrm>
          <a:prstGeom prst="rect">
            <a:avLst/>
          </a:prstGeom>
          <a:noFill/>
          <a:ln>
            <a:noFill/>
          </a:ln>
        </p:spPr>
        <p:txBody>
          <a:bodyPr spcFirstLastPara="1" wrap="square" lIns="91425" tIns="45700" rIns="91425" bIns="45700" anchor="ctr" anchorCtr="0">
            <a:normAutofit lnSpcReduction="10000"/>
          </a:bodyPr>
          <a:lstStyle/>
          <a:p>
            <a:pPr marL="0" marR="0" lvl="1"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Calibri"/>
                <a:ea typeface="Calibri"/>
                <a:cs typeface="Calibri"/>
                <a:sym typeface="Calibri"/>
              </a:rPr>
              <a:t>Determine where you want to operate your </a:t>
            </a:r>
            <a:r>
              <a:rPr lang="en" sz="1400" b="1" i="0" u="none" strike="noStrike" cap="none">
                <a:solidFill>
                  <a:srgbClr val="0000FF"/>
                </a:solidFill>
                <a:latin typeface="Calibri"/>
                <a:ea typeface="Calibri"/>
                <a:cs typeface="Calibri"/>
                <a:sym typeface="Calibri"/>
              </a:rPr>
              <a:t>cannabis business </a:t>
            </a:r>
            <a:r>
              <a:rPr lang="en" sz="1400" b="0" i="0" u="none" strike="noStrike" cap="none">
                <a:solidFill>
                  <a:schemeClr val="dk1"/>
                </a:solidFill>
                <a:latin typeface="Calibri"/>
                <a:ea typeface="Calibri"/>
                <a:cs typeface="Calibri"/>
                <a:sym typeface="Calibri"/>
              </a:rPr>
              <a:t>in </a:t>
            </a:r>
            <a:r>
              <a:rPr lang="en" sz="1400" b="1" i="0" u="none" strike="noStrike" cap="none">
                <a:solidFill>
                  <a:srgbClr val="0000FF"/>
                </a:solidFill>
                <a:latin typeface="Calibri"/>
                <a:ea typeface="Calibri"/>
                <a:cs typeface="Calibri"/>
                <a:sym typeface="Calibri"/>
              </a:rPr>
              <a:t>New York State</a:t>
            </a:r>
            <a:r>
              <a:rPr lang="en" sz="1400" b="0"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278" name="Google Shape;278;p33"/>
          <p:cNvSpPr txBox="1"/>
          <p:nvPr/>
        </p:nvSpPr>
        <p:spPr>
          <a:xfrm>
            <a:off x="4127379" y="2368257"/>
            <a:ext cx="4734296" cy="499403"/>
          </a:xfrm>
          <a:prstGeom prst="rect">
            <a:avLst/>
          </a:prstGeom>
          <a:noFill/>
          <a:ln>
            <a:noFill/>
          </a:ln>
        </p:spPr>
        <p:txBody>
          <a:bodyPr spcFirstLastPara="1" wrap="square" lIns="91425" tIns="45700" rIns="91425" bIns="45700" anchor="ctr" anchorCtr="0">
            <a:noAutofit/>
          </a:bodyPr>
          <a:lstStyle/>
          <a:p>
            <a:pPr marL="0" marR="0" lvl="1"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Calibri"/>
                <a:ea typeface="Calibri"/>
                <a:cs typeface="Calibri"/>
                <a:sym typeface="Calibri"/>
              </a:rPr>
              <a:t>Consider factors such as zoning regulations, proximity to your target market, accessibility, and local business environment.</a:t>
            </a:r>
            <a:endParaRPr sz="1400" b="0" i="0" u="none" strike="noStrike" cap="none">
              <a:solidFill>
                <a:schemeClr val="dk1"/>
              </a:solidFill>
              <a:latin typeface="Calibri"/>
              <a:ea typeface="Calibri"/>
              <a:cs typeface="Calibri"/>
              <a:sym typeface="Calibri"/>
            </a:endParaRPr>
          </a:p>
        </p:txBody>
      </p:sp>
      <p:sp>
        <p:nvSpPr>
          <p:cNvPr id="279" name="Google Shape;279;p33"/>
          <p:cNvSpPr txBox="1"/>
          <p:nvPr/>
        </p:nvSpPr>
        <p:spPr>
          <a:xfrm>
            <a:off x="4127379" y="2896739"/>
            <a:ext cx="4734296" cy="693774"/>
          </a:xfrm>
          <a:prstGeom prst="rect">
            <a:avLst/>
          </a:prstGeom>
          <a:noFill/>
          <a:ln>
            <a:noFill/>
          </a:ln>
        </p:spPr>
        <p:txBody>
          <a:bodyPr spcFirstLastPara="1" wrap="square" lIns="91425" tIns="45700" rIns="91425" bIns="45700" anchor="ctr" anchorCtr="0">
            <a:noAutofit/>
          </a:bodyPr>
          <a:lstStyle/>
          <a:p>
            <a:pPr marL="0" marR="0" lvl="1"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Calibri"/>
                <a:ea typeface="Calibri"/>
                <a:cs typeface="Calibri"/>
                <a:sym typeface="Calibri"/>
              </a:rPr>
              <a:t>Determine the type of </a:t>
            </a:r>
            <a:r>
              <a:rPr lang="en" sz="1400" b="1" i="0" u="none" strike="noStrike" cap="none">
                <a:solidFill>
                  <a:srgbClr val="0000FF"/>
                </a:solidFill>
                <a:latin typeface="Calibri"/>
                <a:ea typeface="Calibri"/>
                <a:cs typeface="Calibri"/>
                <a:sym typeface="Calibri"/>
              </a:rPr>
              <a:t>cannabis business </a:t>
            </a:r>
            <a:r>
              <a:rPr lang="en" sz="1400" b="0" i="0" u="none" strike="noStrike" cap="none">
                <a:solidFill>
                  <a:schemeClr val="dk1"/>
                </a:solidFill>
                <a:latin typeface="Calibri"/>
                <a:ea typeface="Calibri"/>
                <a:cs typeface="Calibri"/>
                <a:sym typeface="Calibri"/>
              </a:rPr>
              <a:t>you want to establish, whether it's cultivation, manufacturing, distribution, retail, or a combination thereof.</a:t>
            </a:r>
            <a:endParaRPr sz="1400" b="0" i="0" u="none" strike="noStrike" cap="none">
              <a:solidFill>
                <a:schemeClr val="dk1"/>
              </a:solidFill>
              <a:latin typeface="Calibri"/>
              <a:ea typeface="Calibri"/>
              <a:cs typeface="Calibri"/>
              <a:sym typeface="Calibri"/>
            </a:endParaRPr>
          </a:p>
        </p:txBody>
      </p:sp>
      <p:pic>
        <p:nvPicPr>
          <p:cNvPr id="280" name="Google Shape;280;p33"/>
          <p:cNvPicPr preferRelativeResize="0"/>
          <p:nvPr/>
        </p:nvPicPr>
        <p:blipFill rotWithShape="1">
          <a:blip r:embed="rId3">
            <a:alphaModFix/>
          </a:blip>
          <a:srcRect l="12279" t="1225" r="12280" b="1225"/>
          <a:stretch/>
        </p:blipFill>
        <p:spPr>
          <a:xfrm>
            <a:off x="83887" y="897570"/>
            <a:ext cx="1845582" cy="1591018"/>
          </a:xfrm>
          <a:custGeom>
            <a:avLst/>
            <a:gdLst/>
            <a:ahLst/>
            <a:cxnLst/>
            <a:rect l="l" t="t" r="r" b="b"/>
            <a:pathLst>
              <a:path w="1845582" h="1591018" extrusionOk="0">
                <a:moveTo>
                  <a:pt x="397755" y="0"/>
                </a:moveTo>
                <a:lnTo>
                  <a:pt x="1447828" y="0"/>
                </a:lnTo>
                <a:lnTo>
                  <a:pt x="1845582" y="795509"/>
                </a:lnTo>
                <a:lnTo>
                  <a:pt x="1447828" y="1591018"/>
                </a:lnTo>
                <a:lnTo>
                  <a:pt x="397755" y="1591018"/>
                </a:lnTo>
                <a:lnTo>
                  <a:pt x="0" y="795509"/>
                </a:lnTo>
                <a:close/>
              </a:path>
            </a:pathLst>
          </a:custGeom>
          <a:noFill/>
          <a:ln w="9525" cap="flat" cmpd="sng">
            <a:solidFill>
              <a:srgbClr val="0C0C0C"/>
            </a:solidFill>
            <a:prstDash val="solid"/>
            <a:round/>
            <a:headEnd type="none" w="sm" len="sm"/>
            <a:tailEnd type="none" w="sm" len="sm"/>
          </a:ln>
          <a:effectLst>
            <a:outerShdw blurRad="50800" dist="38100" dir="2700000" algn="tl" rotWithShape="0">
              <a:srgbClr val="000000">
                <a:alpha val="40000"/>
              </a:srgbClr>
            </a:outerShdw>
          </a:effectLst>
        </p:spPr>
      </p:pic>
      <p:pic>
        <p:nvPicPr>
          <p:cNvPr id="281" name="Google Shape;281;p33"/>
          <p:cNvPicPr preferRelativeResize="0"/>
          <p:nvPr/>
        </p:nvPicPr>
        <p:blipFill rotWithShape="1">
          <a:blip r:embed="rId4">
            <a:alphaModFix/>
          </a:blip>
          <a:srcRect l="2766" t="9208" r="2766" b="29714"/>
          <a:stretch/>
        </p:blipFill>
        <p:spPr>
          <a:xfrm>
            <a:off x="83887" y="2541785"/>
            <a:ext cx="1845582" cy="1591018"/>
          </a:xfrm>
          <a:custGeom>
            <a:avLst/>
            <a:gdLst/>
            <a:ahLst/>
            <a:cxnLst/>
            <a:rect l="l" t="t" r="r" b="b"/>
            <a:pathLst>
              <a:path w="1845582" h="1591018" extrusionOk="0">
                <a:moveTo>
                  <a:pt x="397755" y="0"/>
                </a:moveTo>
                <a:lnTo>
                  <a:pt x="1447828" y="0"/>
                </a:lnTo>
                <a:lnTo>
                  <a:pt x="1845582" y="795509"/>
                </a:lnTo>
                <a:lnTo>
                  <a:pt x="1447828" y="1591018"/>
                </a:lnTo>
                <a:lnTo>
                  <a:pt x="397755" y="1591018"/>
                </a:lnTo>
                <a:lnTo>
                  <a:pt x="0" y="795509"/>
                </a:lnTo>
                <a:close/>
              </a:path>
            </a:pathLst>
          </a:custGeom>
          <a:noFill/>
          <a:ln w="9525" cap="flat" cmpd="sng">
            <a:solidFill>
              <a:srgbClr val="0C0C0C"/>
            </a:solidFill>
            <a:prstDash val="solid"/>
            <a:round/>
            <a:headEnd type="none" w="sm" len="sm"/>
            <a:tailEnd type="none" w="sm" len="sm"/>
          </a:ln>
          <a:effectLst>
            <a:outerShdw blurRad="50800" dist="38100" dir="2700000" algn="tl" rotWithShape="0">
              <a:srgbClr val="000000">
                <a:alpha val="40000"/>
              </a:srgbClr>
            </a:outerShdw>
          </a:effectLst>
        </p:spPr>
      </p:pic>
      <p:pic>
        <p:nvPicPr>
          <p:cNvPr id="282" name="Google Shape;282;p33"/>
          <p:cNvPicPr preferRelativeResize="0"/>
          <p:nvPr/>
        </p:nvPicPr>
        <p:blipFill rotWithShape="1">
          <a:blip r:embed="rId5">
            <a:alphaModFix/>
          </a:blip>
          <a:srcRect l="3373" t="17593" r="3373" b="17593"/>
          <a:stretch/>
        </p:blipFill>
        <p:spPr>
          <a:xfrm>
            <a:off x="1585512" y="1719677"/>
            <a:ext cx="1845582" cy="1591018"/>
          </a:xfrm>
          <a:custGeom>
            <a:avLst/>
            <a:gdLst/>
            <a:ahLst/>
            <a:cxnLst/>
            <a:rect l="l" t="t" r="r" b="b"/>
            <a:pathLst>
              <a:path w="1845582" h="1591018" extrusionOk="0">
                <a:moveTo>
                  <a:pt x="397755" y="0"/>
                </a:moveTo>
                <a:lnTo>
                  <a:pt x="1447828" y="0"/>
                </a:lnTo>
                <a:lnTo>
                  <a:pt x="1845582" y="795509"/>
                </a:lnTo>
                <a:lnTo>
                  <a:pt x="1447828" y="1591018"/>
                </a:lnTo>
                <a:lnTo>
                  <a:pt x="397755" y="1591018"/>
                </a:lnTo>
                <a:lnTo>
                  <a:pt x="0" y="795509"/>
                </a:lnTo>
                <a:close/>
              </a:path>
            </a:pathLst>
          </a:custGeom>
          <a:noFill/>
          <a:ln w="9525" cap="flat" cmpd="sng">
            <a:solidFill>
              <a:srgbClr val="0C0C0C"/>
            </a:solidFill>
            <a:prstDash val="solid"/>
            <a:round/>
            <a:headEnd type="none" w="sm" len="sm"/>
            <a:tailEnd type="none" w="sm" len="sm"/>
          </a:ln>
          <a:effectLst>
            <a:outerShdw blurRad="50800" dist="38100" dir="2700000" algn="tl" rotWithShape="0">
              <a:srgbClr val="000000">
                <a:alpha val="40000"/>
              </a:srgbClr>
            </a:outerShdw>
          </a:effectLst>
        </p:spPr>
      </p:pic>
      <p:pic>
        <p:nvPicPr>
          <p:cNvPr id="283" name="Google Shape;283;p33" descr="Arrow Horizontal U turn"/>
          <p:cNvPicPr preferRelativeResize="0"/>
          <p:nvPr/>
        </p:nvPicPr>
        <p:blipFill rotWithShape="1">
          <a:blip r:embed="rId6">
            <a:alphaModFix/>
          </a:blip>
          <a:srcRect/>
          <a:stretch/>
        </p:blipFill>
        <p:spPr>
          <a:xfrm flipH="1">
            <a:off x="3543401" y="875929"/>
            <a:ext cx="480060" cy="480060"/>
          </a:xfrm>
          <a:prstGeom prst="rect">
            <a:avLst/>
          </a:prstGeom>
          <a:noFill/>
          <a:ln>
            <a:noFill/>
          </a:ln>
        </p:spPr>
      </p:pic>
      <p:pic>
        <p:nvPicPr>
          <p:cNvPr id="284" name="Google Shape;284;p33" descr="Arrow Horizontal U turn"/>
          <p:cNvPicPr preferRelativeResize="0"/>
          <p:nvPr/>
        </p:nvPicPr>
        <p:blipFill rotWithShape="1">
          <a:blip r:embed="rId6">
            <a:alphaModFix/>
          </a:blip>
          <a:srcRect/>
          <a:stretch/>
        </p:blipFill>
        <p:spPr>
          <a:xfrm flipH="1">
            <a:off x="3543401" y="2371234"/>
            <a:ext cx="480060" cy="480060"/>
          </a:xfrm>
          <a:prstGeom prst="rect">
            <a:avLst/>
          </a:prstGeom>
          <a:noFill/>
          <a:ln>
            <a:noFill/>
          </a:ln>
        </p:spPr>
      </p:pic>
      <p:pic>
        <p:nvPicPr>
          <p:cNvPr id="285" name="Google Shape;285;p33" descr="Arrow Horizontal U turn"/>
          <p:cNvPicPr preferRelativeResize="0"/>
          <p:nvPr/>
        </p:nvPicPr>
        <p:blipFill rotWithShape="1">
          <a:blip r:embed="rId6">
            <a:alphaModFix/>
          </a:blip>
          <a:srcRect/>
          <a:stretch/>
        </p:blipFill>
        <p:spPr>
          <a:xfrm flipH="1">
            <a:off x="3543401" y="3003596"/>
            <a:ext cx="480060" cy="480060"/>
          </a:xfrm>
          <a:prstGeom prst="rect">
            <a:avLst/>
          </a:prstGeom>
          <a:noFill/>
          <a:ln>
            <a:noFill/>
          </a:ln>
        </p:spPr>
      </p:pic>
      <p:sp>
        <p:nvSpPr>
          <p:cNvPr id="286" name="Google Shape;286;p33"/>
          <p:cNvSpPr/>
          <p:nvPr/>
        </p:nvSpPr>
        <p:spPr>
          <a:xfrm>
            <a:off x="3543401" y="3742815"/>
            <a:ext cx="4665156" cy="867315"/>
          </a:xfrm>
          <a:prstGeom prst="roundRect">
            <a:avLst>
              <a:gd name="adj" fmla="val 29846"/>
            </a:avLst>
          </a:prstGeom>
          <a:solidFill>
            <a:srgbClr val="D8D8D8"/>
          </a:solidFill>
          <a:ln w="19050" cap="flat" cmpd="sng">
            <a:solidFill>
              <a:srgbClr val="00B05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 sz="1400" b="1" i="0" u="none" strike="noStrike" cap="none">
                <a:solidFill>
                  <a:srgbClr val="0000FF"/>
                </a:solidFill>
                <a:latin typeface="Calibri"/>
                <a:ea typeface="Calibri"/>
                <a:cs typeface="Calibri"/>
                <a:sym typeface="Calibri"/>
              </a:rPr>
              <a:t>Notify the local government or municipality to avoid potential difficulties. Failure to do so may complicate your search for a location, leading to a bad learning experience</a:t>
            </a:r>
            <a:endParaRPr sz="1400" b="0" i="0" u="none" strike="noStrike" cap="none">
              <a:solidFill>
                <a:srgbClr val="0000FF"/>
              </a:solidFill>
              <a:latin typeface="Calibri"/>
              <a:ea typeface="Calibri"/>
              <a:cs typeface="Calibri"/>
              <a:sym typeface="Calibri"/>
            </a:endParaRPr>
          </a:p>
        </p:txBody>
      </p:sp>
      <p:sp>
        <p:nvSpPr>
          <p:cNvPr id="287" name="Google Shape;287;p33"/>
          <p:cNvSpPr txBox="1"/>
          <p:nvPr/>
        </p:nvSpPr>
        <p:spPr>
          <a:xfrm>
            <a:off x="4127379" y="1385070"/>
            <a:ext cx="4734301" cy="95410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Calibri"/>
                <a:ea typeface="Calibri"/>
                <a:cs typeface="Calibri"/>
                <a:sym typeface="Calibri"/>
              </a:rPr>
              <a:t>Realtors/Brokers solely assist in securing locations that guarantee them a commission. Regardless of the exceptional suitability of a location for your business, they will not provide assistance if there is no commission involved</a:t>
            </a:r>
            <a:r>
              <a:rPr lang="en" sz="1400" b="1"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Calibri"/>
              <a:ea typeface="Calibri"/>
              <a:cs typeface="Calibri"/>
              <a:sym typeface="Calibri"/>
            </a:endParaRPr>
          </a:p>
        </p:txBody>
      </p:sp>
      <p:pic>
        <p:nvPicPr>
          <p:cNvPr id="288" name="Google Shape;288;p33" descr="Arrow Horizontal U turn"/>
          <p:cNvPicPr preferRelativeResize="0"/>
          <p:nvPr/>
        </p:nvPicPr>
        <p:blipFill rotWithShape="1">
          <a:blip r:embed="rId6">
            <a:alphaModFix/>
          </a:blip>
          <a:srcRect/>
          <a:stretch/>
        </p:blipFill>
        <p:spPr>
          <a:xfrm flipH="1">
            <a:off x="3543401" y="1622093"/>
            <a:ext cx="480060" cy="48006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80"/>
                                        </p:tgtEl>
                                        <p:attrNameLst>
                                          <p:attrName>style.visibility</p:attrName>
                                        </p:attrNameLst>
                                      </p:cBhvr>
                                      <p:to>
                                        <p:strVal val="visible"/>
                                      </p:to>
                                    </p:set>
                                    <p:anim calcmode="lin" valueType="num">
                                      <p:cBhvr additive="base">
                                        <p:cTn id="7" dur="500"/>
                                        <p:tgtEl>
                                          <p:spTgt spid="280"/>
                                        </p:tgtEl>
                                        <p:attrNameLst>
                                          <p:attrName>ppt_w</p:attrName>
                                        </p:attrNameLst>
                                      </p:cBhvr>
                                      <p:tavLst>
                                        <p:tav tm="0">
                                          <p:val>
                                            <p:strVal val="0"/>
                                          </p:val>
                                        </p:tav>
                                        <p:tav tm="100000">
                                          <p:val>
                                            <p:strVal val="#ppt_w"/>
                                          </p:val>
                                        </p:tav>
                                      </p:tavLst>
                                    </p:anim>
                                    <p:anim calcmode="lin" valueType="num">
                                      <p:cBhvr additive="base">
                                        <p:cTn id="8" dur="500"/>
                                        <p:tgtEl>
                                          <p:spTgt spid="280"/>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82"/>
                                        </p:tgtEl>
                                        <p:attrNameLst>
                                          <p:attrName>style.visibility</p:attrName>
                                        </p:attrNameLst>
                                      </p:cBhvr>
                                      <p:to>
                                        <p:strVal val="visible"/>
                                      </p:to>
                                    </p:set>
                                    <p:anim calcmode="lin" valueType="num">
                                      <p:cBhvr additive="base">
                                        <p:cTn id="12" dur="500"/>
                                        <p:tgtEl>
                                          <p:spTgt spid="282"/>
                                        </p:tgtEl>
                                        <p:attrNameLst>
                                          <p:attrName>ppt_w</p:attrName>
                                        </p:attrNameLst>
                                      </p:cBhvr>
                                      <p:tavLst>
                                        <p:tav tm="0">
                                          <p:val>
                                            <p:strVal val="0"/>
                                          </p:val>
                                        </p:tav>
                                        <p:tav tm="100000">
                                          <p:val>
                                            <p:strVal val="#ppt_w"/>
                                          </p:val>
                                        </p:tav>
                                      </p:tavLst>
                                    </p:anim>
                                    <p:anim calcmode="lin" valueType="num">
                                      <p:cBhvr additive="base">
                                        <p:cTn id="13" dur="500"/>
                                        <p:tgtEl>
                                          <p:spTgt spid="282"/>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81"/>
                                        </p:tgtEl>
                                        <p:attrNameLst>
                                          <p:attrName>style.visibility</p:attrName>
                                        </p:attrNameLst>
                                      </p:cBhvr>
                                      <p:to>
                                        <p:strVal val="visible"/>
                                      </p:to>
                                    </p:set>
                                    <p:anim calcmode="lin" valueType="num">
                                      <p:cBhvr additive="base">
                                        <p:cTn id="17" dur="500"/>
                                        <p:tgtEl>
                                          <p:spTgt spid="281"/>
                                        </p:tgtEl>
                                        <p:attrNameLst>
                                          <p:attrName>ppt_w</p:attrName>
                                        </p:attrNameLst>
                                      </p:cBhvr>
                                      <p:tavLst>
                                        <p:tav tm="0">
                                          <p:val>
                                            <p:strVal val="0"/>
                                          </p:val>
                                        </p:tav>
                                        <p:tav tm="100000">
                                          <p:val>
                                            <p:strVal val="#ppt_w"/>
                                          </p:val>
                                        </p:tav>
                                      </p:tavLst>
                                    </p:anim>
                                    <p:anim calcmode="lin" valueType="num">
                                      <p:cBhvr additive="base">
                                        <p:cTn id="18" dur="500"/>
                                        <p:tgtEl>
                                          <p:spTgt spid="281"/>
                                        </p:tgtEl>
                                        <p:attrNameLst>
                                          <p:attrName>ppt_h</p:attrName>
                                        </p:attrNameLst>
                                      </p:cBhvr>
                                      <p:tavLst>
                                        <p:tav tm="0">
                                          <p:val>
                                            <p:strVal val="0"/>
                                          </p:val>
                                        </p:tav>
                                        <p:tav tm="100000">
                                          <p:val>
                                            <p:strVal val="#ppt_h"/>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83"/>
                                        </p:tgtEl>
                                        <p:attrNameLst>
                                          <p:attrName>style.visibility</p:attrName>
                                        </p:attrNameLst>
                                      </p:cBhvr>
                                      <p:to>
                                        <p:strVal val="visible"/>
                                      </p:to>
                                    </p:set>
                                    <p:anim calcmode="lin" valueType="num">
                                      <p:cBhvr additive="base">
                                        <p:cTn id="22" dur="1000"/>
                                        <p:tgtEl>
                                          <p:spTgt spid="283"/>
                                        </p:tgtEl>
                                        <p:attrNameLst>
                                          <p:attrName>ppt_x</p:attrName>
                                        </p:attrNameLst>
                                      </p:cBhvr>
                                      <p:tavLst>
                                        <p:tav tm="0">
                                          <p:val>
                                            <p:strVal val="#ppt_x-1"/>
                                          </p:val>
                                        </p:tav>
                                        <p:tav tm="100000">
                                          <p:val>
                                            <p:strVal val="#ppt_x"/>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277"/>
                                        </p:tgtEl>
                                        <p:attrNameLst>
                                          <p:attrName>style.visibility</p:attrName>
                                        </p:attrNameLst>
                                      </p:cBhvr>
                                      <p:to>
                                        <p:strVal val="visible"/>
                                      </p:to>
                                    </p:set>
                                    <p:anim calcmode="lin" valueType="num">
                                      <p:cBhvr additive="base">
                                        <p:cTn id="26" dur="1000"/>
                                        <p:tgtEl>
                                          <p:spTgt spid="277"/>
                                        </p:tgtEl>
                                        <p:attrNameLst>
                                          <p:attrName>ppt_x</p:attrName>
                                        </p:attrNameLst>
                                      </p:cBhvr>
                                      <p:tavLst>
                                        <p:tav tm="0">
                                          <p:val>
                                            <p:strVal val="#ppt_x-1"/>
                                          </p:val>
                                        </p:tav>
                                        <p:tav tm="100000">
                                          <p:val>
                                            <p:strVal val="#ppt_x"/>
                                          </p:val>
                                        </p:tav>
                                      </p:tavLst>
                                    </p:anim>
                                  </p:childTnLst>
                                </p:cTn>
                              </p:par>
                            </p:childTnLst>
                          </p:cTn>
                        </p:par>
                        <p:par>
                          <p:cTn id="27" fill="hold">
                            <p:stCondLst>
                              <p:cond delay="3500"/>
                            </p:stCondLst>
                            <p:childTnLst>
                              <p:par>
                                <p:cTn id="28" presetID="2" presetClass="entr" presetSubtype="8" fill="hold" nodeType="afterEffect">
                                  <p:stCondLst>
                                    <p:cond delay="0"/>
                                  </p:stCondLst>
                                  <p:childTnLst>
                                    <p:set>
                                      <p:cBhvr>
                                        <p:cTn id="29" dur="1" fill="hold">
                                          <p:stCondLst>
                                            <p:cond delay="0"/>
                                          </p:stCondLst>
                                        </p:cTn>
                                        <p:tgtEl>
                                          <p:spTgt spid="288"/>
                                        </p:tgtEl>
                                        <p:attrNameLst>
                                          <p:attrName>style.visibility</p:attrName>
                                        </p:attrNameLst>
                                      </p:cBhvr>
                                      <p:to>
                                        <p:strVal val="visible"/>
                                      </p:to>
                                    </p:set>
                                    <p:anim calcmode="lin" valueType="num">
                                      <p:cBhvr additive="base">
                                        <p:cTn id="30" dur="1000"/>
                                        <p:tgtEl>
                                          <p:spTgt spid="288"/>
                                        </p:tgtEl>
                                        <p:attrNameLst>
                                          <p:attrName>ppt_x</p:attrName>
                                        </p:attrNameLst>
                                      </p:cBhvr>
                                      <p:tavLst>
                                        <p:tav tm="0">
                                          <p:val>
                                            <p:strVal val="#ppt_x-1"/>
                                          </p:val>
                                        </p:tav>
                                        <p:tav tm="100000">
                                          <p:val>
                                            <p:strVal val="#ppt_x"/>
                                          </p:val>
                                        </p:tav>
                                      </p:tavLst>
                                    </p:anim>
                                  </p:childTnLst>
                                </p:cTn>
                              </p:par>
                            </p:childTnLst>
                          </p:cTn>
                        </p:par>
                        <p:par>
                          <p:cTn id="31" fill="hold">
                            <p:stCondLst>
                              <p:cond delay="4500"/>
                            </p:stCondLst>
                            <p:childTnLst>
                              <p:par>
                                <p:cTn id="32" presetID="2" presetClass="entr" presetSubtype="8" fill="hold" nodeType="afterEffect">
                                  <p:stCondLst>
                                    <p:cond delay="0"/>
                                  </p:stCondLst>
                                  <p:childTnLst>
                                    <p:set>
                                      <p:cBhvr>
                                        <p:cTn id="33" dur="1" fill="hold">
                                          <p:stCondLst>
                                            <p:cond delay="0"/>
                                          </p:stCondLst>
                                        </p:cTn>
                                        <p:tgtEl>
                                          <p:spTgt spid="287"/>
                                        </p:tgtEl>
                                        <p:attrNameLst>
                                          <p:attrName>style.visibility</p:attrName>
                                        </p:attrNameLst>
                                      </p:cBhvr>
                                      <p:to>
                                        <p:strVal val="visible"/>
                                      </p:to>
                                    </p:set>
                                    <p:anim calcmode="lin" valueType="num">
                                      <p:cBhvr additive="base">
                                        <p:cTn id="34" dur="1000"/>
                                        <p:tgtEl>
                                          <p:spTgt spid="287"/>
                                        </p:tgtEl>
                                        <p:attrNameLst>
                                          <p:attrName>ppt_x</p:attrName>
                                        </p:attrNameLst>
                                      </p:cBhvr>
                                      <p:tavLst>
                                        <p:tav tm="0">
                                          <p:val>
                                            <p:strVal val="#ppt_x-1"/>
                                          </p:val>
                                        </p:tav>
                                        <p:tav tm="100000">
                                          <p:val>
                                            <p:strVal val="#ppt_x"/>
                                          </p:val>
                                        </p:tav>
                                      </p:tavLst>
                                    </p:anim>
                                  </p:childTnLst>
                                </p:cTn>
                              </p:par>
                            </p:childTnLst>
                          </p:cTn>
                        </p:par>
                        <p:par>
                          <p:cTn id="35" fill="hold">
                            <p:stCondLst>
                              <p:cond delay="5500"/>
                            </p:stCondLst>
                            <p:childTnLst>
                              <p:par>
                                <p:cTn id="36" presetID="2" presetClass="entr" presetSubtype="8" fill="hold" nodeType="afterEffect">
                                  <p:stCondLst>
                                    <p:cond delay="0"/>
                                  </p:stCondLst>
                                  <p:childTnLst>
                                    <p:set>
                                      <p:cBhvr>
                                        <p:cTn id="37" dur="1" fill="hold">
                                          <p:stCondLst>
                                            <p:cond delay="0"/>
                                          </p:stCondLst>
                                        </p:cTn>
                                        <p:tgtEl>
                                          <p:spTgt spid="284"/>
                                        </p:tgtEl>
                                        <p:attrNameLst>
                                          <p:attrName>style.visibility</p:attrName>
                                        </p:attrNameLst>
                                      </p:cBhvr>
                                      <p:to>
                                        <p:strVal val="visible"/>
                                      </p:to>
                                    </p:set>
                                    <p:anim calcmode="lin" valueType="num">
                                      <p:cBhvr additive="base">
                                        <p:cTn id="38" dur="1000"/>
                                        <p:tgtEl>
                                          <p:spTgt spid="284"/>
                                        </p:tgtEl>
                                        <p:attrNameLst>
                                          <p:attrName>ppt_x</p:attrName>
                                        </p:attrNameLst>
                                      </p:cBhvr>
                                      <p:tavLst>
                                        <p:tav tm="0">
                                          <p:val>
                                            <p:strVal val="#ppt_x-1"/>
                                          </p:val>
                                        </p:tav>
                                        <p:tav tm="100000">
                                          <p:val>
                                            <p:strVal val="#ppt_x"/>
                                          </p:val>
                                        </p:tav>
                                      </p:tavLst>
                                    </p:anim>
                                  </p:childTnLst>
                                </p:cTn>
                              </p:par>
                            </p:childTnLst>
                          </p:cTn>
                        </p:par>
                        <p:par>
                          <p:cTn id="39" fill="hold">
                            <p:stCondLst>
                              <p:cond delay="6500"/>
                            </p:stCondLst>
                            <p:childTnLst>
                              <p:par>
                                <p:cTn id="40" presetID="2" presetClass="entr" presetSubtype="8" fill="hold" nodeType="afterEffect">
                                  <p:stCondLst>
                                    <p:cond delay="0"/>
                                  </p:stCondLst>
                                  <p:childTnLst>
                                    <p:set>
                                      <p:cBhvr>
                                        <p:cTn id="41" dur="1" fill="hold">
                                          <p:stCondLst>
                                            <p:cond delay="0"/>
                                          </p:stCondLst>
                                        </p:cTn>
                                        <p:tgtEl>
                                          <p:spTgt spid="278"/>
                                        </p:tgtEl>
                                        <p:attrNameLst>
                                          <p:attrName>style.visibility</p:attrName>
                                        </p:attrNameLst>
                                      </p:cBhvr>
                                      <p:to>
                                        <p:strVal val="visible"/>
                                      </p:to>
                                    </p:set>
                                    <p:anim calcmode="lin" valueType="num">
                                      <p:cBhvr additive="base">
                                        <p:cTn id="42" dur="1000"/>
                                        <p:tgtEl>
                                          <p:spTgt spid="278"/>
                                        </p:tgtEl>
                                        <p:attrNameLst>
                                          <p:attrName>ppt_x</p:attrName>
                                        </p:attrNameLst>
                                      </p:cBhvr>
                                      <p:tavLst>
                                        <p:tav tm="0">
                                          <p:val>
                                            <p:strVal val="#ppt_x-1"/>
                                          </p:val>
                                        </p:tav>
                                        <p:tav tm="100000">
                                          <p:val>
                                            <p:strVal val="#ppt_x"/>
                                          </p:val>
                                        </p:tav>
                                      </p:tavLst>
                                    </p:anim>
                                  </p:childTnLst>
                                </p:cTn>
                              </p:par>
                            </p:childTnLst>
                          </p:cTn>
                        </p:par>
                        <p:par>
                          <p:cTn id="43" fill="hold">
                            <p:stCondLst>
                              <p:cond delay="7500"/>
                            </p:stCondLst>
                            <p:childTnLst>
                              <p:par>
                                <p:cTn id="44" presetID="2" presetClass="entr" presetSubtype="8" fill="hold" nodeType="afterEffect">
                                  <p:stCondLst>
                                    <p:cond delay="0"/>
                                  </p:stCondLst>
                                  <p:childTnLst>
                                    <p:set>
                                      <p:cBhvr>
                                        <p:cTn id="45" dur="1" fill="hold">
                                          <p:stCondLst>
                                            <p:cond delay="0"/>
                                          </p:stCondLst>
                                        </p:cTn>
                                        <p:tgtEl>
                                          <p:spTgt spid="285"/>
                                        </p:tgtEl>
                                        <p:attrNameLst>
                                          <p:attrName>style.visibility</p:attrName>
                                        </p:attrNameLst>
                                      </p:cBhvr>
                                      <p:to>
                                        <p:strVal val="visible"/>
                                      </p:to>
                                    </p:set>
                                    <p:anim calcmode="lin" valueType="num">
                                      <p:cBhvr additive="base">
                                        <p:cTn id="46" dur="1000"/>
                                        <p:tgtEl>
                                          <p:spTgt spid="285"/>
                                        </p:tgtEl>
                                        <p:attrNameLst>
                                          <p:attrName>ppt_x</p:attrName>
                                        </p:attrNameLst>
                                      </p:cBhvr>
                                      <p:tavLst>
                                        <p:tav tm="0">
                                          <p:val>
                                            <p:strVal val="#ppt_x-1"/>
                                          </p:val>
                                        </p:tav>
                                        <p:tav tm="100000">
                                          <p:val>
                                            <p:strVal val="#ppt_x"/>
                                          </p:val>
                                        </p:tav>
                                      </p:tavLst>
                                    </p:anim>
                                  </p:childTnLst>
                                </p:cTn>
                              </p:par>
                            </p:childTnLst>
                          </p:cTn>
                        </p:par>
                        <p:par>
                          <p:cTn id="47" fill="hold">
                            <p:stCondLst>
                              <p:cond delay="8500"/>
                            </p:stCondLst>
                            <p:childTnLst>
                              <p:par>
                                <p:cTn id="48" presetID="2" presetClass="entr" presetSubtype="8" fill="hold" nodeType="afterEffect">
                                  <p:stCondLst>
                                    <p:cond delay="0"/>
                                  </p:stCondLst>
                                  <p:childTnLst>
                                    <p:set>
                                      <p:cBhvr>
                                        <p:cTn id="49" dur="1" fill="hold">
                                          <p:stCondLst>
                                            <p:cond delay="0"/>
                                          </p:stCondLst>
                                        </p:cTn>
                                        <p:tgtEl>
                                          <p:spTgt spid="279"/>
                                        </p:tgtEl>
                                        <p:attrNameLst>
                                          <p:attrName>style.visibility</p:attrName>
                                        </p:attrNameLst>
                                      </p:cBhvr>
                                      <p:to>
                                        <p:strVal val="visible"/>
                                      </p:to>
                                    </p:set>
                                    <p:anim calcmode="lin" valueType="num">
                                      <p:cBhvr additive="base">
                                        <p:cTn id="50" dur="1000"/>
                                        <p:tgtEl>
                                          <p:spTgt spid="279"/>
                                        </p:tgtEl>
                                        <p:attrNameLst>
                                          <p:attrName>ppt_x</p:attrName>
                                        </p:attrNameLst>
                                      </p:cBhvr>
                                      <p:tavLst>
                                        <p:tav tm="0">
                                          <p:val>
                                            <p:strVal val="#ppt_x-1"/>
                                          </p:val>
                                        </p:tav>
                                        <p:tav tm="100000">
                                          <p:val>
                                            <p:strVal val="#ppt_x"/>
                                          </p:val>
                                        </p:tav>
                                      </p:tavLst>
                                    </p:anim>
                                  </p:childTnLst>
                                </p:cTn>
                              </p:par>
                            </p:childTnLst>
                          </p:cTn>
                        </p:par>
                        <p:par>
                          <p:cTn id="51" fill="hold">
                            <p:stCondLst>
                              <p:cond delay="9500"/>
                            </p:stCondLst>
                            <p:childTnLst>
                              <p:par>
                                <p:cTn id="52" presetID="2" presetClass="entr" presetSubtype="4" fill="hold" nodeType="afterEffect">
                                  <p:stCondLst>
                                    <p:cond delay="0"/>
                                  </p:stCondLst>
                                  <p:childTnLst>
                                    <p:set>
                                      <p:cBhvr>
                                        <p:cTn id="53" dur="1" fill="hold">
                                          <p:stCondLst>
                                            <p:cond delay="0"/>
                                          </p:stCondLst>
                                        </p:cTn>
                                        <p:tgtEl>
                                          <p:spTgt spid="286"/>
                                        </p:tgtEl>
                                        <p:attrNameLst>
                                          <p:attrName>style.visibility</p:attrName>
                                        </p:attrNameLst>
                                      </p:cBhvr>
                                      <p:to>
                                        <p:strVal val="visible"/>
                                      </p:to>
                                    </p:set>
                                    <p:anim calcmode="lin" valueType="num">
                                      <p:cBhvr additive="base">
                                        <p:cTn id="54" dur="1000"/>
                                        <p:tgtEl>
                                          <p:spTgt spid="2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4"/>
          <p:cNvSpPr txBox="1">
            <a:spLocks noGrp="1"/>
          </p:cNvSpPr>
          <p:nvPr>
            <p:ph type="sldNum" idx="12"/>
          </p:nvPr>
        </p:nvSpPr>
        <p:spPr>
          <a:xfrm>
            <a:off x="4358640" y="4814203"/>
            <a:ext cx="42672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
              <a:t>8</a:t>
            </a:fld>
            <a:endParaRPr/>
          </a:p>
        </p:txBody>
      </p:sp>
      <p:sp>
        <p:nvSpPr>
          <p:cNvPr id="294" name="Google Shape;294;p34"/>
          <p:cNvSpPr txBox="1"/>
          <p:nvPr/>
        </p:nvSpPr>
        <p:spPr>
          <a:xfrm>
            <a:off x="268448" y="129101"/>
            <a:ext cx="8594521" cy="484748"/>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100000"/>
              </a:lnSpc>
              <a:spcBef>
                <a:spcPts val="0"/>
              </a:spcBef>
              <a:spcAft>
                <a:spcPts val="0"/>
              </a:spcAft>
              <a:buNone/>
            </a:pPr>
            <a:r>
              <a:rPr lang="en" sz="3000" b="0" i="0" u="none" strike="noStrike" cap="none">
                <a:solidFill>
                  <a:schemeClr val="lt1"/>
                </a:solidFill>
                <a:latin typeface="Calibri"/>
                <a:ea typeface="Calibri"/>
                <a:cs typeface="Calibri"/>
                <a:sym typeface="Calibri"/>
              </a:rPr>
              <a:t>Develop a Business Plan</a:t>
            </a:r>
            <a:endParaRPr sz="3000" b="0" i="0" u="none" strike="noStrike" cap="none">
              <a:solidFill>
                <a:schemeClr val="lt1"/>
              </a:solidFill>
              <a:latin typeface="Calibri"/>
              <a:ea typeface="Calibri"/>
              <a:cs typeface="Calibri"/>
              <a:sym typeface="Calibri"/>
            </a:endParaRPr>
          </a:p>
        </p:txBody>
      </p:sp>
      <p:pic>
        <p:nvPicPr>
          <p:cNvPr id="295" name="Google Shape;295;p34" descr="Arrow Horizontal U turn"/>
          <p:cNvPicPr preferRelativeResize="0"/>
          <p:nvPr/>
        </p:nvPicPr>
        <p:blipFill rotWithShape="1">
          <a:blip r:embed="rId3">
            <a:alphaModFix/>
          </a:blip>
          <a:srcRect/>
          <a:stretch/>
        </p:blipFill>
        <p:spPr>
          <a:xfrm flipH="1">
            <a:off x="4184037" y="1367634"/>
            <a:ext cx="480060" cy="480060"/>
          </a:xfrm>
          <a:prstGeom prst="rect">
            <a:avLst/>
          </a:prstGeom>
          <a:noFill/>
          <a:ln>
            <a:noFill/>
          </a:ln>
        </p:spPr>
      </p:pic>
      <p:pic>
        <p:nvPicPr>
          <p:cNvPr id="296" name="Google Shape;296;p34" descr="Arrow Horizontal U turn"/>
          <p:cNvPicPr preferRelativeResize="0"/>
          <p:nvPr/>
        </p:nvPicPr>
        <p:blipFill rotWithShape="1">
          <a:blip r:embed="rId3">
            <a:alphaModFix/>
          </a:blip>
          <a:srcRect/>
          <a:stretch/>
        </p:blipFill>
        <p:spPr>
          <a:xfrm flipH="1">
            <a:off x="4181890" y="2317106"/>
            <a:ext cx="480060" cy="480060"/>
          </a:xfrm>
          <a:prstGeom prst="rect">
            <a:avLst/>
          </a:prstGeom>
          <a:noFill/>
          <a:ln>
            <a:noFill/>
          </a:ln>
        </p:spPr>
      </p:pic>
      <p:sp>
        <p:nvSpPr>
          <p:cNvPr id="297" name="Google Shape;297;p34"/>
          <p:cNvSpPr txBox="1"/>
          <p:nvPr/>
        </p:nvSpPr>
        <p:spPr>
          <a:xfrm>
            <a:off x="4661951" y="1111374"/>
            <a:ext cx="4249182" cy="992579"/>
          </a:xfrm>
          <a:prstGeom prst="rect">
            <a:avLst/>
          </a:prstGeom>
          <a:noFill/>
          <a:ln>
            <a:noFill/>
          </a:ln>
        </p:spPr>
        <p:txBody>
          <a:bodyPr spcFirstLastPara="1" wrap="square" lIns="91425" tIns="45700" rIns="91425" bIns="45700" anchor="ctr" anchorCtr="0">
            <a:normAutofit fontScale="92500" lnSpcReduction="10000"/>
          </a:bodyPr>
          <a:lstStyle/>
          <a:p>
            <a:pPr marL="0" marR="0" lvl="1" indent="0" algn="just" rtl="0">
              <a:lnSpc>
                <a:spcPct val="100000"/>
              </a:lnSpc>
              <a:spcBef>
                <a:spcPts val="0"/>
              </a:spcBef>
              <a:spcAft>
                <a:spcPts val="0"/>
              </a:spcAft>
              <a:buClr>
                <a:srgbClr val="000000"/>
              </a:buClr>
              <a:buSzPct val="100000"/>
              <a:buFont typeface="Arial"/>
              <a:buNone/>
            </a:pPr>
            <a:r>
              <a:rPr lang="en" sz="1600" b="0" i="0" u="none" strike="noStrike" cap="none">
                <a:solidFill>
                  <a:schemeClr val="dk1"/>
                </a:solidFill>
                <a:latin typeface="Calibri"/>
                <a:ea typeface="Calibri"/>
                <a:cs typeface="Calibri"/>
                <a:sym typeface="Calibri"/>
              </a:rPr>
              <a:t>Create a comprehensive business plan that outlines your vision, mission, goals, target market, product or service offerings, marketing strategies, financial projections, and operational plans.</a:t>
            </a:r>
            <a:endParaRPr sz="1600" b="0" i="0" u="none" strike="noStrike" cap="none">
              <a:solidFill>
                <a:schemeClr val="dk1"/>
              </a:solidFill>
              <a:latin typeface="Calibri"/>
              <a:ea typeface="Calibri"/>
              <a:cs typeface="Calibri"/>
              <a:sym typeface="Calibri"/>
            </a:endParaRPr>
          </a:p>
        </p:txBody>
      </p:sp>
      <p:sp>
        <p:nvSpPr>
          <p:cNvPr id="298" name="Google Shape;298;p34"/>
          <p:cNvSpPr txBox="1"/>
          <p:nvPr/>
        </p:nvSpPr>
        <p:spPr>
          <a:xfrm>
            <a:off x="4661951" y="2245513"/>
            <a:ext cx="4249182" cy="623248"/>
          </a:xfrm>
          <a:prstGeom prst="rect">
            <a:avLst/>
          </a:prstGeom>
          <a:noFill/>
          <a:ln>
            <a:noFill/>
          </a:ln>
        </p:spPr>
        <p:txBody>
          <a:bodyPr spcFirstLastPara="1" wrap="square" lIns="91425" tIns="45700" rIns="91425" bIns="45700" anchor="ctr" anchorCtr="0">
            <a:normAutofit fontScale="85000" lnSpcReduction="20000"/>
          </a:bodyPr>
          <a:lstStyle/>
          <a:p>
            <a:pPr marL="0" marR="0" lvl="1" indent="0" algn="just" rtl="0">
              <a:lnSpc>
                <a:spcPct val="100000"/>
              </a:lnSpc>
              <a:spcBef>
                <a:spcPts val="0"/>
              </a:spcBef>
              <a:spcAft>
                <a:spcPts val="0"/>
              </a:spcAft>
              <a:buClr>
                <a:srgbClr val="000000"/>
              </a:buClr>
              <a:buSzPct val="100000"/>
              <a:buFont typeface="Arial"/>
              <a:buNone/>
            </a:pPr>
            <a:r>
              <a:rPr lang="en" sz="1600" b="0" i="0" u="none" strike="noStrike" cap="none">
                <a:solidFill>
                  <a:schemeClr val="dk1"/>
                </a:solidFill>
                <a:latin typeface="Calibri"/>
                <a:ea typeface="Calibri"/>
                <a:cs typeface="Calibri"/>
                <a:sym typeface="Calibri"/>
              </a:rPr>
              <a:t>Include information on the competitive landscape, SWOT analysis, and a clear roadmap for achieving your business objectives.</a:t>
            </a:r>
            <a:endParaRPr sz="1600" b="0" i="0" u="none" strike="noStrike" cap="none">
              <a:solidFill>
                <a:schemeClr val="dk1"/>
              </a:solidFill>
              <a:latin typeface="Calibri"/>
              <a:ea typeface="Calibri"/>
              <a:cs typeface="Calibri"/>
              <a:sym typeface="Calibri"/>
            </a:endParaRPr>
          </a:p>
        </p:txBody>
      </p:sp>
      <p:grpSp>
        <p:nvGrpSpPr>
          <p:cNvPr id="299" name="Google Shape;299;p34"/>
          <p:cNvGrpSpPr/>
          <p:nvPr/>
        </p:nvGrpSpPr>
        <p:grpSpPr>
          <a:xfrm>
            <a:off x="587407" y="717476"/>
            <a:ext cx="2894024" cy="3978167"/>
            <a:chOff x="-393874" y="1224756"/>
            <a:chExt cx="3764038" cy="5174099"/>
          </a:xfrm>
        </p:grpSpPr>
        <p:sp>
          <p:nvSpPr>
            <p:cNvPr id="300" name="Google Shape;300;p34"/>
            <p:cNvSpPr/>
            <p:nvPr/>
          </p:nvSpPr>
          <p:spPr>
            <a:xfrm rot="-2700000">
              <a:off x="214256" y="1752418"/>
              <a:ext cx="2547778" cy="2547777"/>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1" name="Google Shape;301;p34"/>
            <p:cNvSpPr/>
            <p:nvPr/>
          </p:nvSpPr>
          <p:spPr>
            <a:xfrm>
              <a:off x="-393874" y="1401696"/>
              <a:ext cx="1776217" cy="1531221"/>
            </a:xfrm>
            <a:prstGeom prst="hexagon">
              <a:avLst>
                <a:gd name="adj" fmla="val 25000"/>
                <a:gd name="vf" fmla="val 115470"/>
              </a:avLst>
            </a:prstGeom>
            <a:solidFill>
              <a:schemeClr val="lt1"/>
            </a:solidFill>
            <a:ln w="57150" cap="flat" cmpd="sng">
              <a:solidFill>
                <a:srgbClr val="008A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2" name="Google Shape;302;p34"/>
            <p:cNvSpPr/>
            <p:nvPr/>
          </p:nvSpPr>
          <p:spPr>
            <a:xfrm>
              <a:off x="1593947" y="1401696"/>
              <a:ext cx="1776217" cy="1531221"/>
            </a:xfrm>
            <a:prstGeom prst="hexagon">
              <a:avLst>
                <a:gd name="adj" fmla="val 25000"/>
                <a:gd name="vf" fmla="val 115470"/>
              </a:avLst>
            </a:prstGeom>
            <a:solidFill>
              <a:schemeClr val="lt1"/>
            </a:solidFill>
            <a:ln w="57150" cap="flat" cmpd="sng">
              <a:solidFill>
                <a:srgbClr val="008A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3" name="Google Shape;303;p34"/>
            <p:cNvSpPr/>
            <p:nvPr/>
          </p:nvSpPr>
          <p:spPr>
            <a:xfrm>
              <a:off x="-393874" y="3119695"/>
              <a:ext cx="1776217" cy="1531221"/>
            </a:xfrm>
            <a:prstGeom prst="hexagon">
              <a:avLst>
                <a:gd name="adj" fmla="val 25000"/>
                <a:gd name="vf" fmla="val 115470"/>
              </a:avLst>
            </a:prstGeom>
            <a:solidFill>
              <a:schemeClr val="lt1"/>
            </a:solidFill>
            <a:ln w="57150" cap="flat" cmpd="sng">
              <a:solidFill>
                <a:srgbClr val="008A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4" name="Google Shape;304;p34"/>
            <p:cNvSpPr/>
            <p:nvPr/>
          </p:nvSpPr>
          <p:spPr>
            <a:xfrm>
              <a:off x="1593947" y="3119695"/>
              <a:ext cx="1776217" cy="1531221"/>
            </a:xfrm>
            <a:prstGeom prst="hexagon">
              <a:avLst>
                <a:gd name="adj" fmla="val 25000"/>
                <a:gd name="vf" fmla="val 115470"/>
              </a:avLst>
            </a:prstGeom>
            <a:solidFill>
              <a:schemeClr val="lt1"/>
            </a:solidFill>
            <a:ln w="57150" cap="flat" cmpd="sng">
              <a:solidFill>
                <a:srgbClr val="008A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5" name="Google Shape;305;p34"/>
            <p:cNvSpPr/>
            <p:nvPr/>
          </p:nvSpPr>
          <p:spPr>
            <a:xfrm>
              <a:off x="-252002" y="1524000"/>
              <a:ext cx="1492472" cy="1286612"/>
            </a:xfrm>
            <a:prstGeom prst="hexagon">
              <a:avLst>
                <a:gd name="adj" fmla="val 25000"/>
                <a:gd name="vf" fmla="val 115470"/>
              </a:avLst>
            </a:prstGeom>
            <a:solidFill>
              <a:srgbClr val="008A3E"/>
            </a:solidFill>
            <a:ln w="5715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6" name="Google Shape;306;p34"/>
            <p:cNvSpPr/>
            <p:nvPr/>
          </p:nvSpPr>
          <p:spPr>
            <a:xfrm>
              <a:off x="-252002" y="3241999"/>
              <a:ext cx="1492472" cy="1286612"/>
            </a:xfrm>
            <a:prstGeom prst="hexagon">
              <a:avLst>
                <a:gd name="adj" fmla="val 25000"/>
                <a:gd name="vf" fmla="val 115470"/>
              </a:avLst>
            </a:prstGeom>
            <a:solidFill>
              <a:srgbClr val="008A3E"/>
            </a:solidFill>
            <a:ln w="5715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7" name="Google Shape;307;p34"/>
            <p:cNvSpPr/>
            <p:nvPr/>
          </p:nvSpPr>
          <p:spPr>
            <a:xfrm>
              <a:off x="1717755" y="1519083"/>
              <a:ext cx="1492472" cy="1286612"/>
            </a:xfrm>
            <a:prstGeom prst="hexagon">
              <a:avLst>
                <a:gd name="adj" fmla="val 25000"/>
                <a:gd name="vf" fmla="val 115470"/>
              </a:avLst>
            </a:prstGeom>
            <a:solidFill>
              <a:srgbClr val="008A3E"/>
            </a:solidFill>
            <a:ln w="5715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8" name="Google Shape;308;p34"/>
            <p:cNvSpPr/>
            <p:nvPr/>
          </p:nvSpPr>
          <p:spPr>
            <a:xfrm>
              <a:off x="1717755" y="3237082"/>
              <a:ext cx="1492472" cy="1286612"/>
            </a:xfrm>
            <a:prstGeom prst="hexagon">
              <a:avLst>
                <a:gd name="adj" fmla="val 25000"/>
                <a:gd name="vf" fmla="val 115470"/>
              </a:avLst>
            </a:prstGeom>
            <a:solidFill>
              <a:srgbClr val="008A3E"/>
            </a:solidFill>
            <a:ln w="5715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9" name="Google Shape;309;p34"/>
            <p:cNvSpPr txBox="1"/>
            <p:nvPr/>
          </p:nvSpPr>
          <p:spPr>
            <a:xfrm>
              <a:off x="-14414" y="1942224"/>
              <a:ext cx="1040784" cy="440331"/>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 sz="1600" b="1" i="0" u="none" strike="noStrike" cap="none">
                  <a:solidFill>
                    <a:srgbClr val="000000"/>
                  </a:solidFill>
                  <a:latin typeface="Arial"/>
                  <a:ea typeface="Arial"/>
                  <a:cs typeface="Arial"/>
                  <a:sym typeface="Arial"/>
                </a:rPr>
                <a:t>Vision</a:t>
              </a:r>
              <a:endParaRPr sz="2000" b="1" i="0" u="none" strike="noStrike" cap="none">
                <a:solidFill>
                  <a:srgbClr val="000000"/>
                </a:solidFill>
                <a:latin typeface="Arial"/>
                <a:ea typeface="Arial"/>
                <a:cs typeface="Arial"/>
                <a:sym typeface="Arial"/>
              </a:endParaRPr>
            </a:p>
          </p:txBody>
        </p:sp>
        <p:sp>
          <p:nvSpPr>
            <p:cNvPr id="310" name="Google Shape;310;p34"/>
            <p:cNvSpPr txBox="1"/>
            <p:nvPr/>
          </p:nvSpPr>
          <p:spPr>
            <a:xfrm>
              <a:off x="14776" y="3660223"/>
              <a:ext cx="982407" cy="440331"/>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 sz="1600" b="1" i="0" u="none" strike="noStrike" cap="none">
                  <a:solidFill>
                    <a:srgbClr val="000000"/>
                  </a:solidFill>
                  <a:latin typeface="Arial"/>
                  <a:ea typeface="Arial"/>
                  <a:cs typeface="Arial"/>
                  <a:sym typeface="Arial"/>
                </a:rPr>
                <a:t>Goals</a:t>
              </a:r>
              <a:endParaRPr sz="2000" b="1" i="0" u="none" strike="noStrike" cap="none">
                <a:solidFill>
                  <a:srgbClr val="000000"/>
                </a:solidFill>
                <a:latin typeface="Arial"/>
                <a:ea typeface="Arial"/>
                <a:cs typeface="Arial"/>
                <a:sym typeface="Arial"/>
              </a:endParaRPr>
            </a:p>
          </p:txBody>
        </p:sp>
        <p:sp>
          <p:nvSpPr>
            <p:cNvPr id="311" name="Google Shape;311;p34"/>
            <p:cNvSpPr txBox="1"/>
            <p:nvPr/>
          </p:nvSpPr>
          <p:spPr>
            <a:xfrm>
              <a:off x="1841737" y="1942224"/>
              <a:ext cx="1234681" cy="440331"/>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 sz="1600" b="1" i="0" u="none" strike="noStrike" cap="none">
                  <a:solidFill>
                    <a:srgbClr val="000000"/>
                  </a:solidFill>
                  <a:latin typeface="Arial"/>
                  <a:ea typeface="Arial"/>
                  <a:cs typeface="Arial"/>
                  <a:sym typeface="Arial"/>
                </a:rPr>
                <a:t>Mission</a:t>
              </a:r>
              <a:endParaRPr sz="2000" b="1" i="0" u="none" strike="noStrike" cap="none">
                <a:solidFill>
                  <a:srgbClr val="000000"/>
                </a:solidFill>
                <a:latin typeface="Arial"/>
                <a:ea typeface="Arial"/>
                <a:cs typeface="Arial"/>
                <a:sym typeface="Arial"/>
              </a:endParaRPr>
            </a:p>
          </p:txBody>
        </p:sp>
        <p:sp>
          <p:nvSpPr>
            <p:cNvPr id="312" name="Google Shape;312;p34"/>
            <p:cNvSpPr txBox="1"/>
            <p:nvPr/>
          </p:nvSpPr>
          <p:spPr>
            <a:xfrm>
              <a:off x="1908452" y="3500101"/>
              <a:ext cx="1101248" cy="760572"/>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 sz="1600" b="1" i="0" u="none" strike="noStrike" cap="none">
                  <a:solidFill>
                    <a:srgbClr val="000000"/>
                  </a:solidFill>
                  <a:latin typeface="Arial"/>
                  <a:ea typeface="Arial"/>
                  <a:cs typeface="Arial"/>
                  <a:sym typeface="Arial"/>
                </a:rPr>
                <a:t>Target</a:t>
              </a:r>
              <a:endParaRPr sz="2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 sz="1600" b="1" i="0" u="none" strike="noStrike" cap="none">
                  <a:solidFill>
                    <a:srgbClr val="000000"/>
                  </a:solidFill>
                  <a:latin typeface="Arial"/>
                  <a:ea typeface="Arial"/>
                  <a:cs typeface="Arial"/>
                  <a:sym typeface="Arial"/>
                </a:rPr>
                <a:t>Market</a:t>
              </a:r>
              <a:endParaRPr sz="2000" b="1" i="0" u="none" strike="noStrike" cap="none">
                <a:solidFill>
                  <a:srgbClr val="000000"/>
                </a:solidFill>
                <a:latin typeface="Arial"/>
                <a:ea typeface="Arial"/>
                <a:cs typeface="Arial"/>
                <a:sym typeface="Arial"/>
              </a:endParaRPr>
            </a:p>
          </p:txBody>
        </p:sp>
        <p:sp>
          <p:nvSpPr>
            <p:cNvPr id="313" name="Google Shape;313;p34"/>
            <p:cNvSpPr/>
            <p:nvPr/>
          </p:nvSpPr>
          <p:spPr>
            <a:xfrm>
              <a:off x="609600" y="4867634"/>
              <a:ext cx="1776217" cy="1531221"/>
            </a:xfrm>
            <a:prstGeom prst="hexagon">
              <a:avLst>
                <a:gd name="adj" fmla="val 25000"/>
                <a:gd name="vf" fmla="val 115470"/>
              </a:avLst>
            </a:prstGeom>
            <a:solidFill>
              <a:schemeClr val="lt1"/>
            </a:solidFill>
            <a:ln w="571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4" name="Google Shape;314;p34"/>
            <p:cNvSpPr/>
            <p:nvPr/>
          </p:nvSpPr>
          <p:spPr>
            <a:xfrm>
              <a:off x="733408" y="4985021"/>
              <a:ext cx="1492472" cy="1286612"/>
            </a:xfrm>
            <a:prstGeom prst="hexagon">
              <a:avLst>
                <a:gd name="adj" fmla="val 25000"/>
                <a:gd name="vf" fmla="val 115470"/>
              </a:avLst>
            </a:prstGeom>
            <a:solidFill>
              <a:schemeClr val="dk1"/>
            </a:solidFill>
            <a:ln w="57150" cap="flat" cmpd="sng">
              <a:solidFill>
                <a:srgbClr val="008A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5" name="Google Shape;315;p34"/>
            <p:cNvSpPr txBox="1"/>
            <p:nvPr/>
          </p:nvSpPr>
          <p:spPr>
            <a:xfrm>
              <a:off x="806310" y="5248041"/>
              <a:ext cx="1336840" cy="760572"/>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 sz="1600" b="1" i="0" u="none" strike="noStrike" cap="none">
                  <a:solidFill>
                    <a:schemeClr val="lt1"/>
                  </a:solidFill>
                  <a:latin typeface="Arial"/>
                  <a:ea typeface="Arial"/>
                  <a:cs typeface="Arial"/>
                  <a:sym typeface="Arial"/>
                </a:rPr>
                <a:t>SWOT</a:t>
              </a:r>
              <a:endParaRPr/>
            </a:p>
            <a:p>
              <a:pPr marL="0" marR="0" lvl="0" indent="0" algn="ctr" rtl="0">
                <a:lnSpc>
                  <a:spcPct val="100000"/>
                </a:lnSpc>
                <a:spcBef>
                  <a:spcPts val="0"/>
                </a:spcBef>
                <a:spcAft>
                  <a:spcPts val="0"/>
                </a:spcAft>
                <a:buNone/>
              </a:pPr>
              <a:r>
                <a:rPr lang="en" sz="1600" b="1" i="0" u="none" strike="noStrike" cap="none">
                  <a:solidFill>
                    <a:schemeClr val="lt1"/>
                  </a:solidFill>
                  <a:latin typeface="Arial"/>
                  <a:ea typeface="Arial"/>
                  <a:cs typeface="Arial"/>
                  <a:sym typeface="Arial"/>
                </a:rPr>
                <a:t>Analysis</a:t>
              </a:r>
              <a:endParaRPr/>
            </a:p>
          </p:txBody>
        </p:sp>
      </p:grpSp>
      <p:grpSp>
        <p:nvGrpSpPr>
          <p:cNvPr id="316" name="Google Shape;316;p34"/>
          <p:cNvGrpSpPr/>
          <p:nvPr/>
        </p:nvGrpSpPr>
        <p:grpSpPr>
          <a:xfrm>
            <a:off x="3781425" y="3097278"/>
            <a:ext cx="5081545" cy="1007073"/>
            <a:chOff x="4237493" y="4008610"/>
            <a:chExt cx="3920501" cy="1007073"/>
          </a:xfrm>
        </p:grpSpPr>
        <p:sp>
          <p:nvSpPr>
            <p:cNvPr id="317" name="Google Shape;317;p34"/>
            <p:cNvSpPr txBox="1"/>
            <p:nvPr/>
          </p:nvSpPr>
          <p:spPr>
            <a:xfrm>
              <a:off x="4733346" y="4184782"/>
              <a:ext cx="3424648" cy="64633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 sz="1800" b="1" i="0" u="none" strike="noStrike" cap="none">
                  <a:solidFill>
                    <a:srgbClr val="0000FF"/>
                  </a:solidFill>
                  <a:latin typeface="Calibri"/>
                  <a:ea typeface="Calibri"/>
                  <a:cs typeface="Calibri"/>
                  <a:sym typeface="Calibri"/>
                </a:rPr>
                <a:t>Words from Chairwoman </a:t>
              </a:r>
              <a:r>
                <a:rPr lang="en" sz="1800" b="1" i="1" u="none" strike="noStrike" cap="none">
                  <a:solidFill>
                    <a:srgbClr val="0000FF"/>
                  </a:solidFill>
                  <a:latin typeface="Calibri"/>
                  <a:ea typeface="Calibri"/>
                  <a:cs typeface="Calibri"/>
                  <a:sym typeface="Calibri"/>
                </a:rPr>
                <a:t>Tremaine Wright</a:t>
              </a:r>
              <a:r>
                <a:rPr lang="en" sz="1800" b="1" i="0" u="none" strike="noStrike" cap="none">
                  <a:solidFill>
                    <a:srgbClr val="0000FF"/>
                  </a:solidFill>
                  <a:latin typeface="Calibri"/>
                  <a:ea typeface="Calibri"/>
                  <a:cs typeface="Calibri"/>
                  <a:sym typeface="Calibri"/>
                </a:rPr>
                <a:t> </a:t>
              </a:r>
              <a:endParaRPr sz="2000" b="0" i="0" u="none" strike="noStrike" cap="none">
                <a:solidFill>
                  <a:srgbClr val="0000FF"/>
                </a:solidFill>
                <a:latin typeface="Calibri"/>
                <a:ea typeface="Calibri"/>
                <a:cs typeface="Calibri"/>
                <a:sym typeface="Calibri"/>
              </a:endParaRPr>
            </a:p>
            <a:p>
              <a:pPr marL="0" marR="0" lvl="0" indent="0" algn="l" rtl="0">
                <a:lnSpc>
                  <a:spcPct val="100000"/>
                </a:lnSpc>
                <a:spcBef>
                  <a:spcPts val="0"/>
                </a:spcBef>
                <a:spcAft>
                  <a:spcPts val="0"/>
                </a:spcAft>
                <a:buNone/>
              </a:pPr>
              <a:r>
                <a:rPr lang="en" sz="1800" b="1" i="0" u="none" strike="noStrike" cap="none">
                  <a:solidFill>
                    <a:srgbClr val="0000FF"/>
                  </a:solidFill>
                  <a:latin typeface="Calibri"/>
                  <a:ea typeface="Calibri"/>
                  <a:cs typeface="Calibri"/>
                  <a:sym typeface="Calibri"/>
                </a:rPr>
                <a:t>     “you need a sound business plan”</a:t>
              </a:r>
              <a:endParaRPr sz="2000" b="1" i="0" u="none" strike="noStrike" cap="none">
                <a:solidFill>
                  <a:srgbClr val="0000FF"/>
                </a:solidFill>
                <a:latin typeface="Calibri"/>
                <a:ea typeface="Calibri"/>
                <a:cs typeface="Calibri"/>
                <a:sym typeface="Calibri"/>
              </a:endParaRPr>
            </a:p>
          </p:txBody>
        </p:sp>
        <p:pic>
          <p:nvPicPr>
            <p:cNvPr id="318" name="Google Shape;318;p34" descr="Open quotation mark"/>
            <p:cNvPicPr preferRelativeResize="0"/>
            <p:nvPr/>
          </p:nvPicPr>
          <p:blipFill rotWithShape="1">
            <a:blip r:embed="rId4">
              <a:alphaModFix/>
            </a:blip>
            <a:srcRect/>
            <a:stretch/>
          </p:blipFill>
          <p:spPr>
            <a:xfrm>
              <a:off x="4237493" y="4008610"/>
              <a:ext cx="640080" cy="640080"/>
            </a:xfrm>
            <a:prstGeom prst="rect">
              <a:avLst/>
            </a:prstGeom>
            <a:noFill/>
            <a:ln>
              <a:noFill/>
            </a:ln>
          </p:spPr>
        </p:pic>
        <p:pic>
          <p:nvPicPr>
            <p:cNvPr id="319" name="Google Shape;319;p34" descr="Open quotation mark"/>
            <p:cNvPicPr preferRelativeResize="0"/>
            <p:nvPr/>
          </p:nvPicPr>
          <p:blipFill rotWithShape="1">
            <a:blip r:embed="rId4">
              <a:alphaModFix/>
            </a:blip>
            <a:srcRect/>
            <a:stretch/>
          </p:blipFill>
          <p:spPr>
            <a:xfrm rot="10800000">
              <a:off x="7406445" y="4375603"/>
              <a:ext cx="640080" cy="64008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99"/>
                                        </p:tgtEl>
                                        <p:attrNameLst>
                                          <p:attrName>style.visibility</p:attrName>
                                        </p:attrNameLst>
                                      </p:cBhvr>
                                      <p:to>
                                        <p:strVal val="visible"/>
                                      </p:to>
                                    </p:set>
                                    <p:anim calcmode="lin" valueType="num">
                                      <p:cBhvr additive="base">
                                        <p:cTn id="7" dur="500"/>
                                        <p:tgtEl>
                                          <p:spTgt spid="299"/>
                                        </p:tgtEl>
                                        <p:attrNameLst>
                                          <p:attrName>ppt_w</p:attrName>
                                        </p:attrNameLst>
                                      </p:cBhvr>
                                      <p:tavLst>
                                        <p:tav tm="0">
                                          <p:val>
                                            <p:strVal val="0"/>
                                          </p:val>
                                        </p:tav>
                                        <p:tav tm="100000">
                                          <p:val>
                                            <p:strVal val="#ppt_w"/>
                                          </p:val>
                                        </p:tav>
                                      </p:tavLst>
                                    </p:anim>
                                    <p:anim calcmode="lin" valueType="num">
                                      <p:cBhvr additive="base">
                                        <p:cTn id="8" dur="500"/>
                                        <p:tgtEl>
                                          <p:spTgt spid="299"/>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95"/>
                                        </p:tgtEl>
                                        <p:attrNameLst>
                                          <p:attrName>style.visibility</p:attrName>
                                        </p:attrNameLst>
                                      </p:cBhvr>
                                      <p:to>
                                        <p:strVal val="visible"/>
                                      </p:to>
                                    </p:set>
                                    <p:anim calcmode="lin" valueType="num">
                                      <p:cBhvr additive="base">
                                        <p:cTn id="12" dur="1000"/>
                                        <p:tgtEl>
                                          <p:spTgt spid="295"/>
                                        </p:tgtEl>
                                        <p:attrNameLst>
                                          <p:attrName>ppt_w</p:attrName>
                                        </p:attrNameLst>
                                      </p:cBhvr>
                                      <p:tavLst>
                                        <p:tav tm="0">
                                          <p:val>
                                            <p:strVal val="0"/>
                                          </p:val>
                                        </p:tav>
                                        <p:tav tm="100000">
                                          <p:val>
                                            <p:strVal val="#ppt_w"/>
                                          </p:val>
                                        </p:tav>
                                      </p:tavLst>
                                    </p:anim>
                                    <p:anim calcmode="lin" valueType="num">
                                      <p:cBhvr additive="base">
                                        <p:cTn id="13" dur="1000"/>
                                        <p:tgtEl>
                                          <p:spTgt spid="295"/>
                                        </p:tgtEl>
                                        <p:attrNameLst>
                                          <p:attrName>ppt_h</p:attrName>
                                        </p:attrNameLst>
                                      </p:cBhvr>
                                      <p:tavLst>
                                        <p:tav tm="0">
                                          <p:val>
                                            <p:strVal val="0"/>
                                          </p:val>
                                        </p:tav>
                                        <p:tav tm="100000">
                                          <p:val>
                                            <p:strVal val="#ppt_h"/>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297"/>
                                        </p:tgtEl>
                                        <p:attrNameLst>
                                          <p:attrName>style.visibility</p:attrName>
                                        </p:attrNameLst>
                                      </p:cBhvr>
                                      <p:to>
                                        <p:strVal val="visible"/>
                                      </p:to>
                                    </p:set>
                                    <p:anim calcmode="lin" valueType="num">
                                      <p:cBhvr additive="base">
                                        <p:cTn id="17" dur="1000"/>
                                        <p:tgtEl>
                                          <p:spTgt spid="297"/>
                                        </p:tgtEl>
                                        <p:attrNameLst>
                                          <p:attrName>ppt_x</p:attrName>
                                        </p:attrNameLst>
                                      </p:cBhvr>
                                      <p:tavLst>
                                        <p:tav tm="0">
                                          <p:val>
                                            <p:strVal val="#ppt_x-1"/>
                                          </p:val>
                                        </p:tav>
                                        <p:tav tm="100000">
                                          <p:val>
                                            <p:strVal val="#ppt_x"/>
                                          </p:val>
                                        </p:tav>
                                      </p:tavLst>
                                    </p:anim>
                                  </p:childTnLst>
                                </p:cTn>
                              </p:par>
                            </p:childTnLst>
                          </p:cTn>
                        </p:par>
                        <p:par>
                          <p:cTn id="18" fill="hold">
                            <p:stCondLst>
                              <p:cond delay="2500"/>
                            </p:stCondLst>
                            <p:childTnLst>
                              <p:par>
                                <p:cTn id="19" presetID="23" presetClass="entr" presetSubtype="16" fill="hold" nodeType="afterEffect">
                                  <p:stCondLst>
                                    <p:cond delay="0"/>
                                  </p:stCondLst>
                                  <p:childTnLst>
                                    <p:set>
                                      <p:cBhvr>
                                        <p:cTn id="20" dur="1" fill="hold">
                                          <p:stCondLst>
                                            <p:cond delay="0"/>
                                          </p:stCondLst>
                                        </p:cTn>
                                        <p:tgtEl>
                                          <p:spTgt spid="296"/>
                                        </p:tgtEl>
                                        <p:attrNameLst>
                                          <p:attrName>style.visibility</p:attrName>
                                        </p:attrNameLst>
                                      </p:cBhvr>
                                      <p:to>
                                        <p:strVal val="visible"/>
                                      </p:to>
                                    </p:set>
                                    <p:anim calcmode="lin" valueType="num">
                                      <p:cBhvr additive="base">
                                        <p:cTn id="21" dur="1000"/>
                                        <p:tgtEl>
                                          <p:spTgt spid="296"/>
                                        </p:tgtEl>
                                        <p:attrNameLst>
                                          <p:attrName>ppt_w</p:attrName>
                                        </p:attrNameLst>
                                      </p:cBhvr>
                                      <p:tavLst>
                                        <p:tav tm="0">
                                          <p:val>
                                            <p:strVal val="0"/>
                                          </p:val>
                                        </p:tav>
                                        <p:tav tm="100000">
                                          <p:val>
                                            <p:strVal val="#ppt_w"/>
                                          </p:val>
                                        </p:tav>
                                      </p:tavLst>
                                    </p:anim>
                                    <p:anim calcmode="lin" valueType="num">
                                      <p:cBhvr additive="base">
                                        <p:cTn id="22" dur="1000"/>
                                        <p:tgtEl>
                                          <p:spTgt spid="296"/>
                                        </p:tgtEl>
                                        <p:attrNameLst>
                                          <p:attrName>ppt_h</p:attrName>
                                        </p:attrNameLst>
                                      </p:cBhvr>
                                      <p:tavLst>
                                        <p:tav tm="0">
                                          <p:val>
                                            <p:strVal val="0"/>
                                          </p:val>
                                        </p:tav>
                                        <p:tav tm="100000">
                                          <p:val>
                                            <p:strVal val="#ppt_h"/>
                                          </p:val>
                                        </p:tav>
                                      </p:tavLst>
                                    </p:anim>
                                  </p:childTnLst>
                                </p:cTn>
                              </p:par>
                            </p:childTnLst>
                          </p:cTn>
                        </p:par>
                        <p:par>
                          <p:cTn id="23" fill="hold">
                            <p:stCondLst>
                              <p:cond delay="3500"/>
                            </p:stCondLst>
                            <p:childTnLst>
                              <p:par>
                                <p:cTn id="24" presetID="2" presetClass="entr" presetSubtype="8" fill="hold" nodeType="afterEffect">
                                  <p:stCondLst>
                                    <p:cond delay="0"/>
                                  </p:stCondLst>
                                  <p:childTnLst>
                                    <p:set>
                                      <p:cBhvr>
                                        <p:cTn id="25" dur="1" fill="hold">
                                          <p:stCondLst>
                                            <p:cond delay="0"/>
                                          </p:stCondLst>
                                        </p:cTn>
                                        <p:tgtEl>
                                          <p:spTgt spid="298"/>
                                        </p:tgtEl>
                                        <p:attrNameLst>
                                          <p:attrName>style.visibility</p:attrName>
                                        </p:attrNameLst>
                                      </p:cBhvr>
                                      <p:to>
                                        <p:strVal val="visible"/>
                                      </p:to>
                                    </p:set>
                                    <p:anim calcmode="lin" valueType="num">
                                      <p:cBhvr additive="base">
                                        <p:cTn id="26" dur="1000"/>
                                        <p:tgtEl>
                                          <p:spTgt spid="298"/>
                                        </p:tgtEl>
                                        <p:attrNameLst>
                                          <p:attrName>ppt_x</p:attrName>
                                        </p:attrNameLst>
                                      </p:cBhvr>
                                      <p:tavLst>
                                        <p:tav tm="0">
                                          <p:val>
                                            <p:strVal val="#ppt_x-1"/>
                                          </p:val>
                                        </p:tav>
                                        <p:tav tm="100000">
                                          <p:val>
                                            <p:strVal val="#ppt_x"/>
                                          </p:val>
                                        </p:tav>
                                      </p:tavLst>
                                    </p:anim>
                                  </p:childTnLst>
                                </p:cTn>
                              </p:par>
                            </p:childTnLst>
                          </p:cTn>
                        </p:par>
                        <p:par>
                          <p:cTn id="27" fill="hold">
                            <p:stCondLst>
                              <p:cond delay="4500"/>
                            </p:stCondLst>
                            <p:childTnLst>
                              <p:par>
                                <p:cTn id="28" presetID="2" presetClass="entr" presetSubtype="4" fill="hold" nodeType="afterEffect">
                                  <p:stCondLst>
                                    <p:cond delay="0"/>
                                  </p:stCondLst>
                                  <p:childTnLst>
                                    <p:set>
                                      <p:cBhvr>
                                        <p:cTn id="29" dur="1" fill="hold">
                                          <p:stCondLst>
                                            <p:cond delay="0"/>
                                          </p:stCondLst>
                                        </p:cTn>
                                        <p:tgtEl>
                                          <p:spTgt spid="316"/>
                                        </p:tgtEl>
                                        <p:attrNameLst>
                                          <p:attrName>style.visibility</p:attrName>
                                        </p:attrNameLst>
                                      </p:cBhvr>
                                      <p:to>
                                        <p:strVal val="visible"/>
                                      </p:to>
                                    </p:set>
                                    <p:anim calcmode="lin" valueType="num">
                                      <p:cBhvr additive="base">
                                        <p:cTn id="30" dur="500"/>
                                        <p:tgtEl>
                                          <p:spTgt spid="3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5"/>
          <p:cNvSpPr txBox="1"/>
          <p:nvPr/>
        </p:nvSpPr>
        <p:spPr>
          <a:xfrm>
            <a:off x="297810" y="129101"/>
            <a:ext cx="8548380" cy="484800"/>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100000"/>
              </a:lnSpc>
              <a:spcBef>
                <a:spcPts val="0"/>
              </a:spcBef>
              <a:spcAft>
                <a:spcPts val="0"/>
              </a:spcAft>
              <a:buNone/>
            </a:pPr>
            <a:r>
              <a:rPr lang="en" sz="3000" b="0" i="0" u="none" strike="noStrike" cap="none">
                <a:solidFill>
                  <a:schemeClr val="lt1"/>
                </a:solidFill>
                <a:latin typeface="Calibri"/>
                <a:ea typeface="Calibri"/>
                <a:cs typeface="Calibri"/>
                <a:sym typeface="Calibri"/>
              </a:rPr>
              <a:t>Community Plan</a:t>
            </a:r>
            <a:endParaRPr sz="3000" b="0" i="0" u="none" strike="noStrike" cap="none">
              <a:solidFill>
                <a:schemeClr val="lt1"/>
              </a:solidFill>
              <a:latin typeface="Calibri"/>
              <a:ea typeface="Calibri"/>
              <a:cs typeface="Calibri"/>
              <a:sym typeface="Calibri"/>
            </a:endParaRPr>
          </a:p>
        </p:txBody>
      </p:sp>
      <p:pic>
        <p:nvPicPr>
          <p:cNvPr id="325" name="Google Shape;325;p35"/>
          <p:cNvPicPr preferRelativeResize="0"/>
          <p:nvPr/>
        </p:nvPicPr>
        <p:blipFill rotWithShape="1">
          <a:blip r:embed="rId3">
            <a:alphaModFix/>
          </a:blip>
          <a:srcRect b="1634"/>
          <a:stretch/>
        </p:blipFill>
        <p:spPr>
          <a:xfrm>
            <a:off x="386288" y="1195587"/>
            <a:ext cx="2942762" cy="2965463"/>
          </a:xfrm>
          <a:prstGeom prst="roundRect">
            <a:avLst>
              <a:gd name="adj" fmla="val 4167"/>
            </a:avLst>
          </a:prstGeom>
          <a:solidFill>
            <a:srgbClr val="FFFFFF"/>
          </a:solidFill>
          <a:ln w="76200" cap="sq" cmpd="sng">
            <a:solidFill>
              <a:srgbClr val="00B050"/>
            </a:solidFill>
            <a:prstDash val="solid"/>
            <a:miter lim="800000"/>
            <a:headEnd type="none" w="sm" len="sm"/>
            <a:tailEnd type="none" w="sm" len="sm"/>
          </a:ln>
          <a:effectLst>
            <a:reflection stA="28000" endPos="28000" dist="5000" dir="5400000" sy="-100000" algn="bl" rotWithShape="0"/>
          </a:effectLst>
        </p:spPr>
      </p:pic>
      <p:sp>
        <p:nvSpPr>
          <p:cNvPr id="326" name="Google Shape;326;p35"/>
          <p:cNvSpPr/>
          <p:nvPr/>
        </p:nvSpPr>
        <p:spPr>
          <a:xfrm>
            <a:off x="3572331" y="1251071"/>
            <a:ext cx="923400" cy="692400"/>
          </a:xfrm>
          <a:prstGeom prst="quadArrowCallout">
            <a:avLst>
              <a:gd name="adj1" fmla="val 18515"/>
              <a:gd name="adj2" fmla="val 18515"/>
              <a:gd name="adj3" fmla="val 18515"/>
              <a:gd name="adj4" fmla="val 48123"/>
            </a:avLst>
          </a:prstGeom>
          <a:solidFill>
            <a:srgbClr val="008A3E"/>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7" name="Google Shape;327;p35"/>
          <p:cNvSpPr txBox="1"/>
          <p:nvPr/>
        </p:nvSpPr>
        <p:spPr>
          <a:xfrm>
            <a:off x="4571998" y="1094351"/>
            <a:ext cx="4313400" cy="1005840"/>
          </a:xfrm>
          <a:prstGeom prst="rect">
            <a:avLst/>
          </a:prstGeom>
          <a:solidFill>
            <a:srgbClr val="F2F2F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Calibri"/>
                <a:ea typeface="Calibri"/>
                <a:cs typeface="Calibri"/>
                <a:sym typeface="Calibri"/>
              </a:rPr>
              <a:t>Reintegration and Support Services for Returning Citizens: Develop programs and services aimed at supporting individuals who are returning to their home community after being incarcerated.</a:t>
            </a:r>
            <a:endParaRPr sz="1200" b="0" i="0" u="none" strike="noStrike" cap="none">
              <a:solidFill>
                <a:schemeClr val="dk1"/>
              </a:solidFill>
              <a:latin typeface="Calibri"/>
              <a:ea typeface="Calibri"/>
              <a:cs typeface="Calibri"/>
              <a:sym typeface="Calibri"/>
            </a:endParaRPr>
          </a:p>
        </p:txBody>
      </p:sp>
      <p:sp>
        <p:nvSpPr>
          <p:cNvPr id="328" name="Google Shape;328;p35"/>
          <p:cNvSpPr/>
          <p:nvPr/>
        </p:nvSpPr>
        <p:spPr>
          <a:xfrm>
            <a:off x="3572331" y="2359080"/>
            <a:ext cx="923400" cy="692400"/>
          </a:xfrm>
          <a:prstGeom prst="quadArrowCallout">
            <a:avLst>
              <a:gd name="adj1" fmla="val 18515"/>
              <a:gd name="adj2" fmla="val 18515"/>
              <a:gd name="adj3" fmla="val 18515"/>
              <a:gd name="adj4" fmla="val 48123"/>
            </a:avLst>
          </a:prstGeom>
          <a:solidFill>
            <a:srgbClr val="008A3E"/>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9" name="Google Shape;329;p35"/>
          <p:cNvSpPr/>
          <p:nvPr/>
        </p:nvSpPr>
        <p:spPr>
          <a:xfrm>
            <a:off x="3572331" y="3484633"/>
            <a:ext cx="923400" cy="692400"/>
          </a:xfrm>
          <a:prstGeom prst="quadArrowCallout">
            <a:avLst>
              <a:gd name="adj1" fmla="val 18515"/>
              <a:gd name="adj2" fmla="val 18515"/>
              <a:gd name="adj3" fmla="val 18515"/>
              <a:gd name="adj4" fmla="val 48123"/>
            </a:avLst>
          </a:prstGeom>
          <a:solidFill>
            <a:srgbClr val="008A3E"/>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0" name="Google Shape;330;p35"/>
          <p:cNvSpPr txBox="1"/>
          <p:nvPr/>
        </p:nvSpPr>
        <p:spPr>
          <a:xfrm>
            <a:off x="4571998" y="2211132"/>
            <a:ext cx="4313400" cy="1005840"/>
          </a:xfrm>
          <a:prstGeom prst="rect">
            <a:avLst/>
          </a:prstGeom>
          <a:solidFill>
            <a:srgbClr val="F2F2F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Calibri"/>
                <a:ea typeface="Calibri"/>
                <a:cs typeface="Calibri"/>
                <a:sym typeface="Calibri"/>
              </a:rPr>
              <a:t>Community Outreach and Support: Establish partnerships and programs that support local charities, nonprofits, or community organizations. This may involve organizing fundraisers, donation drives, or volunteer activity</a:t>
            </a:r>
            <a:endParaRPr sz="1200" b="0" i="0" u="none" strike="noStrike" cap="none">
              <a:solidFill>
                <a:schemeClr val="dk1"/>
              </a:solidFill>
              <a:latin typeface="Calibri"/>
              <a:ea typeface="Calibri"/>
              <a:cs typeface="Calibri"/>
              <a:sym typeface="Calibri"/>
            </a:endParaRPr>
          </a:p>
        </p:txBody>
      </p:sp>
      <p:sp>
        <p:nvSpPr>
          <p:cNvPr id="331" name="Google Shape;331;p35"/>
          <p:cNvSpPr txBox="1"/>
          <p:nvPr/>
        </p:nvSpPr>
        <p:spPr>
          <a:xfrm>
            <a:off x="4572000" y="3327913"/>
            <a:ext cx="4313400" cy="1005840"/>
          </a:xfrm>
          <a:prstGeom prst="rect">
            <a:avLst/>
          </a:prstGeom>
          <a:solidFill>
            <a:srgbClr val="F2F2F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Calibri"/>
                <a:ea typeface="Calibri"/>
                <a:cs typeface="Calibri"/>
                <a:sym typeface="Calibri"/>
              </a:rPr>
              <a:t>Elderly Outreach and Support Programs: Develop initiatives to provide support and assistance to the elderly population within the community. This can include organizing events or workshops, educational sessions on the potential benefits of cannabis for age-related ailments.</a:t>
            </a:r>
            <a:endParaRPr sz="1200" b="0" i="0" u="none" strike="noStrike" cap="none">
              <a:solidFill>
                <a:schemeClr val="dk1"/>
              </a:solidFill>
              <a:latin typeface="Calibri"/>
              <a:ea typeface="Calibri"/>
              <a:cs typeface="Calibri"/>
              <a:sym typeface="Calibri"/>
            </a:endParaRPr>
          </a:p>
        </p:txBody>
      </p:sp>
      <p:sp>
        <p:nvSpPr>
          <p:cNvPr id="332" name="Google Shape;332;p35"/>
          <p:cNvSpPr txBox="1">
            <a:spLocks noGrp="1"/>
          </p:cNvSpPr>
          <p:nvPr>
            <p:ph type="sldNum" idx="12"/>
          </p:nvPr>
        </p:nvSpPr>
        <p:spPr>
          <a:xfrm>
            <a:off x="4358640" y="4814203"/>
            <a:ext cx="426600" cy="27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
              <a:t>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25"/>
                                        </p:tgtEl>
                                        <p:attrNameLst>
                                          <p:attrName>style.visibility</p:attrName>
                                        </p:attrNameLst>
                                      </p:cBhvr>
                                      <p:to>
                                        <p:strVal val="visible"/>
                                      </p:to>
                                    </p:set>
                                    <p:anim calcmode="lin" valueType="num">
                                      <p:cBhvr additive="base">
                                        <p:cTn id="7" dur="500"/>
                                        <p:tgtEl>
                                          <p:spTgt spid="325"/>
                                        </p:tgtEl>
                                        <p:attrNameLst>
                                          <p:attrName>ppt_w</p:attrName>
                                        </p:attrNameLst>
                                      </p:cBhvr>
                                      <p:tavLst>
                                        <p:tav tm="0">
                                          <p:val>
                                            <p:strVal val="0"/>
                                          </p:val>
                                        </p:tav>
                                        <p:tav tm="100000">
                                          <p:val>
                                            <p:strVal val="#ppt_w"/>
                                          </p:val>
                                        </p:tav>
                                      </p:tavLst>
                                    </p:anim>
                                    <p:anim calcmode="lin" valueType="num">
                                      <p:cBhvr additive="base">
                                        <p:cTn id="8" dur="500"/>
                                        <p:tgtEl>
                                          <p:spTgt spid="325"/>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26"/>
                                        </p:tgtEl>
                                        <p:attrNameLst>
                                          <p:attrName>style.visibility</p:attrName>
                                        </p:attrNameLst>
                                      </p:cBhvr>
                                      <p:to>
                                        <p:strVal val="visible"/>
                                      </p:to>
                                    </p:set>
                                    <p:anim calcmode="lin" valueType="num">
                                      <p:cBhvr additive="base">
                                        <p:cTn id="12" dur="500"/>
                                        <p:tgtEl>
                                          <p:spTgt spid="326"/>
                                        </p:tgtEl>
                                        <p:attrNameLst>
                                          <p:attrName>ppt_w</p:attrName>
                                        </p:attrNameLst>
                                      </p:cBhvr>
                                      <p:tavLst>
                                        <p:tav tm="0">
                                          <p:val>
                                            <p:strVal val="0"/>
                                          </p:val>
                                        </p:tav>
                                        <p:tav tm="100000">
                                          <p:val>
                                            <p:strVal val="#ppt_w"/>
                                          </p:val>
                                        </p:tav>
                                      </p:tavLst>
                                    </p:anim>
                                    <p:anim calcmode="lin" valueType="num">
                                      <p:cBhvr additive="base">
                                        <p:cTn id="13" dur="500"/>
                                        <p:tgtEl>
                                          <p:spTgt spid="326"/>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27"/>
                                        </p:tgtEl>
                                        <p:attrNameLst>
                                          <p:attrName>style.visibility</p:attrName>
                                        </p:attrNameLst>
                                      </p:cBhvr>
                                      <p:to>
                                        <p:strVal val="visible"/>
                                      </p:to>
                                    </p:set>
                                    <p:anim calcmode="lin" valueType="num">
                                      <p:cBhvr additive="base">
                                        <p:cTn id="17" dur="500"/>
                                        <p:tgtEl>
                                          <p:spTgt spid="327"/>
                                        </p:tgtEl>
                                        <p:attrNameLst>
                                          <p:attrName>ppt_x</p:attrName>
                                        </p:attrNameLst>
                                      </p:cBhvr>
                                      <p:tavLst>
                                        <p:tav tm="0">
                                          <p:val>
                                            <p:strVal val="#ppt_x-1"/>
                                          </p:val>
                                        </p:tav>
                                        <p:tav tm="100000">
                                          <p:val>
                                            <p:strVal val="#ppt_x"/>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500"/>
                                        <p:tgtEl>
                                          <p:spTgt spid="328"/>
                                        </p:tgtEl>
                                        <p:attrNameLst>
                                          <p:attrName>ppt_w</p:attrName>
                                        </p:attrNameLst>
                                      </p:cBhvr>
                                      <p:tavLst>
                                        <p:tav tm="0">
                                          <p:val>
                                            <p:strVal val="0"/>
                                          </p:val>
                                        </p:tav>
                                        <p:tav tm="100000">
                                          <p:val>
                                            <p:strVal val="#ppt_w"/>
                                          </p:val>
                                        </p:tav>
                                      </p:tavLst>
                                    </p:anim>
                                    <p:anim calcmode="lin" valueType="num">
                                      <p:cBhvr additive="base">
                                        <p:cTn id="22" dur="500"/>
                                        <p:tgtEl>
                                          <p:spTgt spid="328"/>
                                        </p:tgtEl>
                                        <p:attrNameLst>
                                          <p:attrName>ppt_h</p:attrName>
                                        </p:attrNameLst>
                                      </p:cBhvr>
                                      <p:tavLst>
                                        <p:tav tm="0">
                                          <p:val>
                                            <p:strVal val="0"/>
                                          </p:val>
                                        </p:tav>
                                        <p:tav tm="100000">
                                          <p:val>
                                            <p:strVal val="#ppt_h"/>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330"/>
                                        </p:tgtEl>
                                        <p:attrNameLst>
                                          <p:attrName>style.visibility</p:attrName>
                                        </p:attrNameLst>
                                      </p:cBhvr>
                                      <p:to>
                                        <p:strVal val="visible"/>
                                      </p:to>
                                    </p:set>
                                    <p:anim calcmode="lin" valueType="num">
                                      <p:cBhvr additive="base">
                                        <p:cTn id="26" dur="500"/>
                                        <p:tgtEl>
                                          <p:spTgt spid="330"/>
                                        </p:tgtEl>
                                        <p:attrNameLst>
                                          <p:attrName>ppt_x</p:attrName>
                                        </p:attrNameLst>
                                      </p:cBhvr>
                                      <p:tavLst>
                                        <p:tav tm="0">
                                          <p:val>
                                            <p:strVal val="#ppt_x-1"/>
                                          </p:val>
                                        </p:tav>
                                        <p:tav tm="100000">
                                          <p:val>
                                            <p:strVal val="#ppt_x"/>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329"/>
                                        </p:tgtEl>
                                        <p:attrNameLst>
                                          <p:attrName>style.visibility</p:attrName>
                                        </p:attrNameLst>
                                      </p:cBhvr>
                                      <p:to>
                                        <p:strVal val="visible"/>
                                      </p:to>
                                    </p:set>
                                    <p:anim calcmode="lin" valueType="num">
                                      <p:cBhvr additive="base">
                                        <p:cTn id="30" dur="500"/>
                                        <p:tgtEl>
                                          <p:spTgt spid="329"/>
                                        </p:tgtEl>
                                        <p:attrNameLst>
                                          <p:attrName>ppt_w</p:attrName>
                                        </p:attrNameLst>
                                      </p:cBhvr>
                                      <p:tavLst>
                                        <p:tav tm="0">
                                          <p:val>
                                            <p:strVal val="0"/>
                                          </p:val>
                                        </p:tav>
                                        <p:tav tm="100000">
                                          <p:val>
                                            <p:strVal val="#ppt_w"/>
                                          </p:val>
                                        </p:tav>
                                      </p:tavLst>
                                    </p:anim>
                                    <p:anim calcmode="lin" valueType="num">
                                      <p:cBhvr additive="base">
                                        <p:cTn id="31" dur="500"/>
                                        <p:tgtEl>
                                          <p:spTgt spid="329"/>
                                        </p:tgtEl>
                                        <p:attrNameLst>
                                          <p:attrName>ppt_h</p:attrName>
                                        </p:attrNameLst>
                                      </p:cBhvr>
                                      <p:tavLst>
                                        <p:tav tm="0">
                                          <p:val>
                                            <p:strVal val="0"/>
                                          </p:val>
                                        </p:tav>
                                        <p:tav tm="100000">
                                          <p:val>
                                            <p:strVal val="#ppt_h"/>
                                          </p:val>
                                        </p:tav>
                                      </p:tavLst>
                                    </p:anim>
                                  </p:childTnLst>
                                </p:cTn>
                              </p:par>
                            </p:childTnLst>
                          </p:cTn>
                        </p:par>
                        <p:par>
                          <p:cTn id="32" fill="hold">
                            <p:stCondLst>
                              <p:cond delay="3000"/>
                            </p:stCondLst>
                            <p:childTnLst>
                              <p:par>
                                <p:cTn id="33" presetID="2" presetClass="entr" presetSubtype="8" fill="hold" nodeType="afterEffect">
                                  <p:stCondLst>
                                    <p:cond delay="0"/>
                                  </p:stCondLst>
                                  <p:childTnLst>
                                    <p:set>
                                      <p:cBhvr>
                                        <p:cTn id="34" dur="1" fill="hold">
                                          <p:stCondLst>
                                            <p:cond delay="0"/>
                                          </p:stCondLst>
                                        </p:cTn>
                                        <p:tgtEl>
                                          <p:spTgt spid="331"/>
                                        </p:tgtEl>
                                        <p:attrNameLst>
                                          <p:attrName>style.visibility</p:attrName>
                                        </p:attrNameLst>
                                      </p:cBhvr>
                                      <p:to>
                                        <p:strVal val="visible"/>
                                      </p:to>
                                    </p:set>
                                    <p:anim calcmode="lin" valueType="num">
                                      <p:cBhvr additive="base">
                                        <p:cTn id="35" dur="500"/>
                                        <p:tgtEl>
                                          <p:spTgt spid="33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14a5d3b-9767-4485-85c4-b92044950ea0">
      <Terms xmlns="http://schemas.microsoft.com/office/infopath/2007/PartnerControls"/>
    </lcf76f155ced4ddcb4097134ff3c332f>
    <TaxCatchAll xmlns="8abd2b17-b67c-4e89-afae-b536fe3db59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577F90287D0D4292D39F87652F4CC8" ma:contentTypeVersion="16" ma:contentTypeDescription="Create a new document." ma:contentTypeScope="" ma:versionID="5a332f0c66908ca4a114707dffb210b2">
  <xsd:schema xmlns:xsd="http://www.w3.org/2001/XMLSchema" xmlns:xs="http://www.w3.org/2001/XMLSchema" xmlns:p="http://schemas.microsoft.com/office/2006/metadata/properties" xmlns:ns2="a14a5d3b-9767-4485-85c4-b92044950ea0" xmlns:ns3="8abd2b17-b67c-4e89-afae-b536fe3db594" targetNamespace="http://schemas.microsoft.com/office/2006/metadata/properties" ma:root="true" ma:fieldsID="81f744806b360177d291598f5f48dd90" ns2:_="" ns3:_="">
    <xsd:import namespace="a14a5d3b-9767-4485-85c4-b92044950ea0"/>
    <xsd:import namespace="8abd2b17-b67c-4e89-afae-b536fe3db59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4a5d3b-9767-4485-85c4-b92044950e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2597c87-0a2f-4bcb-98aa-a355c729041f"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bd2b17-b67c-4e89-afae-b536fe3db594"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72cdf6a6-8985-4631-b714-abdf1855a746}" ma:internalName="TaxCatchAll" ma:showField="CatchAllData" ma:web="8abd2b17-b67c-4e89-afae-b536fe3db59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C4229C-2543-4597-BB54-CAFD92809434}">
  <ds:schemaRefs>
    <ds:schemaRef ds:uri="http://schemas.microsoft.com/office/2006/metadata/properties"/>
    <ds:schemaRef ds:uri="http://schemas.microsoft.com/office/infopath/2007/PartnerControls"/>
    <ds:schemaRef ds:uri="a14a5d3b-9767-4485-85c4-b92044950ea0"/>
    <ds:schemaRef ds:uri="8abd2b17-b67c-4e89-afae-b536fe3db594"/>
  </ds:schemaRefs>
</ds:datastoreItem>
</file>

<file path=customXml/itemProps2.xml><?xml version="1.0" encoding="utf-8"?>
<ds:datastoreItem xmlns:ds="http://schemas.openxmlformats.org/officeDocument/2006/customXml" ds:itemID="{5C008305-E980-4AE6-8A99-B31E4AE22C6D}">
  <ds:schemaRefs>
    <ds:schemaRef ds:uri="http://schemas.microsoft.com/sharepoint/v3/contenttype/forms"/>
  </ds:schemaRefs>
</ds:datastoreItem>
</file>

<file path=customXml/itemProps3.xml><?xml version="1.0" encoding="utf-8"?>
<ds:datastoreItem xmlns:ds="http://schemas.openxmlformats.org/officeDocument/2006/customXml" ds:itemID="{D4F00F2E-C609-4838-93E4-6635258ECD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4a5d3b-9767-4485-85c4-b92044950ea0"/>
    <ds:schemaRef ds:uri="8abd2b17-b67c-4e89-afae-b536fe3db5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2254</Words>
  <Application>Microsoft Office PowerPoint</Application>
  <PresentationFormat>On-screen Show (16:9)</PresentationFormat>
  <Paragraphs>252</Paragraphs>
  <Slides>27</Slides>
  <Notes>27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Noto Sans Symbols</vt:lpstr>
      <vt:lpstr>Arial Black</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Samira Bahrami</cp:lastModifiedBy>
  <cp:revision>1</cp:revision>
  <dcterms:modified xsi:type="dcterms:W3CDTF">2023-10-10T21:12:49Z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0x0101009E577F90287D0D4292D39F87652F4CC8</vt:lpwstr>
  </property>
  <property fmtid="{D5CDD505-2E9C-101B-9397-08002B2CF9AE}" pid="3" name="MediaServiceImageTags">
    <vt:lpwstr/>
  </property>
</Properties>
</file>