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diagrams/colors1.xml" ContentType="application/vnd.openxmlformats-officedocument.drawingml.diagramColor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6" r:id="rId16"/>
    <p:sldId id="277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35" autoAdjust="0"/>
    <p:restoredTop sz="94718" autoAdjust="0"/>
  </p:normalViewPr>
  <p:slideViewPr>
    <p:cSldViewPr snapToGrid="0" snapToObjects="1">
      <p:cViewPr>
        <p:scale>
          <a:sx n="89" d="100"/>
          <a:sy n="89" d="100"/>
        </p:scale>
        <p:origin x="-656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01C2B-4A55-BD4B-820B-C0A56B8A6E67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717CBA-0C11-8441-8392-38D6ACD1CCE0}">
      <dgm:prSet phldrT="[Text]"/>
      <dgm:spPr/>
      <dgm:t>
        <a:bodyPr/>
        <a:lstStyle/>
        <a:p>
          <a:r>
            <a:rPr lang="en-US" dirty="0" smtClean="0">
              <a:ln>
                <a:solidFill>
                  <a:srgbClr val="000000"/>
                </a:solidFill>
              </a:ln>
            </a:rPr>
            <a:t>HMGB1 </a:t>
          </a:r>
          <a:endParaRPr lang="en-US" dirty="0" smtClean="0">
            <a:ln>
              <a:solidFill>
                <a:srgbClr val="000000"/>
              </a:solidFill>
            </a:ln>
          </a:endParaRPr>
        </a:p>
        <a:p>
          <a:r>
            <a:rPr lang="en-US" dirty="0" smtClean="0">
              <a:ln>
                <a:solidFill>
                  <a:srgbClr val="000000"/>
                </a:solidFill>
              </a:ln>
            </a:rPr>
            <a:t>binding</a:t>
          </a:r>
          <a:endParaRPr lang="en-US" dirty="0">
            <a:ln>
              <a:solidFill>
                <a:srgbClr val="000000"/>
              </a:solidFill>
            </a:ln>
          </a:endParaRPr>
        </a:p>
      </dgm:t>
    </dgm:pt>
    <dgm:pt modelId="{92043C4E-BF11-314E-82DB-A5E7576DFF7D}" type="parTrans" cxnId="{AE9C7709-1873-CD48-9AB1-856D567B50BB}">
      <dgm:prSet/>
      <dgm:spPr/>
      <dgm:t>
        <a:bodyPr/>
        <a:lstStyle/>
        <a:p>
          <a:endParaRPr lang="en-US"/>
        </a:p>
      </dgm:t>
    </dgm:pt>
    <dgm:pt modelId="{7B6ABCE0-7755-4F4B-9153-5B2377F40317}" type="sibTrans" cxnId="{AE9C7709-1873-CD48-9AB1-856D567B50BB}">
      <dgm:prSet/>
      <dgm:spPr/>
      <dgm:t>
        <a:bodyPr/>
        <a:lstStyle/>
        <a:p>
          <a:endParaRPr lang="en-US"/>
        </a:p>
      </dgm:t>
    </dgm:pt>
    <dgm:pt modelId="{303EB618-4827-0D49-A306-772E0D9D54D3}">
      <dgm:prSet phldrT="[Text]"/>
      <dgm:spPr/>
      <dgm:t>
        <a:bodyPr/>
        <a:lstStyle/>
        <a:p>
          <a:r>
            <a:rPr lang="en-US" dirty="0" smtClean="0">
              <a:ln>
                <a:solidFill>
                  <a:srgbClr val="000000"/>
                </a:solidFill>
              </a:ln>
            </a:rPr>
            <a:t>RAGE phosphorylation (activation)</a:t>
          </a:r>
          <a:endParaRPr lang="en-US" dirty="0">
            <a:ln>
              <a:solidFill>
                <a:srgbClr val="000000"/>
              </a:solidFill>
            </a:ln>
          </a:endParaRPr>
        </a:p>
      </dgm:t>
    </dgm:pt>
    <dgm:pt modelId="{4EF4BED5-8EB8-D24F-8001-86AB80216BAF}" type="parTrans" cxnId="{F3BA3999-B6A7-A846-AC9A-9640371BCE61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F4FF73B2-34CE-4D4D-974C-AD04686309F8}" type="sibTrans" cxnId="{F3BA3999-B6A7-A846-AC9A-9640371BCE61}">
      <dgm:prSet/>
      <dgm:spPr/>
      <dgm:t>
        <a:bodyPr/>
        <a:lstStyle/>
        <a:p>
          <a:endParaRPr lang="en-US"/>
        </a:p>
      </dgm:t>
    </dgm:pt>
    <dgm:pt modelId="{B964B843-63EE-F147-92E4-B09398DB17E4}">
      <dgm:prSet phldrT="[Text]"/>
      <dgm:spPr/>
      <dgm:t>
        <a:bodyPr/>
        <a:lstStyle/>
        <a:p>
          <a:r>
            <a:rPr lang="en-US" dirty="0" err="1" smtClean="0">
              <a:ln>
                <a:solidFill>
                  <a:srgbClr val="000000"/>
                </a:solidFill>
              </a:ln>
            </a:rPr>
            <a:t>Cyclin</a:t>
          </a:r>
          <a:r>
            <a:rPr lang="en-US" dirty="0" smtClean="0">
              <a:ln>
                <a:solidFill>
                  <a:srgbClr val="000000"/>
                </a:solidFill>
              </a:ln>
            </a:rPr>
            <a:t> E</a:t>
          </a:r>
        </a:p>
        <a:p>
          <a:r>
            <a:rPr lang="en-US" dirty="0" smtClean="0">
              <a:ln>
                <a:solidFill>
                  <a:srgbClr val="000000"/>
                </a:solidFill>
              </a:ln>
            </a:rPr>
            <a:t>synthesis</a:t>
          </a:r>
          <a:endParaRPr lang="en-US" dirty="0">
            <a:ln>
              <a:solidFill>
                <a:srgbClr val="000000"/>
              </a:solidFill>
            </a:ln>
          </a:endParaRPr>
        </a:p>
      </dgm:t>
    </dgm:pt>
    <dgm:pt modelId="{36F3609F-F6F7-3C47-AD0A-6BE6DAD6B168}" type="parTrans" cxnId="{652C2798-1E22-BA49-A323-EDC31DD39035}">
      <dgm:prSet/>
      <dgm:spPr/>
      <dgm:t>
        <a:bodyPr/>
        <a:lstStyle/>
        <a:p>
          <a:endParaRPr lang="en-US"/>
        </a:p>
      </dgm:t>
    </dgm:pt>
    <dgm:pt modelId="{4A5AC5F5-CC0E-5F47-AD2E-A00EBCC9E017}" type="sibTrans" cxnId="{652C2798-1E22-BA49-A323-EDC31DD39035}">
      <dgm:prSet/>
      <dgm:spPr/>
      <dgm:t>
        <a:bodyPr/>
        <a:lstStyle/>
        <a:p>
          <a:endParaRPr lang="en-US"/>
        </a:p>
      </dgm:t>
    </dgm:pt>
    <dgm:pt modelId="{9918143E-6A9C-4C46-8CBC-977618E6D058}" type="pres">
      <dgm:prSet presAssocID="{D6901C2B-4A55-BD4B-820B-C0A56B8A6E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141A5E-0D56-0041-90AB-8E47157A2E86}" type="pres">
      <dgm:prSet presAssocID="{CD717CBA-0C11-8441-8392-38D6ACD1CCE0}" presName="hierRoot1" presStyleCnt="0"/>
      <dgm:spPr/>
    </dgm:pt>
    <dgm:pt modelId="{BDBC2365-8182-7F46-8C2B-7EF791FF5FD9}" type="pres">
      <dgm:prSet presAssocID="{CD717CBA-0C11-8441-8392-38D6ACD1CCE0}" presName="composite" presStyleCnt="0"/>
      <dgm:spPr/>
    </dgm:pt>
    <dgm:pt modelId="{B07B7B53-8B1E-D648-9A29-10733197B15E}" type="pres">
      <dgm:prSet presAssocID="{CD717CBA-0C11-8441-8392-38D6ACD1CCE0}" presName="background" presStyleLbl="node0" presStyleIdx="0" presStyleCnt="1"/>
      <dgm:spPr/>
    </dgm:pt>
    <dgm:pt modelId="{60359490-FAC7-0843-AABC-6DDCC74A05E9}" type="pres">
      <dgm:prSet presAssocID="{CD717CBA-0C11-8441-8392-38D6ACD1CCE0}" presName="text" presStyleLbl="fgAcc0" presStyleIdx="0" presStyleCnt="1" custScaleX="101317" custScaleY="108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03D61A-F630-1347-B60A-4E8D3E194084}" type="pres">
      <dgm:prSet presAssocID="{CD717CBA-0C11-8441-8392-38D6ACD1CCE0}" presName="hierChild2" presStyleCnt="0"/>
      <dgm:spPr/>
    </dgm:pt>
    <dgm:pt modelId="{8F2E254B-BFCC-354E-877C-FC5EC403BB47}" type="pres">
      <dgm:prSet presAssocID="{4EF4BED5-8EB8-D24F-8001-86AB80216BAF}" presName="Name10" presStyleLbl="parChTrans1D2" presStyleIdx="0" presStyleCnt="1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3B3458E3-81FE-DB44-8D6D-1D33FA1DDD69}" type="pres">
      <dgm:prSet presAssocID="{303EB618-4827-0D49-A306-772E0D9D54D3}" presName="hierRoot2" presStyleCnt="0"/>
      <dgm:spPr/>
    </dgm:pt>
    <dgm:pt modelId="{5B049CCD-5D45-2B4A-B0F4-DF30439D6BC1}" type="pres">
      <dgm:prSet presAssocID="{303EB618-4827-0D49-A306-772E0D9D54D3}" presName="composite2" presStyleCnt="0"/>
      <dgm:spPr/>
    </dgm:pt>
    <dgm:pt modelId="{B8AE3CDF-2F47-E14B-813E-F9AD2DB58D2B}" type="pres">
      <dgm:prSet presAssocID="{303EB618-4827-0D49-A306-772E0D9D54D3}" presName="background2" presStyleLbl="node2" presStyleIdx="0" presStyleCnt="1"/>
      <dgm:spPr/>
    </dgm:pt>
    <dgm:pt modelId="{6F06F6E8-84AB-3D4D-9E40-00142EAAE6B7}" type="pres">
      <dgm:prSet presAssocID="{303EB618-4827-0D49-A306-772E0D9D54D3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528517-1208-224B-AE8A-400C61E1893A}" type="pres">
      <dgm:prSet presAssocID="{303EB618-4827-0D49-A306-772E0D9D54D3}" presName="hierChild3" presStyleCnt="0"/>
      <dgm:spPr/>
    </dgm:pt>
    <dgm:pt modelId="{E2DDD949-D80A-A643-A541-B587BA5B8619}" type="pres">
      <dgm:prSet presAssocID="{36F3609F-F6F7-3C47-AD0A-6BE6DAD6B168}" presName="Name17" presStyleLbl="parChTrans1D3" presStyleIdx="0" presStyleCnt="1"/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7ECAA259-EAB8-B14B-AE10-424986EBC359}" type="pres">
      <dgm:prSet presAssocID="{B964B843-63EE-F147-92E4-B09398DB17E4}" presName="hierRoot3" presStyleCnt="0"/>
      <dgm:spPr/>
    </dgm:pt>
    <dgm:pt modelId="{FE1A0989-187E-C442-B664-2EF0BB8A61B2}" type="pres">
      <dgm:prSet presAssocID="{B964B843-63EE-F147-92E4-B09398DB17E4}" presName="composite3" presStyleCnt="0"/>
      <dgm:spPr/>
    </dgm:pt>
    <dgm:pt modelId="{755C0252-6431-8943-98BD-DDA260AE7764}" type="pres">
      <dgm:prSet presAssocID="{B964B843-63EE-F147-92E4-B09398DB17E4}" presName="background3" presStyleLbl="node3" presStyleIdx="0" presStyleCnt="1"/>
      <dgm:spPr/>
    </dgm:pt>
    <dgm:pt modelId="{DAC7D34F-AAA7-2E4B-A7BF-96E91F63EE01}" type="pres">
      <dgm:prSet presAssocID="{B964B843-63EE-F147-92E4-B09398DB17E4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47704-362A-C64B-B1BF-914D092D24A3}" type="pres">
      <dgm:prSet presAssocID="{B964B843-63EE-F147-92E4-B09398DB17E4}" presName="hierChild4" presStyleCnt="0"/>
      <dgm:spPr/>
    </dgm:pt>
  </dgm:ptLst>
  <dgm:cxnLst>
    <dgm:cxn modelId="{F3BA3999-B6A7-A846-AC9A-9640371BCE61}" srcId="{CD717CBA-0C11-8441-8392-38D6ACD1CCE0}" destId="{303EB618-4827-0D49-A306-772E0D9D54D3}" srcOrd="0" destOrd="0" parTransId="{4EF4BED5-8EB8-D24F-8001-86AB80216BAF}" sibTransId="{F4FF73B2-34CE-4D4D-974C-AD04686309F8}"/>
    <dgm:cxn modelId="{EFD4AE2C-159C-7341-ACAE-02DBBDE58CF9}" type="presOf" srcId="{4EF4BED5-8EB8-D24F-8001-86AB80216BAF}" destId="{8F2E254B-BFCC-354E-877C-FC5EC403BB47}" srcOrd="0" destOrd="0" presId="urn:microsoft.com/office/officeart/2005/8/layout/hierarchy1"/>
    <dgm:cxn modelId="{AE9C7709-1873-CD48-9AB1-856D567B50BB}" srcId="{D6901C2B-4A55-BD4B-820B-C0A56B8A6E67}" destId="{CD717CBA-0C11-8441-8392-38D6ACD1CCE0}" srcOrd="0" destOrd="0" parTransId="{92043C4E-BF11-314E-82DB-A5E7576DFF7D}" sibTransId="{7B6ABCE0-7755-4F4B-9153-5B2377F40317}"/>
    <dgm:cxn modelId="{CF985A03-3CC6-0848-8E6D-5C4B51AD7986}" type="presOf" srcId="{CD717CBA-0C11-8441-8392-38D6ACD1CCE0}" destId="{60359490-FAC7-0843-AABC-6DDCC74A05E9}" srcOrd="0" destOrd="0" presId="urn:microsoft.com/office/officeart/2005/8/layout/hierarchy1"/>
    <dgm:cxn modelId="{FB6EA06F-A789-734A-868A-D31E043874AC}" type="presOf" srcId="{36F3609F-F6F7-3C47-AD0A-6BE6DAD6B168}" destId="{E2DDD949-D80A-A643-A541-B587BA5B8619}" srcOrd="0" destOrd="0" presId="urn:microsoft.com/office/officeart/2005/8/layout/hierarchy1"/>
    <dgm:cxn modelId="{652C2798-1E22-BA49-A323-EDC31DD39035}" srcId="{303EB618-4827-0D49-A306-772E0D9D54D3}" destId="{B964B843-63EE-F147-92E4-B09398DB17E4}" srcOrd="0" destOrd="0" parTransId="{36F3609F-F6F7-3C47-AD0A-6BE6DAD6B168}" sibTransId="{4A5AC5F5-CC0E-5F47-AD2E-A00EBCC9E017}"/>
    <dgm:cxn modelId="{99DB4744-18EF-EA42-AAD9-F046CE0DCA5D}" type="presOf" srcId="{303EB618-4827-0D49-A306-772E0D9D54D3}" destId="{6F06F6E8-84AB-3D4D-9E40-00142EAAE6B7}" srcOrd="0" destOrd="0" presId="urn:microsoft.com/office/officeart/2005/8/layout/hierarchy1"/>
    <dgm:cxn modelId="{08529D6C-0AE1-D04A-827F-D3E02FF9D193}" type="presOf" srcId="{B964B843-63EE-F147-92E4-B09398DB17E4}" destId="{DAC7D34F-AAA7-2E4B-A7BF-96E91F63EE01}" srcOrd="0" destOrd="0" presId="urn:microsoft.com/office/officeart/2005/8/layout/hierarchy1"/>
    <dgm:cxn modelId="{58AACDBE-DEEC-F141-8E34-C9B290CFE9A3}" type="presOf" srcId="{D6901C2B-4A55-BD4B-820B-C0A56B8A6E67}" destId="{9918143E-6A9C-4C46-8CBC-977618E6D058}" srcOrd="0" destOrd="0" presId="urn:microsoft.com/office/officeart/2005/8/layout/hierarchy1"/>
    <dgm:cxn modelId="{7B8D8C0A-074D-3F42-8E1F-5900DF93DA24}" type="presParOf" srcId="{9918143E-6A9C-4C46-8CBC-977618E6D058}" destId="{9E141A5E-0D56-0041-90AB-8E47157A2E86}" srcOrd="0" destOrd="0" presId="urn:microsoft.com/office/officeart/2005/8/layout/hierarchy1"/>
    <dgm:cxn modelId="{9420C9E2-801E-F34A-9717-0BC88600AE1D}" type="presParOf" srcId="{9E141A5E-0D56-0041-90AB-8E47157A2E86}" destId="{BDBC2365-8182-7F46-8C2B-7EF791FF5FD9}" srcOrd="0" destOrd="0" presId="urn:microsoft.com/office/officeart/2005/8/layout/hierarchy1"/>
    <dgm:cxn modelId="{037DC701-3D26-3F44-86CD-56DBEB7DBF6D}" type="presParOf" srcId="{BDBC2365-8182-7F46-8C2B-7EF791FF5FD9}" destId="{B07B7B53-8B1E-D648-9A29-10733197B15E}" srcOrd="0" destOrd="0" presId="urn:microsoft.com/office/officeart/2005/8/layout/hierarchy1"/>
    <dgm:cxn modelId="{19FDF1C7-243D-2A41-9DF7-13A6A2982984}" type="presParOf" srcId="{BDBC2365-8182-7F46-8C2B-7EF791FF5FD9}" destId="{60359490-FAC7-0843-AABC-6DDCC74A05E9}" srcOrd="1" destOrd="0" presId="urn:microsoft.com/office/officeart/2005/8/layout/hierarchy1"/>
    <dgm:cxn modelId="{A87F9068-3C96-C344-878B-911D3A12AC6C}" type="presParOf" srcId="{9E141A5E-0D56-0041-90AB-8E47157A2E86}" destId="{2F03D61A-F630-1347-B60A-4E8D3E194084}" srcOrd="1" destOrd="0" presId="urn:microsoft.com/office/officeart/2005/8/layout/hierarchy1"/>
    <dgm:cxn modelId="{31EBE306-CCD1-6B4B-B146-4EE212995ADF}" type="presParOf" srcId="{2F03D61A-F630-1347-B60A-4E8D3E194084}" destId="{8F2E254B-BFCC-354E-877C-FC5EC403BB47}" srcOrd="0" destOrd="0" presId="urn:microsoft.com/office/officeart/2005/8/layout/hierarchy1"/>
    <dgm:cxn modelId="{5E1CB154-5A08-9549-9B7F-7AABDCF2497A}" type="presParOf" srcId="{2F03D61A-F630-1347-B60A-4E8D3E194084}" destId="{3B3458E3-81FE-DB44-8D6D-1D33FA1DDD69}" srcOrd="1" destOrd="0" presId="urn:microsoft.com/office/officeart/2005/8/layout/hierarchy1"/>
    <dgm:cxn modelId="{B1B167EC-DEAE-DB45-AD0F-423FF593FD9D}" type="presParOf" srcId="{3B3458E3-81FE-DB44-8D6D-1D33FA1DDD69}" destId="{5B049CCD-5D45-2B4A-B0F4-DF30439D6BC1}" srcOrd="0" destOrd="0" presId="urn:microsoft.com/office/officeart/2005/8/layout/hierarchy1"/>
    <dgm:cxn modelId="{FD6B86B7-A90E-1E40-A997-51E9A831CF5A}" type="presParOf" srcId="{5B049CCD-5D45-2B4A-B0F4-DF30439D6BC1}" destId="{B8AE3CDF-2F47-E14B-813E-F9AD2DB58D2B}" srcOrd="0" destOrd="0" presId="urn:microsoft.com/office/officeart/2005/8/layout/hierarchy1"/>
    <dgm:cxn modelId="{C1ED919A-F1BB-844D-BE38-9FA6DD190BE3}" type="presParOf" srcId="{5B049CCD-5D45-2B4A-B0F4-DF30439D6BC1}" destId="{6F06F6E8-84AB-3D4D-9E40-00142EAAE6B7}" srcOrd="1" destOrd="0" presId="urn:microsoft.com/office/officeart/2005/8/layout/hierarchy1"/>
    <dgm:cxn modelId="{A45A6DF6-0E4B-EB4D-9AAC-88EA6648D6BE}" type="presParOf" srcId="{3B3458E3-81FE-DB44-8D6D-1D33FA1DDD69}" destId="{4B528517-1208-224B-AE8A-400C61E1893A}" srcOrd="1" destOrd="0" presId="urn:microsoft.com/office/officeart/2005/8/layout/hierarchy1"/>
    <dgm:cxn modelId="{4FD8DA0D-EA3B-FD41-BC95-C427D2D4915A}" type="presParOf" srcId="{4B528517-1208-224B-AE8A-400C61E1893A}" destId="{E2DDD949-D80A-A643-A541-B587BA5B8619}" srcOrd="0" destOrd="0" presId="urn:microsoft.com/office/officeart/2005/8/layout/hierarchy1"/>
    <dgm:cxn modelId="{711BC500-0AAE-824F-8403-99989B1CBFA5}" type="presParOf" srcId="{4B528517-1208-224B-AE8A-400C61E1893A}" destId="{7ECAA259-EAB8-B14B-AE10-424986EBC359}" srcOrd="1" destOrd="0" presId="urn:microsoft.com/office/officeart/2005/8/layout/hierarchy1"/>
    <dgm:cxn modelId="{3E277522-0041-3C43-B40B-77EA4F0CC2BE}" type="presParOf" srcId="{7ECAA259-EAB8-B14B-AE10-424986EBC359}" destId="{FE1A0989-187E-C442-B664-2EF0BB8A61B2}" srcOrd="0" destOrd="0" presId="urn:microsoft.com/office/officeart/2005/8/layout/hierarchy1"/>
    <dgm:cxn modelId="{EAC6ACDE-DB83-AB4D-B86A-F900FBA9BA08}" type="presParOf" srcId="{FE1A0989-187E-C442-B664-2EF0BB8A61B2}" destId="{755C0252-6431-8943-98BD-DDA260AE7764}" srcOrd="0" destOrd="0" presId="urn:microsoft.com/office/officeart/2005/8/layout/hierarchy1"/>
    <dgm:cxn modelId="{C2606E96-CBB0-0D47-91DD-124283449A57}" type="presParOf" srcId="{FE1A0989-187E-C442-B664-2EF0BB8A61B2}" destId="{DAC7D34F-AAA7-2E4B-A7BF-96E91F63EE01}" srcOrd="1" destOrd="0" presId="urn:microsoft.com/office/officeart/2005/8/layout/hierarchy1"/>
    <dgm:cxn modelId="{C7C0D3BE-F9F1-AE44-A5F6-1BA44D187D97}" type="presParOf" srcId="{7ECAA259-EAB8-B14B-AE10-424986EBC359}" destId="{C1D47704-362A-C64B-B1BF-914D092D24A3}" srcOrd="1" destOrd="0" presId="urn:microsoft.com/office/officeart/2005/8/layout/hierarchy1"/>
  </dgm:cxnLst>
  <dgm:bg/>
  <dgm:whole/>
  <dgm:extLst>
    <a:ext uri="http://schemas.microsoft.com/office/drawing/2008/diagram">
      <dsp:dataModelExt xmlns="" xmlns:dgm="http://schemas.openxmlformats.org/drawingml/2006/diagram" xmlns:a="http://schemas.openxmlformats.org/drawingml/2006/main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DD949-D80A-A643-A541-B587BA5B8619}">
      <dsp:nvSpPr>
        <dsp:cNvPr id="0" name=""/>
        <dsp:cNvSpPr/>
      </dsp:nvSpPr>
      <dsp:spPr>
        <a:xfrm>
          <a:off x="3238851" y="2539868"/>
          <a:ext cx="91440" cy="457687"/>
        </a:xfrm>
        <a:prstGeom prst="downArrow">
          <a:avLst/>
        </a:pr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E254B-BFCC-354E-877C-FC5EC403BB47}">
      <dsp:nvSpPr>
        <dsp:cNvPr id="0" name=""/>
        <dsp:cNvSpPr/>
      </dsp:nvSpPr>
      <dsp:spPr>
        <a:xfrm>
          <a:off x="3238851" y="1082875"/>
          <a:ext cx="91440" cy="457687"/>
        </a:xfrm>
        <a:prstGeom prst="downArrow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B7B53-8B1E-D648-9A29-10733197B15E}">
      <dsp:nvSpPr>
        <dsp:cNvPr id="0" name=""/>
        <dsp:cNvSpPr/>
      </dsp:nvSpPr>
      <dsp:spPr>
        <a:xfrm>
          <a:off x="2487353" y="2656"/>
          <a:ext cx="1594435" cy="1080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59490-FAC7-0843-AABC-6DDCC74A05E9}">
      <dsp:nvSpPr>
        <dsp:cNvPr id="0" name=""/>
        <dsp:cNvSpPr/>
      </dsp:nvSpPr>
      <dsp:spPr>
        <a:xfrm>
          <a:off x="2662210" y="168770"/>
          <a:ext cx="1594435" cy="1080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n>
                <a:solidFill>
                  <a:srgbClr val="000000"/>
                </a:solidFill>
              </a:ln>
            </a:rPr>
            <a:t>HMBG1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n>
                <a:solidFill>
                  <a:srgbClr val="000000"/>
                </a:solidFill>
              </a:ln>
            </a:rPr>
            <a:t>binding</a:t>
          </a:r>
          <a:endParaRPr lang="en-US" sz="1500" kern="1200" dirty="0">
            <a:ln>
              <a:solidFill>
                <a:srgbClr val="000000"/>
              </a:solidFill>
            </a:ln>
          </a:endParaRPr>
        </a:p>
      </dsp:txBody>
      <dsp:txXfrm>
        <a:off x="2693849" y="200409"/>
        <a:ext cx="1531157" cy="1016941"/>
      </dsp:txXfrm>
    </dsp:sp>
    <dsp:sp modelId="{B8AE3CDF-2F47-E14B-813E-F9AD2DB58D2B}">
      <dsp:nvSpPr>
        <dsp:cNvPr id="0" name=""/>
        <dsp:cNvSpPr/>
      </dsp:nvSpPr>
      <dsp:spPr>
        <a:xfrm>
          <a:off x="2497716" y="1540563"/>
          <a:ext cx="1573709" cy="99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06F6E8-84AB-3D4D-9E40-00142EAAE6B7}">
      <dsp:nvSpPr>
        <dsp:cNvPr id="0" name=""/>
        <dsp:cNvSpPr/>
      </dsp:nvSpPr>
      <dsp:spPr>
        <a:xfrm>
          <a:off x="2672573" y="1706676"/>
          <a:ext cx="1573709" cy="999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n>
                <a:solidFill>
                  <a:srgbClr val="000000"/>
                </a:solidFill>
              </a:ln>
            </a:rPr>
            <a:t>RAGE phosphorylation (activation)</a:t>
          </a:r>
          <a:endParaRPr lang="en-US" sz="1500" kern="1200" dirty="0">
            <a:ln>
              <a:solidFill>
                <a:srgbClr val="000000"/>
              </a:solidFill>
            </a:ln>
          </a:endParaRPr>
        </a:p>
      </dsp:txBody>
      <dsp:txXfrm>
        <a:off x="2701842" y="1735945"/>
        <a:ext cx="1515171" cy="940767"/>
      </dsp:txXfrm>
    </dsp:sp>
    <dsp:sp modelId="{755C0252-6431-8943-98BD-DDA260AE7764}">
      <dsp:nvSpPr>
        <dsp:cNvPr id="0" name=""/>
        <dsp:cNvSpPr/>
      </dsp:nvSpPr>
      <dsp:spPr>
        <a:xfrm>
          <a:off x="2497716" y="2997556"/>
          <a:ext cx="1573709" cy="99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glow" dir="tl">
            <a:rot lat="0" lon="0" rev="19800000"/>
          </a:lightRig>
        </a:scene3d>
        <a:sp3d prstMaterial="metal">
          <a:bevelT w="381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C7D34F-AAA7-2E4B-A7BF-96E91F63EE01}">
      <dsp:nvSpPr>
        <dsp:cNvPr id="0" name=""/>
        <dsp:cNvSpPr/>
      </dsp:nvSpPr>
      <dsp:spPr>
        <a:xfrm>
          <a:off x="2672573" y="3163669"/>
          <a:ext cx="1573709" cy="9993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n>
                <a:solidFill>
                  <a:srgbClr val="000000"/>
                </a:solidFill>
              </a:ln>
            </a:rPr>
            <a:t>Cyclin</a:t>
          </a:r>
          <a:r>
            <a:rPr lang="en-US" sz="1500" kern="1200" dirty="0" smtClean="0">
              <a:ln>
                <a:solidFill>
                  <a:srgbClr val="000000"/>
                </a:solidFill>
              </a:ln>
            </a:rPr>
            <a:t> 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n>
                <a:solidFill>
                  <a:srgbClr val="000000"/>
                </a:solidFill>
              </a:ln>
            </a:rPr>
            <a:t>synthesis</a:t>
          </a:r>
          <a:endParaRPr lang="en-US" sz="1500" kern="1200" dirty="0">
            <a:ln>
              <a:solidFill>
                <a:srgbClr val="000000"/>
              </a:solidFill>
            </a:ln>
          </a:endParaRPr>
        </a:p>
      </dsp:txBody>
      <dsp:txXfrm>
        <a:off x="2701842" y="3192938"/>
        <a:ext cx="1515171" cy="940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2CA0E-9162-DF40-92CF-F3E6545E45F8}" type="datetimeFigureOut">
              <a:rPr lang="en-US" smtClean="0"/>
              <a:pPr/>
              <a:t>1/24/12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B3CD8-C765-764A-A6C6-9B04CFE05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970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B3CD8-C765-764A-A6C6-9B04CFE05C5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09305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Tuesday, January 24,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Tuesday, January 24,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Tuesday, January 24,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Tuesday, January 24, 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Tuesday, January 24, 2012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Tuesday, January 24, 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Tuesday, January 24, 2012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Tuesday, January 24, 2012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Tuesday, January 24, 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Tuesday, January 24,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Tuesday, January 24, 2012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pPr/>
              <a:t>Tuesday, January 24,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Protein_HMGB1_PDB_1aab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2943" r="2943"/>
          <a:stretch/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Jefry</a:t>
            </a:r>
            <a:r>
              <a:rPr lang="en-US" dirty="0" smtClean="0"/>
              <a:t> Lagrange</a:t>
            </a:r>
          </a:p>
          <a:p>
            <a:r>
              <a:rPr lang="en-US" dirty="0" smtClean="0"/>
              <a:t>Stuart Weinberg</a:t>
            </a:r>
          </a:p>
          <a:p>
            <a:r>
              <a:rPr lang="en-US" dirty="0" smtClean="0"/>
              <a:t>Daniel </a:t>
            </a:r>
            <a:r>
              <a:rPr lang="en-US" dirty="0" err="1" smtClean="0"/>
              <a:t>Zegel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CMACS Jan 2012</a:t>
            </a:r>
          </a:p>
          <a:p>
            <a:r>
              <a:rPr lang="en-US" dirty="0" smtClean="0"/>
              <a:t>Cell Signaling Pathway Workshop – Pancreatic Cancer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HMGB1 </a:t>
            </a:r>
            <a:r>
              <a:rPr lang="en-US" dirty="0" smtClean="0"/>
              <a:t>– RAGE – Cyclin E pathway 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6574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77040" y="1219201"/>
            <a:ext cx="6096000" cy="3657599"/>
          </a:xfrm>
        </p:spPr>
        <p:txBody>
          <a:bodyPr>
            <a:noAutofit/>
          </a:bodyPr>
          <a:lstStyle/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10</a:t>
            </a:r>
            <a:r>
              <a:rPr lang="en-US" sz="3200" baseline="30000" dirty="0" smtClean="0"/>
              <a:t>4 </a:t>
            </a:r>
            <a:r>
              <a:rPr lang="en-US" sz="3200" dirty="0" smtClean="0"/>
              <a:t>earliest activation time at 28 sec but at a lower probability than at RAGE 10</a:t>
            </a:r>
            <a:r>
              <a:rPr lang="en-US" sz="3200" baseline="30000" dirty="0" smtClean="0"/>
              <a:t>5</a:t>
            </a:r>
            <a:endParaRPr lang="en-US" sz="3200" dirty="0" smtClean="0"/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10</a:t>
            </a:r>
            <a:r>
              <a:rPr lang="en-US" sz="3200" baseline="30000" dirty="0" smtClean="0"/>
              <a:t>6 </a:t>
            </a:r>
            <a:r>
              <a:rPr lang="en-US" sz="3200" dirty="0" smtClean="0"/>
              <a:t>&amp; 10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 follow with the next highest probability</a:t>
            </a:r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Around 88 seconds 10</a:t>
            </a:r>
            <a:r>
              <a:rPr lang="en-US" sz="3200" baseline="30000" dirty="0" smtClean="0"/>
              <a:t>6</a:t>
            </a:r>
            <a:r>
              <a:rPr lang="en-US" sz="3200" dirty="0" smtClean="0"/>
              <a:t> is the greatest chance of first CE activation</a:t>
            </a:r>
          </a:p>
          <a:p>
            <a:pPr>
              <a:buSzPct val="100000"/>
              <a:buFont typeface="Arial"/>
              <a:buChar char="•"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4000"/>
            <a:ext cx="7543800" cy="914400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1934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ge_1e3_graph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1420"/>
          <a:stretch/>
        </p:blipFill>
        <p:spPr>
          <a:xfrm>
            <a:off x="71173" y="114319"/>
            <a:ext cx="8975726" cy="589289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791200"/>
            <a:ext cx="7543800" cy="914400"/>
          </a:xfrm>
        </p:spPr>
        <p:txBody>
          <a:bodyPr/>
          <a:lstStyle/>
          <a:p>
            <a:r>
              <a:rPr lang="en-US" sz="3200" dirty="0"/>
              <a:t>RAGE 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3 </a:t>
            </a:r>
            <a:r>
              <a:rPr lang="en-US" sz="3200" baseline="30000" dirty="0"/>
              <a:t>_</a:t>
            </a:r>
            <a:r>
              <a:rPr lang="en-US" sz="3200" dirty="0" smtClean="0"/>
              <a:t> HMGB1 </a:t>
            </a:r>
            <a:r>
              <a:rPr lang="en-US" sz="3200" dirty="0"/>
              <a:t>concentrations 1-10</a:t>
            </a:r>
            <a:r>
              <a:rPr lang="en-US" sz="3200" baseline="30000" dirty="0"/>
              <a:t>6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9259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67302" y="1584743"/>
            <a:ext cx="6096000" cy="3657599"/>
          </a:xfrm>
        </p:spPr>
        <p:txBody>
          <a:bodyPr>
            <a:noAutofit/>
          </a:bodyPr>
          <a:lstStyle/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At RAGE 10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–</a:t>
            </a:r>
            <a:r>
              <a:rPr lang="en-US" sz="3200" dirty="0" smtClean="0"/>
              <a:t> HMGB1 </a:t>
            </a:r>
            <a:r>
              <a:rPr lang="en-US" sz="3200" dirty="0" smtClean="0"/>
              <a:t>concentrations above 10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saturate the receptor dropping off quickly</a:t>
            </a:r>
            <a:endParaRPr lang="en-US" sz="3200" dirty="0" smtClean="0"/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HMGB1 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activates CE next and also drops off</a:t>
            </a:r>
          </a:p>
          <a:p>
            <a:pPr>
              <a:buSzPct val="100000"/>
              <a:buFont typeface="Arial"/>
              <a:buChar char="•"/>
            </a:pPr>
            <a:endParaRPr lang="en-US" sz="3200" dirty="0" smtClean="0"/>
          </a:p>
          <a:p>
            <a:pPr>
              <a:buSzPct val="100000"/>
              <a:buFont typeface="Arial"/>
              <a:buChar char="•"/>
            </a:pPr>
            <a:endParaRPr lang="en-US" sz="3200" dirty="0" smtClean="0"/>
          </a:p>
          <a:p>
            <a:pPr>
              <a:buSzPct val="100000"/>
              <a:buNone/>
            </a:pPr>
            <a:endParaRPr lang="en-US" sz="3200" dirty="0" smtClean="0"/>
          </a:p>
          <a:p>
            <a:pPr>
              <a:buSzPct val="100000"/>
              <a:buFont typeface="Arial"/>
              <a:buChar char="•"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563690"/>
            <a:ext cx="7543800" cy="9144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394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661591"/>
            <a:ext cx="7543800" cy="914400"/>
          </a:xfrm>
        </p:spPr>
        <p:txBody>
          <a:bodyPr/>
          <a:lstStyle/>
          <a:p>
            <a:r>
              <a:rPr lang="en-US" sz="3200" dirty="0"/>
              <a:t>RAGE 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2 </a:t>
            </a:r>
            <a:r>
              <a:rPr lang="en-US" sz="3200" baseline="30000" dirty="0"/>
              <a:t>_</a:t>
            </a:r>
            <a:r>
              <a:rPr lang="en-US" sz="3200" dirty="0" smtClean="0"/>
              <a:t> HMGB1 </a:t>
            </a:r>
            <a:r>
              <a:rPr lang="en-US" sz="3200" dirty="0"/>
              <a:t>concentrations 1-10</a:t>
            </a:r>
            <a:r>
              <a:rPr lang="en-US" sz="3200" baseline="30000" dirty="0"/>
              <a:t>6</a:t>
            </a:r>
            <a:endParaRPr lang="en-US" sz="3200" dirty="0"/>
          </a:p>
        </p:txBody>
      </p:sp>
      <p:pic>
        <p:nvPicPr>
          <p:cNvPr id="5" name="Content Placeholder 4" descr="rage_1e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09" y="42806"/>
            <a:ext cx="9052808" cy="5618785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517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First activation most probable not until around 150 seconds</a:t>
            </a:r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10</a:t>
            </a:r>
            <a:r>
              <a:rPr lang="en-US" sz="3200" baseline="30000" dirty="0" smtClean="0"/>
              <a:t>5</a:t>
            </a:r>
            <a:r>
              <a:rPr lang="en-US" sz="3200" dirty="0" smtClean="0"/>
              <a:t> first activation followed by 10</a:t>
            </a:r>
            <a:r>
              <a:rPr lang="en-US" sz="3200" baseline="30000" dirty="0" smtClean="0"/>
              <a:t>6 </a:t>
            </a:r>
            <a:endParaRPr lang="en-US" sz="3200" dirty="0" smtClean="0"/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10</a:t>
            </a:r>
            <a:r>
              <a:rPr lang="en-US" sz="3200" baseline="30000" dirty="0" smtClean="0"/>
              <a:t>6 </a:t>
            </a:r>
            <a:r>
              <a:rPr lang="en-US" sz="3200" dirty="0" smtClean="0"/>
              <a:t> - 10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most probable to start activating closer together as RAGE concentration is lowered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93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943600"/>
            <a:ext cx="7543800" cy="914400"/>
          </a:xfrm>
        </p:spPr>
        <p:txBody>
          <a:bodyPr/>
          <a:lstStyle/>
          <a:p>
            <a:r>
              <a:rPr lang="en-US" sz="3200" dirty="0" smtClean="0"/>
              <a:t>RAGE 10</a:t>
            </a:r>
            <a:r>
              <a:rPr lang="en-US" sz="3200" baseline="30000" dirty="0" smtClean="0"/>
              <a:t>1 _</a:t>
            </a:r>
            <a:r>
              <a:rPr lang="en-US" sz="3200" dirty="0" smtClean="0"/>
              <a:t> HMGB1 </a:t>
            </a:r>
            <a:r>
              <a:rPr lang="en-US" sz="3200" dirty="0" smtClean="0"/>
              <a:t>concentrations 1-10</a:t>
            </a:r>
            <a:r>
              <a:rPr lang="en-US" sz="3200" baseline="30000" dirty="0" smtClean="0"/>
              <a:t>6</a:t>
            </a:r>
            <a:endParaRPr lang="en-US" sz="3200" dirty="0"/>
          </a:p>
        </p:txBody>
      </p:sp>
      <p:pic>
        <p:nvPicPr>
          <p:cNvPr id="6" name="Content Placeholder 5" descr="rage_1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49" y="65086"/>
            <a:ext cx="8619549" cy="632024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Arial"/>
              <a:buChar char="•"/>
            </a:pPr>
            <a:r>
              <a:rPr lang="en-US" dirty="0" smtClean="0"/>
              <a:t>RAGE at 10</a:t>
            </a:r>
            <a:r>
              <a:rPr lang="en-US" baseline="30000" dirty="0" smtClean="0"/>
              <a:t>1</a:t>
            </a:r>
            <a:r>
              <a:rPr lang="en-US" dirty="0" smtClean="0"/>
              <a:t> –Activation time slows greatly</a:t>
            </a:r>
          </a:p>
          <a:p>
            <a:pPr>
              <a:buSzPct val="100000"/>
              <a:buFont typeface="Arial"/>
              <a:buChar char="•"/>
            </a:pPr>
            <a:r>
              <a:rPr lang="en-US" dirty="0" smtClean="0"/>
              <a:t>Probability of activation at a given time decreases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4385" y="842758"/>
            <a:ext cx="6096000" cy="3657599"/>
          </a:xfrm>
        </p:spPr>
        <p:txBody>
          <a:bodyPr>
            <a:noAutofit/>
          </a:bodyPr>
          <a:lstStyle/>
          <a:p>
            <a:pPr>
              <a:buSzPct val="100000"/>
              <a:buFont typeface="Arial"/>
              <a:buChar char="•"/>
            </a:pPr>
            <a:r>
              <a:rPr lang="en-US" sz="2800" dirty="0" smtClean="0"/>
              <a:t>CE activates soonest with “higher” overall concentrations of</a:t>
            </a:r>
            <a:r>
              <a:rPr lang="en-US" sz="2800" dirty="0" smtClean="0"/>
              <a:t> HMGB1 </a:t>
            </a:r>
            <a:r>
              <a:rPr lang="en-US" sz="2800" dirty="0" smtClean="0"/>
              <a:t>and RAGE</a:t>
            </a:r>
          </a:p>
          <a:p>
            <a:pPr>
              <a:buSzPct val="100000"/>
              <a:buFont typeface="Arial"/>
              <a:buChar char="•"/>
            </a:pPr>
            <a:r>
              <a:rPr lang="en-US" sz="2800" dirty="0" smtClean="0"/>
              <a:t>As RAGE is reduced and our </a:t>
            </a:r>
            <a:r>
              <a:rPr lang="en-US" sz="2800" dirty="0" err="1" smtClean="0"/>
              <a:t>ligand</a:t>
            </a:r>
            <a:r>
              <a:rPr lang="en-US" sz="2800" dirty="0" smtClean="0"/>
              <a:t> HMGB1 </a:t>
            </a:r>
            <a:r>
              <a:rPr lang="en-US" sz="2800" dirty="0" smtClean="0"/>
              <a:t>is still at high concentrations first activation of CE is delayed</a:t>
            </a:r>
          </a:p>
          <a:p>
            <a:pPr>
              <a:buSzPct val="100000"/>
              <a:buFont typeface="Arial"/>
              <a:buChar char="•"/>
            </a:pPr>
            <a:r>
              <a:rPr lang="en-US" sz="2800" dirty="0" smtClean="0"/>
              <a:t>RAGE expression appears to have the greater impact on CE first activation </a:t>
            </a:r>
          </a:p>
          <a:p>
            <a:pPr>
              <a:buSzPct val="100000"/>
              <a:buFont typeface="Arial"/>
              <a:buChar char="•"/>
            </a:pPr>
            <a:r>
              <a:rPr lang="en-US" sz="2800" dirty="0" smtClean="0"/>
              <a:t>Below around 600 RAGE there is no activation of CE even with a very high</a:t>
            </a:r>
            <a:r>
              <a:rPr lang="en-US" sz="2800" dirty="0" smtClean="0"/>
              <a:t> HMGB1</a:t>
            </a:r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334000"/>
            <a:ext cx="7543800" cy="9144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387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769" y="685801"/>
            <a:ext cx="6096000" cy="3657599"/>
          </a:xfrm>
        </p:spPr>
        <p:txBody>
          <a:bodyPr>
            <a:noAutofit/>
          </a:bodyPr>
          <a:lstStyle/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More data would be better</a:t>
            </a:r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Graphs difficult to analyze</a:t>
            </a:r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Simulations take too long</a:t>
            </a:r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Certain parameters and reactions not congruent with biological model – i.e. non-degrading ligand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Issues, concerns, problems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266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599" y="685801"/>
            <a:ext cx="6414595" cy="4465279"/>
          </a:xfrm>
        </p:spPr>
        <p:txBody>
          <a:bodyPr>
            <a:normAutofit/>
          </a:bodyPr>
          <a:lstStyle/>
          <a:p>
            <a:pPr>
              <a:buSzPct val="100000"/>
              <a:buFont typeface="Arial"/>
              <a:buChar char="•"/>
            </a:pPr>
            <a:r>
              <a:rPr lang="en-US" sz="2800" dirty="0">
                <a:effectLst/>
              </a:rPr>
              <a:t>Ligand </a:t>
            </a:r>
            <a:r>
              <a:rPr lang="en-US" sz="2800" dirty="0" smtClean="0">
                <a:effectLst/>
              </a:rPr>
              <a:t>–</a:t>
            </a:r>
            <a:r>
              <a:rPr lang="en-US" sz="2800" dirty="0" smtClean="0">
                <a:effectLst/>
              </a:rPr>
              <a:t> HMGB1 </a:t>
            </a:r>
            <a:endParaRPr lang="en-US" sz="2800" dirty="0" smtClean="0">
              <a:effectLst/>
            </a:endParaRPr>
          </a:p>
          <a:p>
            <a:pPr>
              <a:buSzPct val="100000"/>
              <a:buFont typeface="Arial"/>
              <a:buChar char="•"/>
            </a:pPr>
            <a:r>
              <a:rPr lang="en-US" sz="2800" dirty="0" smtClean="0">
                <a:effectLst/>
              </a:rPr>
              <a:t>Receptor – </a:t>
            </a:r>
            <a:r>
              <a:rPr lang="en-US" sz="2800" dirty="0">
                <a:effectLst/>
              </a:rPr>
              <a:t>RAGE </a:t>
            </a:r>
            <a:r>
              <a:rPr lang="en-US" sz="2800" dirty="0" smtClean="0">
                <a:effectLst/>
              </a:rPr>
              <a:t>(Receptor </a:t>
            </a:r>
            <a:r>
              <a:rPr lang="en-US" sz="2800" dirty="0">
                <a:effectLst/>
              </a:rPr>
              <a:t>for Advanced </a:t>
            </a:r>
            <a:r>
              <a:rPr lang="en-US" sz="2800" dirty="0" err="1" smtClean="0">
                <a:effectLst/>
              </a:rPr>
              <a:t>Glycation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>
                <a:effectLst/>
              </a:rPr>
              <a:t>End-Products)</a:t>
            </a:r>
            <a:endParaRPr lang="en-US" sz="2800" dirty="0" smtClean="0">
              <a:effectLst/>
            </a:endParaRPr>
          </a:p>
          <a:p>
            <a:pPr>
              <a:buSzPct val="100000"/>
              <a:buFont typeface="Arial"/>
              <a:buChar char="•"/>
            </a:pPr>
            <a:r>
              <a:rPr lang="en-US" sz="2800" dirty="0" smtClean="0">
                <a:effectLst/>
              </a:rPr>
              <a:t>Target </a:t>
            </a:r>
            <a:r>
              <a:rPr lang="en-US" sz="2800" dirty="0">
                <a:effectLst/>
              </a:rPr>
              <a:t>– </a:t>
            </a:r>
            <a:r>
              <a:rPr lang="en-US" sz="2800" dirty="0" err="1">
                <a:effectLst/>
              </a:rPr>
              <a:t>Cyclin</a:t>
            </a:r>
            <a:r>
              <a:rPr lang="en-US" sz="2800" dirty="0">
                <a:effectLst/>
              </a:rPr>
              <a:t> E (CE</a:t>
            </a:r>
            <a:r>
              <a:rPr lang="en-US" sz="2800" dirty="0" smtClean="0">
                <a:effectLst/>
              </a:rPr>
              <a:t>)</a:t>
            </a:r>
          </a:p>
          <a:p>
            <a:pPr>
              <a:buSzPct val="100000"/>
              <a:buFont typeface="Arial"/>
              <a:buChar char="•"/>
            </a:pPr>
            <a:endParaRPr lang="en-US" sz="2800" dirty="0">
              <a:effectLst/>
            </a:endParaRPr>
          </a:p>
          <a:p>
            <a:pPr>
              <a:buSzPct val="100000"/>
              <a:buFont typeface="Arial"/>
              <a:buChar char="•"/>
            </a:pPr>
            <a:r>
              <a:rPr lang="en-US" sz="2800" dirty="0">
                <a:effectLst/>
              </a:rPr>
              <a:t>The binding of</a:t>
            </a:r>
            <a:r>
              <a:rPr lang="en-US" sz="2800" dirty="0" smtClean="0">
                <a:effectLst/>
              </a:rPr>
              <a:t> HMGB1 </a:t>
            </a:r>
            <a:r>
              <a:rPr lang="en-US" sz="2800" dirty="0">
                <a:effectLst/>
              </a:rPr>
              <a:t>to RAGE is known to initiate three major pathways: apoptosis, DNA repair, cell proliferation via admittance to S Phase.</a:t>
            </a:r>
          </a:p>
          <a:p>
            <a:pPr>
              <a:buSzPct val="100000"/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Characters and the Plot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40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00000"/>
              <a:buFont typeface="Arial"/>
              <a:buChar char="•"/>
            </a:pPr>
            <a:r>
              <a:rPr lang="en-US" sz="3600" dirty="0" smtClean="0">
                <a:effectLst/>
              </a:rPr>
              <a:t>HMGB1 </a:t>
            </a:r>
            <a:r>
              <a:rPr lang="en-US" sz="3600" dirty="0">
                <a:effectLst/>
              </a:rPr>
              <a:t>is active as two forms:</a:t>
            </a:r>
            <a:r>
              <a:rPr lang="en-US" sz="3600" dirty="0" smtClean="0">
                <a:effectLst/>
              </a:rPr>
              <a:t> </a:t>
            </a:r>
          </a:p>
          <a:p>
            <a:pPr>
              <a:buSzPct val="100000"/>
              <a:buFont typeface="Arial"/>
              <a:buChar char="•"/>
            </a:pPr>
            <a:r>
              <a:rPr lang="en-US" sz="3600" dirty="0" smtClean="0">
                <a:effectLst/>
              </a:rPr>
              <a:t>a secreted </a:t>
            </a:r>
            <a:r>
              <a:rPr lang="en-US" sz="3600" dirty="0">
                <a:effectLst/>
              </a:rPr>
              <a:t>cytokine</a:t>
            </a:r>
            <a:r>
              <a:rPr lang="en-US" sz="3600" dirty="0" smtClean="0">
                <a:effectLst/>
              </a:rPr>
              <a:t>  </a:t>
            </a:r>
          </a:p>
          <a:p>
            <a:pPr>
              <a:buSzPct val="100000"/>
              <a:buFont typeface="Arial"/>
              <a:buChar char="•"/>
            </a:pPr>
            <a:r>
              <a:rPr lang="en-US" sz="3600" dirty="0" smtClean="0">
                <a:effectLst/>
              </a:rPr>
              <a:t>a </a:t>
            </a:r>
            <a:r>
              <a:rPr lang="en-US" sz="3600" dirty="0">
                <a:effectLst/>
              </a:rPr>
              <a:t>nuclear non-histone transcription factor </a:t>
            </a:r>
            <a:r>
              <a:rPr lang="en-US" sz="3600" dirty="0" smtClean="0">
                <a:effectLst/>
              </a:rPr>
              <a:t>protein</a:t>
            </a:r>
          </a:p>
          <a:p>
            <a:pPr>
              <a:buSzPct val="100000"/>
              <a:buFont typeface="Arial"/>
              <a:buChar char="•"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Plot thickens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114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0592" y="5900793"/>
            <a:ext cx="5102320" cy="914400"/>
          </a:xfrm>
        </p:spPr>
        <p:txBody>
          <a:bodyPr/>
          <a:lstStyle/>
          <a:p>
            <a:r>
              <a:rPr lang="en-US" sz="3200" dirty="0" smtClean="0"/>
              <a:t>HMGB1 </a:t>
            </a:r>
            <a:r>
              <a:rPr lang="en-US" sz="3200" dirty="0" smtClean="0"/>
              <a:t>Pathway</a:t>
            </a:r>
            <a:endParaRPr lang="en-US" sz="3200" dirty="0"/>
          </a:p>
        </p:txBody>
      </p:sp>
      <p:pic>
        <p:nvPicPr>
          <p:cNvPr id="8" name="Content Placeholder 7" descr="diagr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187" y="-14269"/>
            <a:ext cx="7948824" cy="6243841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551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19734166"/>
              </p:ext>
            </p:extLst>
          </p:nvPr>
        </p:nvGraphicFramePr>
        <p:xfrm>
          <a:off x="1091833" y="143581"/>
          <a:ext cx="6744000" cy="416563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3481617"/>
            <a:ext cx="7543800" cy="3010742"/>
          </a:xfrm>
        </p:spPr>
        <p:txBody>
          <a:bodyPr/>
          <a:lstStyle/>
          <a:p>
            <a:r>
              <a:rPr lang="en-US" sz="4800" dirty="0" smtClean="0">
                <a:effectLst/>
              </a:rPr>
              <a:t>Abstract of</a:t>
            </a:r>
            <a:r>
              <a:rPr lang="en-US" sz="4800" dirty="0" smtClean="0">
                <a:effectLst/>
              </a:rPr>
              <a:t> HMGB1 </a:t>
            </a:r>
            <a:r>
              <a:rPr lang="en-US" sz="4800" dirty="0" smtClean="0">
                <a:effectLst/>
              </a:rPr>
              <a:t>wire </a:t>
            </a:r>
            <a:r>
              <a:rPr lang="en-US" sz="4800" dirty="0">
                <a:effectLst/>
              </a:rPr>
              <a:t>model </a:t>
            </a:r>
            <a:endParaRPr lang="en-US" sz="48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283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91415" y="956018"/>
            <a:ext cx="6096000" cy="3657599"/>
          </a:xfrm>
        </p:spPr>
        <p:txBody>
          <a:bodyPr>
            <a:noAutofit/>
          </a:bodyPr>
          <a:lstStyle/>
          <a:p>
            <a:pPr>
              <a:buSzPct val="100000"/>
              <a:buFont typeface="Arial"/>
              <a:buChar char="•"/>
            </a:pPr>
            <a:r>
              <a:rPr lang="en-US" sz="4000" dirty="0" smtClean="0"/>
              <a:t>HMGB1 </a:t>
            </a:r>
            <a:r>
              <a:rPr lang="en-US" sz="4000" dirty="0" smtClean="0"/>
              <a:t>and RAGE is over-expressed in many cancers</a:t>
            </a:r>
          </a:p>
          <a:p>
            <a:pPr>
              <a:buSzPct val="100000"/>
              <a:buFont typeface="Arial"/>
              <a:buChar char="•"/>
            </a:pPr>
            <a:r>
              <a:rPr lang="en-US" sz="4000" dirty="0" smtClean="0"/>
              <a:t>Higher concentrations of</a:t>
            </a:r>
            <a:r>
              <a:rPr lang="en-US" sz="4000" dirty="0" smtClean="0"/>
              <a:t> HMGB1 </a:t>
            </a:r>
            <a:r>
              <a:rPr lang="en-US" sz="4000" dirty="0" smtClean="0"/>
              <a:t>with RAGE at  10</a:t>
            </a:r>
            <a:r>
              <a:rPr lang="en-US" sz="4000" baseline="30000" dirty="0" smtClean="0"/>
              <a:t>5</a:t>
            </a:r>
            <a:r>
              <a:rPr lang="en-US" sz="4000" dirty="0" smtClean="0"/>
              <a:t> (Cancer cell rate) - activation time is quickest.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260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ge_1e5_graph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-1294" t="886" r="1" b="3035"/>
          <a:stretch/>
        </p:blipFill>
        <p:spPr>
          <a:xfrm>
            <a:off x="-85628" y="71347"/>
            <a:ext cx="9175900" cy="59944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34223" y="5721837"/>
            <a:ext cx="7543800" cy="914400"/>
          </a:xfrm>
        </p:spPr>
        <p:txBody>
          <a:bodyPr/>
          <a:lstStyle/>
          <a:p>
            <a:r>
              <a:rPr lang="en-US" sz="3200" dirty="0" smtClean="0"/>
              <a:t>RAGE 10</a:t>
            </a:r>
            <a:r>
              <a:rPr lang="en-US" sz="3200" baseline="30000" dirty="0" smtClean="0"/>
              <a:t>5 _</a:t>
            </a:r>
            <a:r>
              <a:rPr lang="en-US" sz="3200" dirty="0" smtClean="0"/>
              <a:t> HMGB1 </a:t>
            </a:r>
            <a:r>
              <a:rPr lang="en-US" sz="3200" dirty="0"/>
              <a:t>concentrations 1-10</a:t>
            </a:r>
            <a:r>
              <a:rPr lang="en-US" sz="3200" baseline="30000" dirty="0"/>
              <a:t>6</a:t>
            </a:r>
            <a:endParaRPr lang="en-US" sz="32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530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1244" y="1219201"/>
            <a:ext cx="6096000" cy="3657599"/>
          </a:xfrm>
        </p:spPr>
        <p:txBody>
          <a:bodyPr>
            <a:noAutofit/>
          </a:bodyPr>
          <a:lstStyle/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Earliest activation time approx 28 Seconds </a:t>
            </a:r>
            <a:r>
              <a:rPr lang="en-US" sz="3200" baseline="30000" dirty="0" smtClean="0"/>
              <a:t>_</a:t>
            </a:r>
            <a:r>
              <a:rPr lang="en-US" sz="3200" dirty="0" smtClean="0"/>
              <a:t> HMGB1 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6</a:t>
            </a:r>
            <a:r>
              <a:rPr lang="en-US" sz="3200" dirty="0"/>
              <a:t> </a:t>
            </a:r>
            <a:r>
              <a:rPr lang="en-US" sz="3200" dirty="0" smtClean="0"/>
              <a:t>highest probability</a:t>
            </a:r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10</a:t>
            </a:r>
            <a:r>
              <a:rPr lang="en-US" sz="3200" baseline="30000" dirty="0" smtClean="0"/>
              <a:t>4</a:t>
            </a:r>
            <a:r>
              <a:rPr lang="en-US" sz="3200" dirty="0" smtClean="0"/>
              <a:t>, 10</a:t>
            </a:r>
            <a:r>
              <a:rPr lang="en-US" sz="3200" baseline="30000" dirty="0" smtClean="0"/>
              <a:t>3 </a:t>
            </a:r>
            <a:r>
              <a:rPr lang="en-US" sz="3200" dirty="0" smtClean="0"/>
              <a:t>concentrations follow, then 10</a:t>
            </a:r>
            <a:r>
              <a:rPr lang="en-US" sz="3200" baseline="30000" dirty="0" smtClean="0"/>
              <a:t>5</a:t>
            </a:r>
            <a:endParaRPr lang="en-US" sz="3200" dirty="0" smtClean="0"/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However after several seconds 10</a:t>
            </a:r>
            <a:r>
              <a:rPr lang="en-US" sz="3200" baseline="30000" dirty="0" smtClean="0"/>
              <a:t>4 </a:t>
            </a:r>
            <a:r>
              <a:rPr lang="en-US" sz="3200" dirty="0" smtClean="0"/>
              <a:t>&amp; 10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increase rapidly</a:t>
            </a:r>
          </a:p>
          <a:p>
            <a:pPr>
              <a:buSzPct val="100000"/>
              <a:buFont typeface="Arial"/>
              <a:buChar char="•"/>
            </a:pPr>
            <a:r>
              <a:rPr lang="en-US" sz="3200" dirty="0" smtClean="0"/>
              <a:t>Concentrations 10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, 10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, &amp; 1 lag expectedly</a:t>
            </a:r>
          </a:p>
          <a:p>
            <a:pPr>
              <a:buSzPct val="100000"/>
              <a:buFont typeface="Arial"/>
              <a:buChar char="•"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507803"/>
            <a:ext cx="7543800" cy="914400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6206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872256"/>
            <a:ext cx="7543800" cy="914400"/>
          </a:xfrm>
        </p:spPr>
        <p:txBody>
          <a:bodyPr/>
          <a:lstStyle/>
          <a:p>
            <a:r>
              <a:rPr lang="en-US" sz="3200" dirty="0"/>
              <a:t>RAGE </a:t>
            </a:r>
            <a:r>
              <a:rPr lang="en-US" sz="3200" dirty="0" smtClean="0"/>
              <a:t>10</a:t>
            </a:r>
            <a:r>
              <a:rPr lang="en-US" sz="3200" baseline="30000" dirty="0" smtClean="0"/>
              <a:t>4 </a:t>
            </a:r>
            <a:r>
              <a:rPr lang="en-US" sz="3200" baseline="30000" dirty="0"/>
              <a:t>_</a:t>
            </a:r>
            <a:r>
              <a:rPr lang="en-US" sz="3200" dirty="0" smtClean="0"/>
              <a:t> HMGB1 </a:t>
            </a:r>
            <a:r>
              <a:rPr lang="en-US" sz="3200" dirty="0"/>
              <a:t>concentrations 1-10</a:t>
            </a:r>
            <a:r>
              <a:rPr lang="en-US" sz="3200" baseline="30000" dirty="0"/>
              <a:t>6</a:t>
            </a:r>
            <a:endParaRPr lang="en-US" sz="3200" dirty="0"/>
          </a:p>
        </p:txBody>
      </p:sp>
      <p:pic>
        <p:nvPicPr>
          <p:cNvPr id="8" name="Content Placeholder 7" descr="RAGE_1e4_graph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t="2362" b="2362"/>
          <a:stretch>
            <a:fillRect/>
          </a:stretch>
        </p:blipFill>
        <p:spPr>
          <a:xfrm>
            <a:off x="56449" y="128420"/>
            <a:ext cx="9020332" cy="5992947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393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475</TotalTime>
  <Words>428</Words>
  <Application>Microsoft Macintosh PowerPoint</Application>
  <PresentationFormat>On-screen Show (4:3)</PresentationFormat>
  <Paragraphs>63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Elemental</vt:lpstr>
      <vt:lpstr>HMGB1 – RAGE – Cyclin E pathway  </vt:lpstr>
      <vt:lpstr>The Characters and the Plot</vt:lpstr>
      <vt:lpstr>The Plot thickens</vt:lpstr>
      <vt:lpstr>HMGB1 Pathway</vt:lpstr>
      <vt:lpstr>Abstract of HMGB1 wire model </vt:lpstr>
      <vt:lpstr>Slide 6</vt:lpstr>
      <vt:lpstr>RAGE 105 _ HMGB1 concentrations 1-106</vt:lpstr>
      <vt:lpstr>Observations</vt:lpstr>
      <vt:lpstr>RAGE 104 _ HMGB1 concentrations 1-106</vt:lpstr>
      <vt:lpstr>Observations</vt:lpstr>
      <vt:lpstr>RAGE 103 _ HMGB1 concentrations 1-106</vt:lpstr>
      <vt:lpstr>Conclusions</vt:lpstr>
      <vt:lpstr>RAGE 102 _ HMGB1 concentrations 1-106</vt:lpstr>
      <vt:lpstr>Observations</vt:lpstr>
      <vt:lpstr>RAGE 101 _ HMGB1 concentrations 1-106</vt:lpstr>
      <vt:lpstr>Observations</vt:lpstr>
      <vt:lpstr>Conclusions</vt:lpstr>
      <vt:lpstr>Issues, concerns, problems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HMBG1 – RAGE – Cyclin pathway</dc:title>
  <dc:creator>slick willy</dc:creator>
  <cp:lastModifiedBy>Nancy Griffeth</cp:lastModifiedBy>
  <cp:revision>44</cp:revision>
  <dcterms:created xsi:type="dcterms:W3CDTF">2012-01-24T17:16:02Z</dcterms:created>
  <dcterms:modified xsi:type="dcterms:W3CDTF">2012-01-24T17:16:58Z</dcterms:modified>
</cp:coreProperties>
</file>