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colors4.xml" ContentType="application/vnd.openxmlformats-officedocument.drawingml.diagramColor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diagrams/layout4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quickStyle4.xml" ContentType="application/vnd.openxmlformats-officedocument.drawingml.diagramStyl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colors3.xml" ContentType="application/vnd.openxmlformats-officedocument.drawingml.diagramColors+xml"/>
  <Override PartName="/ppt/slideLayouts/slideLayout4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257" r:id="rId4"/>
    <p:sldId id="258" r:id="rId5"/>
    <p:sldId id="259" r:id="rId6"/>
    <p:sldId id="260" r:id="rId7"/>
    <p:sldId id="262" r:id="rId8"/>
    <p:sldId id="263" r:id="rId9"/>
    <p:sldId id="277" r:id="rId10"/>
    <p:sldId id="281" r:id="rId11"/>
    <p:sldId id="264" r:id="rId12"/>
    <p:sldId id="267" r:id="rId13"/>
    <p:sldId id="268" r:id="rId14"/>
    <p:sldId id="265" r:id="rId15"/>
    <p:sldId id="269" r:id="rId16"/>
    <p:sldId id="266" r:id="rId17"/>
    <p:sldId id="278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76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43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8F866-44C5-7E45-86C1-309EBF356296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</dgm:pt>
    <dgm:pt modelId="{1927B052-3CF3-5D43-8DB5-CB2272EFE86E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000000"/>
              </a:solidFill>
            </a:rPr>
            <a:t>Sos</a:t>
          </a:r>
          <a:endParaRPr lang="en-US" sz="4000" dirty="0">
            <a:solidFill>
              <a:srgbClr val="000000"/>
            </a:solidFill>
          </a:endParaRPr>
        </a:p>
      </dgm:t>
    </dgm:pt>
    <dgm:pt modelId="{C83325F1-9B3B-A544-8CD3-3DB6212B183D}" type="parTrans" cxnId="{A9E886D2-6470-1B4C-AAB1-C063E57A5893}">
      <dgm:prSet/>
      <dgm:spPr/>
      <dgm:t>
        <a:bodyPr/>
        <a:lstStyle/>
        <a:p>
          <a:endParaRPr lang="en-US"/>
        </a:p>
      </dgm:t>
    </dgm:pt>
    <dgm:pt modelId="{9BE75680-6542-034B-B1CA-485796A2F1D8}" type="sibTrans" cxnId="{A9E886D2-6470-1B4C-AAB1-C063E57A5893}">
      <dgm:prSet/>
      <dgm:spPr/>
      <dgm:t>
        <a:bodyPr/>
        <a:lstStyle/>
        <a:p>
          <a:endParaRPr lang="en-US"/>
        </a:p>
      </dgm:t>
    </dgm:pt>
    <dgm:pt modelId="{E061BBF8-1965-3B4C-86D6-538ED9CC023F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Ras</a:t>
          </a:r>
          <a:endParaRPr lang="en-US" sz="3600" dirty="0">
            <a:solidFill>
              <a:schemeClr val="bg1"/>
            </a:solidFill>
          </a:endParaRPr>
        </a:p>
      </dgm:t>
    </dgm:pt>
    <dgm:pt modelId="{50D6EE0B-3917-D74E-8739-7836D774E331}" type="parTrans" cxnId="{8702DF7F-6FAE-2F44-8F4D-24508DA8CA9B}">
      <dgm:prSet/>
      <dgm:spPr/>
      <dgm:t>
        <a:bodyPr/>
        <a:lstStyle/>
        <a:p>
          <a:endParaRPr lang="en-US"/>
        </a:p>
      </dgm:t>
    </dgm:pt>
    <dgm:pt modelId="{D4BE2A3E-5BA8-2245-9120-920808DC05F3}" type="sibTrans" cxnId="{8702DF7F-6FAE-2F44-8F4D-24508DA8CA9B}">
      <dgm:prSet/>
      <dgm:spPr/>
      <dgm:t>
        <a:bodyPr/>
        <a:lstStyle/>
        <a:p>
          <a:endParaRPr lang="en-US"/>
        </a:p>
      </dgm:t>
    </dgm:pt>
    <dgm:pt modelId="{240D9CD3-0FAA-3749-AAD1-913174261D5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Transcription</a:t>
          </a:r>
          <a:endParaRPr lang="en-US" dirty="0">
            <a:solidFill>
              <a:srgbClr val="000000"/>
            </a:solidFill>
          </a:endParaRPr>
        </a:p>
      </dgm:t>
    </dgm:pt>
    <dgm:pt modelId="{FCDFA4B2-3082-124D-879F-4B90E1D022F2}" type="parTrans" cxnId="{D416C6EA-E0E4-8E4B-B61F-B07303E37856}">
      <dgm:prSet/>
      <dgm:spPr/>
      <dgm:t>
        <a:bodyPr/>
        <a:lstStyle/>
        <a:p>
          <a:endParaRPr lang="en-US"/>
        </a:p>
      </dgm:t>
    </dgm:pt>
    <dgm:pt modelId="{D942A7D2-9DA3-6C41-B67D-32AF28609E31}" type="sibTrans" cxnId="{D416C6EA-E0E4-8E4B-B61F-B07303E37856}">
      <dgm:prSet/>
      <dgm:spPr/>
      <dgm:t>
        <a:bodyPr/>
        <a:lstStyle/>
        <a:p>
          <a:endParaRPr lang="en-US"/>
        </a:p>
      </dgm:t>
    </dgm:pt>
    <dgm:pt modelId="{4E5203E5-5C99-0147-9688-FF4A353AE979}" type="pres">
      <dgm:prSet presAssocID="{FCD8F866-44C5-7E45-86C1-309EBF35629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531F3C8-4C15-7D44-ACDA-84CD2566DF8F}" type="pres">
      <dgm:prSet presAssocID="{1927B052-3CF3-5D43-8DB5-CB2272EFE86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857A1-9CB7-8149-8487-39C1B276389E}" type="pres">
      <dgm:prSet presAssocID="{1927B052-3CF3-5D43-8DB5-CB2272EFE86E}" presName="gear1srcNode" presStyleLbl="node1" presStyleIdx="0" presStyleCnt="3"/>
      <dgm:spPr/>
      <dgm:t>
        <a:bodyPr/>
        <a:lstStyle/>
        <a:p>
          <a:endParaRPr lang="en-US"/>
        </a:p>
      </dgm:t>
    </dgm:pt>
    <dgm:pt modelId="{2C55947F-EBBC-3841-B277-9789C10E8210}" type="pres">
      <dgm:prSet presAssocID="{1927B052-3CF3-5D43-8DB5-CB2272EFE86E}" presName="gear1dstNode" presStyleLbl="node1" presStyleIdx="0" presStyleCnt="3"/>
      <dgm:spPr/>
      <dgm:t>
        <a:bodyPr/>
        <a:lstStyle/>
        <a:p>
          <a:endParaRPr lang="en-US"/>
        </a:p>
      </dgm:t>
    </dgm:pt>
    <dgm:pt modelId="{0DF3F80A-0150-BA43-93A4-7CDD1236FAB9}" type="pres">
      <dgm:prSet presAssocID="{E061BBF8-1965-3B4C-86D6-538ED9CC023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335A1-0578-8E45-A485-00F0E34D6FA4}" type="pres">
      <dgm:prSet presAssocID="{E061BBF8-1965-3B4C-86D6-538ED9CC023F}" presName="gear2srcNode" presStyleLbl="node1" presStyleIdx="1" presStyleCnt="3"/>
      <dgm:spPr/>
      <dgm:t>
        <a:bodyPr/>
        <a:lstStyle/>
        <a:p>
          <a:endParaRPr lang="en-US"/>
        </a:p>
      </dgm:t>
    </dgm:pt>
    <dgm:pt modelId="{2C7848A1-8979-4540-97F5-8BCBF49F3D41}" type="pres">
      <dgm:prSet presAssocID="{E061BBF8-1965-3B4C-86D6-538ED9CC023F}" presName="gear2dstNode" presStyleLbl="node1" presStyleIdx="1" presStyleCnt="3"/>
      <dgm:spPr/>
      <dgm:t>
        <a:bodyPr/>
        <a:lstStyle/>
        <a:p>
          <a:endParaRPr lang="en-US"/>
        </a:p>
      </dgm:t>
    </dgm:pt>
    <dgm:pt modelId="{BF772DEA-358D-A443-8369-62162255EEF1}" type="pres">
      <dgm:prSet presAssocID="{240D9CD3-0FAA-3749-AAD1-913174261D57}" presName="gear3" presStyleLbl="node1" presStyleIdx="2" presStyleCnt="3"/>
      <dgm:spPr/>
      <dgm:t>
        <a:bodyPr/>
        <a:lstStyle/>
        <a:p>
          <a:endParaRPr lang="en-US"/>
        </a:p>
      </dgm:t>
    </dgm:pt>
    <dgm:pt modelId="{C7E208F2-CB33-6F44-B893-BDCEE55FBA3C}" type="pres">
      <dgm:prSet presAssocID="{240D9CD3-0FAA-3749-AAD1-913174261D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365DF-9FA6-444E-B21A-B5C441932645}" type="pres">
      <dgm:prSet presAssocID="{240D9CD3-0FAA-3749-AAD1-913174261D57}" presName="gear3srcNode" presStyleLbl="node1" presStyleIdx="2" presStyleCnt="3"/>
      <dgm:spPr/>
      <dgm:t>
        <a:bodyPr/>
        <a:lstStyle/>
        <a:p>
          <a:endParaRPr lang="en-US"/>
        </a:p>
      </dgm:t>
    </dgm:pt>
    <dgm:pt modelId="{7B8013FB-1FF7-BD4C-9ACB-10972321B6C0}" type="pres">
      <dgm:prSet presAssocID="{240D9CD3-0FAA-3749-AAD1-913174261D57}" presName="gear3dstNode" presStyleLbl="node1" presStyleIdx="2" presStyleCnt="3"/>
      <dgm:spPr/>
      <dgm:t>
        <a:bodyPr/>
        <a:lstStyle/>
        <a:p>
          <a:endParaRPr lang="en-US"/>
        </a:p>
      </dgm:t>
    </dgm:pt>
    <dgm:pt modelId="{10887416-1013-3A4E-A344-BD804DDA0C97}" type="pres">
      <dgm:prSet presAssocID="{9BE75680-6542-034B-B1CA-485796A2F1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DE8119C-9442-7049-98C2-B365A0F85483}" type="pres">
      <dgm:prSet presAssocID="{D4BE2A3E-5BA8-2245-9120-920808DC05F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626394F-0AA6-9D4D-9ACC-B2B7F3FF5F58}" type="pres">
      <dgm:prSet presAssocID="{D942A7D2-9DA3-6C41-B67D-32AF28609E3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F903BC9-4EC8-6D42-8778-2ADEB45BDF3A}" type="presOf" srcId="{240D9CD3-0FAA-3749-AAD1-913174261D57}" destId="{C7E208F2-CB33-6F44-B893-BDCEE55FBA3C}" srcOrd="1" destOrd="0" presId="urn:microsoft.com/office/officeart/2005/8/layout/gear1"/>
    <dgm:cxn modelId="{8702DF7F-6FAE-2F44-8F4D-24508DA8CA9B}" srcId="{FCD8F866-44C5-7E45-86C1-309EBF356296}" destId="{E061BBF8-1965-3B4C-86D6-538ED9CC023F}" srcOrd="1" destOrd="0" parTransId="{50D6EE0B-3917-D74E-8739-7836D774E331}" sibTransId="{D4BE2A3E-5BA8-2245-9120-920808DC05F3}"/>
    <dgm:cxn modelId="{10679D62-6E01-D74C-B3D7-AE0FCBA709D7}" type="presOf" srcId="{240D9CD3-0FAA-3749-AAD1-913174261D57}" destId="{7B8013FB-1FF7-BD4C-9ACB-10972321B6C0}" srcOrd="3" destOrd="0" presId="urn:microsoft.com/office/officeart/2005/8/layout/gear1"/>
    <dgm:cxn modelId="{3419F1D8-86B3-8D46-AAA8-E945E3DE5D6B}" type="presOf" srcId="{1927B052-3CF3-5D43-8DB5-CB2272EFE86E}" destId="{2C55947F-EBBC-3841-B277-9789C10E8210}" srcOrd="2" destOrd="0" presId="urn:microsoft.com/office/officeart/2005/8/layout/gear1"/>
    <dgm:cxn modelId="{EBA2619D-FCD2-7747-B5C9-91776D8F6DEA}" type="presOf" srcId="{1927B052-3CF3-5D43-8DB5-CB2272EFE86E}" destId="{D531F3C8-4C15-7D44-ACDA-84CD2566DF8F}" srcOrd="0" destOrd="0" presId="urn:microsoft.com/office/officeart/2005/8/layout/gear1"/>
    <dgm:cxn modelId="{AC41979E-10F9-B54F-B432-8CE1850D7683}" type="presOf" srcId="{E061BBF8-1965-3B4C-86D6-538ED9CC023F}" destId="{0CB335A1-0578-8E45-A485-00F0E34D6FA4}" srcOrd="1" destOrd="0" presId="urn:microsoft.com/office/officeart/2005/8/layout/gear1"/>
    <dgm:cxn modelId="{D416C6EA-E0E4-8E4B-B61F-B07303E37856}" srcId="{FCD8F866-44C5-7E45-86C1-309EBF356296}" destId="{240D9CD3-0FAA-3749-AAD1-913174261D57}" srcOrd="2" destOrd="0" parTransId="{FCDFA4B2-3082-124D-879F-4B90E1D022F2}" sibTransId="{D942A7D2-9DA3-6C41-B67D-32AF28609E31}"/>
    <dgm:cxn modelId="{A9E886D2-6470-1B4C-AAB1-C063E57A5893}" srcId="{FCD8F866-44C5-7E45-86C1-309EBF356296}" destId="{1927B052-3CF3-5D43-8DB5-CB2272EFE86E}" srcOrd="0" destOrd="0" parTransId="{C83325F1-9B3B-A544-8CD3-3DB6212B183D}" sibTransId="{9BE75680-6542-034B-B1CA-485796A2F1D8}"/>
    <dgm:cxn modelId="{5DB76B4F-D3E1-5244-883B-E5E0D2DC272A}" type="presOf" srcId="{D4BE2A3E-5BA8-2245-9120-920808DC05F3}" destId="{BDE8119C-9442-7049-98C2-B365A0F85483}" srcOrd="0" destOrd="0" presId="urn:microsoft.com/office/officeart/2005/8/layout/gear1"/>
    <dgm:cxn modelId="{9069682A-E898-8D4F-892A-EE6CDA86D6C2}" type="presOf" srcId="{1927B052-3CF3-5D43-8DB5-CB2272EFE86E}" destId="{65D857A1-9CB7-8149-8487-39C1B276389E}" srcOrd="1" destOrd="0" presId="urn:microsoft.com/office/officeart/2005/8/layout/gear1"/>
    <dgm:cxn modelId="{7AAD3A53-62DE-714C-B036-D9A5F7F8C094}" type="presOf" srcId="{240D9CD3-0FAA-3749-AAD1-913174261D57}" destId="{BF772DEA-358D-A443-8369-62162255EEF1}" srcOrd="0" destOrd="0" presId="urn:microsoft.com/office/officeart/2005/8/layout/gear1"/>
    <dgm:cxn modelId="{EE4D6AAC-9EAB-4C4D-ABC2-C3AFC5211D51}" type="presOf" srcId="{D942A7D2-9DA3-6C41-B67D-32AF28609E31}" destId="{9626394F-0AA6-9D4D-9ACC-B2B7F3FF5F58}" srcOrd="0" destOrd="0" presId="urn:microsoft.com/office/officeart/2005/8/layout/gear1"/>
    <dgm:cxn modelId="{936849A0-4DF0-5747-95F5-3BD85B80F597}" type="presOf" srcId="{E061BBF8-1965-3B4C-86D6-538ED9CC023F}" destId="{2C7848A1-8979-4540-97F5-8BCBF49F3D41}" srcOrd="2" destOrd="0" presId="urn:microsoft.com/office/officeart/2005/8/layout/gear1"/>
    <dgm:cxn modelId="{C681552E-4836-2F41-800E-9BDCE93E52A0}" type="presOf" srcId="{FCD8F866-44C5-7E45-86C1-309EBF356296}" destId="{4E5203E5-5C99-0147-9688-FF4A353AE979}" srcOrd="0" destOrd="0" presId="urn:microsoft.com/office/officeart/2005/8/layout/gear1"/>
    <dgm:cxn modelId="{26D3AE4C-B388-F949-909B-8E5A593279DD}" type="presOf" srcId="{240D9CD3-0FAA-3749-AAD1-913174261D57}" destId="{61C365DF-9FA6-444E-B21A-B5C441932645}" srcOrd="2" destOrd="0" presId="urn:microsoft.com/office/officeart/2005/8/layout/gear1"/>
    <dgm:cxn modelId="{6AEC7068-4410-244C-BD7E-119B4C568882}" type="presOf" srcId="{E061BBF8-1965-3B4C-86D6-538ED9CC023F}" destId="{0DF3F80A-0150-BA43-93A4-7CDD1236FAB9}" srcOrd="0" destOrd="0" presId="urn:microsoft.com/office/officeart/2005/8/layout/gear1"/>
    <dgm:cxn modelId="{7DACAD39-EEC2-264A-B673-9E996126D7C4}" type="presOf" srcId="{9BE75680-6542-034B-B1CA-485796A2F1D8}" destId="{10887416-1013-3A4E-A344-BD804DDA0C97}" srcOrd="0" destOrd="0" presId="urn:microsoft.com/office/officeart/2005/8/layout/gear1"/>
    <dgm:cxn modelId="{8265519D-6F4B-1A4E-AD7C-4F651AAAA6B5}" type="presParOf" srcId="{4E5203E5-5C99-0147-9688-FF4A353AE979}" destId="{D531F3C8-4C15-7D44-ACDA-84CD2566DF8F}" srcOrd="0" destOrd="0" presId="urn:microsoft.com/office/officeart/2005/8/layout/gear1"/>
    <dgm:cxn modelId="{82473D96-6396-4749-AD2E-9581F9F14265}" type="presParOf" srcId="{4E5203E5-5C99-0147-9688-FF4A353AE979}" destId="{65D857A1-9CB7-8149-8487-39C1B276389E}" srcOrd="1" destOrd="0" presId="urn:microsoft.com/office/officeart/2005/8/layout/gear1"/>
    <dgm:cxn modelId="{192F94BF-D4D6-5141-9D91-E2B05A90EBC8}" type="presParOf" srcId="{4E5203E5-5C99-0147-9688-FF4A353AE979}" destId="{2C55947F-EBBC-3841-B277-9789C10E8210}" srcOrd="2" destOrd="0" presId="urn:microsoft.com/office/officeart/2005/8/layout/gear1"/>
    <dgm:cxn modelId="{9878082F-6BAD-A140-901A-F43ED6034A52}" type="presParOf" srcId="{4E5203E5-5C99-0147-9688-FF4A353AE979}" destId="{0DF3F80A-0150-BA43-93A4-7CDD1236FAB9}" srcOrd="3" destOrd="0" presId="urn:microsoft.com/office/officeart/2005/8/layout/gear1"/>
    <dgm:cxn modelId="{E2EAE477-B102-AB4E-BF5D-74DDE2DAE45E}" type="presParOf" srcId="{4E5203E5-5C99-0147-9688-FF4A353AE979}" destId="{0CB335A1-0578-8E45-A485-00F0E34D6FA4}" srcOrd="4" destOrd="0" presId="urn:microsoft.com/office/officeart/2005/8/layout/gear1"/>
    <dgm:cxn modelId="{0E7A0535-EC9C-D34A-AD48-2AB8950AFBA2}" type="presParOf" srcId="{4E5203E5-5C99-0147-9688-FF4A353AE979}" destId="{2C7848A1-8979-4540-97F5-8BCBF49F3D41}" srcOrd="5" destOrd="0" presId="urn:microsoft.com/office/officeart/2005/8/layout/gear1"/>
    <dgm:cxn modelId="{EF86A8A9-2502-6A40-80BB-93E09ECF8E8F}" type="presParOf" srcId="{4E5203E5-5C99-0147-9688-FF4A353AE979}" destId="{BF772DEA-358D-A443-8369-62162255EEF1}" srcOrd="6" destOrd="0" presId="urn:microsoft.com/office/officeart/2005/8/layout/gear1"/>
    <dgm:cxn modelId="{BDCD63D0-3855-4845-8D23-7392D4152AB1}" type="presParOf" srcId="{4E5203E5-5C99-0147-9688-FF4A353AE979}" destId="{C7E208F2-CB33-6F44-B893-BDCEE55FBA3C}" srcOrd="7" destOrd="0" presId="urn:microsoft.com/office/officeart/2005/8/layout/gear1"/>
    <dgm:cxn modelId="{958D01D0-F0F8-6A48-8FBE-D446364A30A9}" type="presParOf" srcId="{4E5203E5-5C99-0147-9688-FF4A353AE979}" destId="{61C365DF-9FA6-444E-B21A-B5C441932645}" srcOrd="8" destOrd="0" presId="urn:microsoft.com/office/officeart/2005/8/layout/gear1"/>
    <dgm:cxn modelId="{53CD73A5-5483-F649-AFB2-D78D2FF983EE}" type="presParOf" srcId="{4E5203E5-5C99-0147-9688-FF4A353AE979}" destId="{7B8013FB-1FF7-BD4C-9ACB-10972321B6C0}" srcOrd="9" destOrd="0" presId="urn:microsoft.com/office/officeart/2005/8/layout/gear1"/>
    <dgm:cxn modelId="{09E3E422-D174-8C4B-B51B-DF733F8D33D0}" type="presParOf" srcId="{4E5203E5-5C99-0147-9688-FF4A353AE979}" destId="{10887416-1013-3A4E-A344-BD804DDA0C97}" srcOrd="10" destOrd="0" presId="urn:microsoft.com/office/officeart/2005/8/layout/gear1"/>
    <dgm:cxn modelId="{BEA4695E-FF7C-184D-B5F6-C1F6482F7A70}" type="presParOf" srcId="{4E5203E5-5C99-0147-9688-FF4A353AE979}" destId="{BDE8119C-9442-7049-98C2-B365A0F85483}" srcOrd="11" destOrd="0" presId="urn:microsoft.com/office/officeart/2005/8/layout/gear1"/>
    <dgm:cxn modelId="{E7C78792-F4BC-6B4C-805E-B3337EBD66D0}" type="presParOf" srcId="{4E5203E5-5C99-0147-9688-FF4A353AE979}" destId="{9626394F-0AA6-9D4D-9ACC-B2B7F3FF5F58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2AE98-D1EC-9F43-AF00-97F383C8DD31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F52C9-7AE1-984D-BE5F-D95D18B6625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FOCUS:</a:t>
          </a:r>
          <a:br>
            <a:rPr lang="en-US" dirty="0" smtClean="0">
              <a:solidFill>
                <a:srgbClr val="000000"/>
              </a:solidFill>
            </a:rPr>
          </a:br>
          <a:r>
            <a:rPr lang="en-US" dirty="0" smtClean="0">
              <a:solidFill>
                <a:srgbClr val="000000"/>
              </a:solidFill>
            </a:rPr>
            <a:t>How quickly does </a:t>
          </a:r>
          <a:r>
            <a:rPr lang="en-US" dirty="0" err="1" smtClean="0">
              <a:solidFill>
                <a:srgbClr val="000000"/>
              </a:solidFill>
            </a:rPr>
            <a:t>Sos</a:t>
          </a:r>
          <a:r>
            <a:rPr lang="en-US" dirty="0" smtClean="0">
              <a:solidFill>
                <a:srgbClr val="000000"/>
              </a:solidFill>
            </a:rPr>
            <a:t> get activated?</a:t>
          </a:r>
          <a:endParaRPr lang="en-US" dirty="0">
            <a:solidFill>
              <a:srgbClr val="000000"/>
            </a:solidFill>
          </a:endParaRPr>
        </a:p>
      </dgm:t>
    </dgm:pt>
    <dgm:pt modelId="{8FC0DFF3-D674-104E-953D-F2D19A993682}" type="parTrans" cxnId="{7DBEA207-69CD-6343-9FCB-6C33DE14A721}">
      <dgm:prSet/>
      <dgm:spPr/>
      <dgm:t>
        <a:bodyPr/>
        <a:lstStyle/>
        <a:p>
          <a:endParaRPr lang="en-US"/>
        </a:p>
      </dgm:t>
    </dgm:pt>
    <dgm:pt modelId="{BB066069-1A0F-694A-A3F4-9BA7FDB009DA}" type="sibTrans" cxnId="{7DBEA207-69CD-6343-9FCB-6C33DE14A721}">
      <dgm:prSet/>
      <dgm:spPr/>
      <dgm:t>
        <a:bodyPr/>
        <a:lstStyle/>
        <a:p>
          <a:endParaRPr lang="en-US"/>
        </a:p>
      </dgm:t>
    </dgm:pt>
    <dgm:pt modelId="{F9F2F0F4-C849-5C42-A429-46BE44E8894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Concentration of </a:t>
          </a:r>
          <a:r>
            <a:rPr lang="en-US" dirty="0" err="1" smtClean="0">
              <a:solidFill>
                <a:srgbClr val="000000"/>
              </a:solidFill>
            </a:rPr>
            <a:t>Ligand</a:t>
          </a:r>
          <a:r>
            <a:rPr lang="en-US" dirty="0" smtClean="0">
              <a:solidFill>
                <a:srgbClr val="000000"/>
              </a:solidFill>
            </a:rPr>
            <a:t>:</a:t>
          </a:r>
          <a:br>
            <a:rPr lang="en-US" dirty="0" smtClean="0">
              <a:solidFill>
                <a:srgbClr val="000000"/>
              </a:solidFill>
            </a:rPr>
          </a:br>
          <a:r>
            <a:rPr lang="en-US" dirty="0" smtClean="0">
              <a:solidFill>
                <a:srgbClr val="000000"/>
              </a:solidFill>
            </a:rPr>
            <a:t>EGF</a:t>
          </a:r>
          <a:endParaRPr lang="en-US" dirty="0">
            <a:solidFill>
              <a:srgbClr val="000000"/>
            </a:solidFill>
          </a:endParaRPr>
        </a:p>
      </dgm:t>
    </dgm:pt>
    <dgm:pt modelId="{C3683564-436C-8249-94DC-BBDCE6A7CB1B}" type="parTrans" cxnId="{6A596AFF-F507-1145-A66D-BD506AF2A56D}">
      <dgm:prSet/>
      <dgm:spPr/>
      <dgm:t>
        <a:bodyPr/>
        <a:lstStyle/>
        <a:p>
          <a:endParaRPr lang="en-US"/>
        </a:p>
      </dgm:t>
    </dgm:pt>
    <dgm:pt modelId="{9F3EAF6D-68D9-DE42-AF09-355BBC091962}" type="sibTrans" cxnId="{6A596AFF-F507-1145-A66D-BD506AF2A56D}">
      <dgm:prSet/>
      <dgm:spPr/>
      <dgm:t>
        <a:bodyPr/>
        <a:lstStyle/>
        <a:p>
          <a:endParaRPr lang="en-US"/>
        </a:p>
      </dgm:t>
    </dgm:pt>
    <dgm:pt modelId="{BDBC084E-ECAE-9749-A64D-49E183D7C45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K-Value for EGF and monomer binding.</a:t>
          </a:r>
          <a:endParaRPr lang="en-US" dirty="0">
            <a:solidFill>
              <a:srgbClr val="000000"/>
            </a:solidFill>
          </a:endParaRPr>
        </a:p>
      </dgm:t>
    </dgm:pt>
    <dgm:pt modelId="{2D6753DA-E75B-8341-AE3F-EA24E3229A86}" type="parTrans" cxnId="{EC69BFF3-DC66-5341-8E04-77127FF84A55}">
      <dgm:prSet/>
      <dgm:spPr/>
      <dgm:t>
        <a:bodyPr/>
        <a:lstStyle/>
        <a:p>
          <a:endParaRPr lang="en-US"/>
        </a:p>
      </dgm:t>
    </dgm:pt>
    <dgm:pt modelId="{6E0B0461-F714-DA47-89FE-B24FB1C5EC86}" type="sibTrans" cxnId="{EC69BFF3-DC66-5341-8E04-77127FF84A55}">
      <dgm:prSet/>
      <dgm:spPr/>
      <dgm:t>
        <a:bodyPr/>
        <a:lstStyle/>
        <a:p>
          <a:endParaRPr lang="en-US"/>
        </a:p>
      </dgm:t>
    </dgm:pt>
    <dgm:pt modelId="{ED154B0A-BFE1-914A-ADF7-843070F54800}" type="pres">
      <dgm:prSet presAssocID="{2282AE98-D1EC-9F43-AF00-97F383C8DD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086AA-20CE-0D4B-B839-F29C1489C942}" type="pres">
      <dgm:prSet presAssocID="{BE1F52C9-7AE1-984D-BE5F-D95D18B66253}" presName="centerShape" presStyleLbl="node0" presStyleIdx="0" presStyleCnt="1" custLinFactNeighborX="0" custLinFactNeighborY="-29258"/>
      <dgm:spPr/>
      <dgm:t>
        <a:bodyPr/>
        <a:lstStyle/>
        <a:p>
          <a:endParaRPr lang="en-US"/>
        </a:p>
      </dgm:t>
    </dgm:pt>
    <dgm:pt modelId="{07381CA3-3C21-DA45-9176-00669F5E1275}" type="pres">
      <dgm:prSet presAssocID="{C3683564-436C-8249-94DC-BBDCE6A7CB1B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7FF2812F-B93A-B741-B5D8-54C0882D2F03}" type="pres">
      <dgm:prSet presAssocID="{F9F2F0F4-C849-5C42-A429-46BE44E88941}" presName="node" presStyleLbl="node1" presStyleIdx="0" presStyleCnt="2" custRadScaleRad="98224" custRadScaleInc="-7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5F595-0E1E-FE48-9187-C21ADB3FED92}" type="pres">
      <dgm:prSet presAssocID="{2D6753DA-E75B-8341-AE3F-EA24E3229A86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A77F618D-4B5E-6246-AA21-F2670A91D46C}" type="pres">
      <dgm:prSet presAssocID="{BDBC084E-ECAE-9749-A64D-49E183D7C455}" presName="node" presStyleLbl="node1" presStyleIdx="1" presStyleCnt="2" custRadScaleRad="77676" custRadScaleInc="60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A6ECC-21C9-4244-8F0A-15701AD7AD60}" type="presOf" srcId="{BE1F52C9-7AE1-984D-BE5F-D95D18B66253}" destId="{06F086AA-20CE-0D4B-B839-F29C1489C942}" srcOrd="0" destOrd="0" presId="urn:microsoft.com/office/officeart/2005/8/layout/radial4"/>
    <dgm:cxn modelId="{6A596AFF-F507-1145-A66D-BD506AF2A56D}" srcId="{BE1F52C9-7AE1-984D-BE5F-D95D18B66253}" destId="{F9F2F0F4-C849-5C42-A429-46BE44E88941}" srcOrd="0" destOrd="0" parTransId="{C3683564-436C-8249-94DC-BBDCE6A7CB1B}" sibTransId="{9F3EAF6D-68D9-DE42-AF09-355BBC091962}"/>
    <dgm:cxn modelId="{E65F3F2C-8561-ED41-ABA0-04BD406DF318}" type="presOf" srcId="{BDBC084E-ECAE-9749-A64D-49E183D7C455}" destId="{A77F618D-4B5E-6246-AA21-F2670A91D46C}" srcOrd="0" destOrd="0" presId="urn:microsoft.com/office/officeart/2005/8/layout/radial4"/>
    <dgm:cxn modelId="{EDAE14DD-E850-6844-B633-0408817ADFCF}" type="presOf" srcId="{2282AE98-D1EC-9F43-AF00-97F383C8DD31}" destId="{ED154B0A-BFE1-914A-ADF7-843070F54800}" srcOrd="0" destOrd="0" presId="urn:microsoft.com/office/officeart/2005/8/layout/radial4"/>
    <dgm:cxn modelId="{7DBEA207-69CD-6343-9FCB-6C33DE14A721}" srcId="{2282AE98-D1EC-9F43-AF00-97F383C8DD31}" destId="{BE1F52C9-7AE1-984D-BE5F-D95D18B66253}" srcOrd="0" destOrd="0" parTransId="{8FC0DFF3-D674-104E-953D-F2D19A993682}" sibTransId="{BB066069-1A0F-694A-A3F4-9BA7FDB009DA}"/>
    <dgm:cxn modelId="{9953F130-CEC7-B043-A32F-6C4A37E2D134}" type="presOf" srcId="{2D6753DA-E75B-8341-AE3F-EA24E3229A86}" destId="{C745F595-0E1E-FE48-9187-C21ADB3FED92}" srcOrd="0" destOrd="0" presId="urn:microsoft.com/office/officeart/2005/8/layout/radial4"/>
    <dgm:cxn modelId="{EC69BFF3-DC66-5341-8E04-77127FF84A55}" srcId="{BE1F52C9-7AE1-984D-BE5F-D95D18B66253}" destId="{BDBC084E-ECAE-9749-A64D-49E183D7C455}" srcOrd="1" destOrd="0" parTransId="{2D6753DA-E75B-8341-AE3F-EA24E3229A86}" sibTransId="{6E0B0461-F714-DA47-89FE-B24FB1C5EC86}"/>
    <dgm:cxn modelId="{CCF59082-FF5C-3F40-A41E-0663C7F09421}" type="presOf" srcId="{C3683564-436C-8249-94DC-BBDCE6A7CB1B}" destId="{07381CA3-3C21-DA45-9176-00669F5E1275}" srcOrd="0" destOrd="0" presId="urn:microsoft.com/office/officeart/2005/8/layout/radial4"/>
    <dgm:cxn modelId="{29926A86-AAF3-4541-B201-E2A752361C36}" type="presOf" srcId="{F9F2F0F4-C849-5C42-A429-46BE44E88941}" destId="{7FF2812F-B93A-B741-B5D8-54C0882D2F03}" srcOrd="0" destOrd="0" presId="urn:microsoft.com/office/officeart/2005/8/layout/radial4"/>
    <dgm:cxn modelId="{67D342A1-6677-184C-83F9-8B9FFFFB44E6}" type="presParOf" srcId="{ED154B0A-BFE1-914A-ADF7-843070F54800}" destId="{06F086AA-20CE-0D4B-B839-F29C1489C942}" srcOrd="0" destOrd="0" presId="urn:microsoft.com/office/officeart/2005/8/layout/radial4"/>
    <dgm:cxn modelId="{B68C59A4-F95E-B74E-BE72-E7D882955B3B}" type="presParOf" srcId="{ED154B0A-BFE1-914A-ADF7-843070F54800}" destId="{07381CA3-3C21-DA45-9176-00669F5E1275}" srcOrd="1" destOrd="0" presId="urn:microsoft.com/office/officeart/2005/8/layout/radial4"/>
    <dgm:cxn modelId="{27463133-8033-2C44-ADD8-DDD8BFE6B3CC}" type="presParOf" srcId="{ED154B0A-BFE1-914A-ADF7-843070F54800}" destId="{7FF2812F-B93A-B741-B5D8-54C0882D2F03}" srcOrd="2" destOrd="0" presId="urn:microsoft.com/office/officeart/2005/8/layout/radial4"/>
    <dgm:cxn modelId="{CB6EA142-F538-724A-AE6D-98B3FABEE283}" type="presParOf" srcId="{ED154B0A-BFE1-914A-ADF7-843070F54800}" destId="{C745F595-0E1E-FE48-9187-C21ADB3FED92}" srcOrd="3" destOrd="0" presId="urn:microsoft.com/office/officeart/2005/8/layout/radial4"/>
    <dgm:cxn modelId="{A7429C14-5603-CC41-8F00-A4A9771B3C6A}" type="presParOf" srcId="{ED154B0A-BFE1-914A-ADF7-843070F54800}" destId="{A77F618D-4B5E-6246-AA21-F2670A91D46C}" srcOrd="4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C91C5-7179-4A6E-B422-89BA709FB1C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C6CCF9-9900-447B-BD0A-BFF0BB8694A0}">
      <dgm:prSet phldrT="[Text]" custT="1"/>
      <dgm:spPr/>
      <dgm:t>
        <a:bodyPr/>
        <a:lstStyle/>
        <a:p>
          <a:r>
            <a:rPr lang="en-US" sz="2000" u="sng" dirty="0" smtClean="0">
              <a:latin typeface="Times New Roman" pitchFamily="18" charset="0"/>
              <a:cs typeface="Times New Roman" pitchFamily="18" charset="0"/>
            </a:rPr>
            <a:t>Step 1: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000" dirty="0" smtClean="0">
              <a:latin typeface="Times New Roman" pitchFamily="18" charset="0"/>
              <a:cs typeface="Times New Roman" pitchFamily="18" charset="0"/>
            </a:rPr>
          </a:b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Run  individual simulations with ODE solver by varying different parameters in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RuleBender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to observe variations in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Sos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activation to determine relevant values to be tested.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9D6731E-F12A-4D8F-BC74-5D5701ADDB5C}" type="parTrans" cxnId="{20C510A3-5A71-47F2-BD1D-E34C61EC20FF}">
      <dgm:prSet/>
      <dgm:spPr/>
      <dgm:t>
        <a:bodyPr/>
        <a:lstStyle/>
        <a:p>
          <a:endParaRPr lang="en-US"/>
        </a:p>
      </dgm:t>
    </dgm:pt>
    <dgm:pt modelId="{6B70E3E1-C0CF-4B48-9F58-0938C4D21E35}" type="sibTrans" cxnId="{20C510A3-5A71-47F2-BD1D-E34C61EC20FF}">
      <dgm:prSet/>
      <dgm:spPr/>
      <dgm:t>
        <a:bodyPr/>
        <a:lstStyle/>
        <a:p>
          <a:endParaRPr lang="en-US"/>
        </a:p>
      </dgm:t>
    </dgm:pt>
    <dgm:pt modelId="{171394A4-493E-4549-9897-8480C27C7680}">
      <dgm:prSet phldrT="[Text]" custT="1"/>
      <dgm:spPr/>
      <dgm:t>
        <a:bodyPr/>
        <a:lstStyle/>
        <a:p>
          <a:r>
            <a:rPr lang="en-US" sz="2000" u="sng" dirty="0" smtClean="0">
              <a:latin typeface="Times New Roman" pitchFamily="18" charset="0"/>
              <a:cs typeface="Times New Roman" pitchFamily="18" charset="0"/>
            </a:rPr>
            <a:t>Step 2: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000" dirty="0" smtClean="0">
              <a:latin typeface="Times New Roman" pitchFamily="18" charset="0"/>
              <a:cs typeface="Times New Roman" pitchFamily="18" charset="0"/>
            </a:rPr>
          </a:b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Run ODE &amp; SSA to get the different activation times of each tested parameter.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7791942-DACC-412A-B6B1-56D5C193E3EF}" type="parTrans" cxnId="{938194FD-0A41-4FBD-8368-2BE053E0F68C}">
      <dgm:prSet/>
      <dgm:spPr/>
      <dgm:t>
        <a:bodyPr/>
        <a:lstStyle/>
        <a:p>
          <a:endParaRPr lang="en-US"/>
        </a:p>
      </dgm:t>
    </dgm:pt>
    <dgm:pt modelId="{6B4B8697-71D9-45BE-B022-531B2C5C95CE}" type="sibTrans" cxnId="{938194FD-0A41-4FBD-8368-2BE053E0F68C}">
      <dgm:prSet/>
      <dgm:spPr/>
      <dgm:t>
        <a:bodyPr/>
        <a:lstStyle/>
        <a:p>
          <a:endParaRPr lang="en-US"/>
        </a:p>
      </dgm:t>
    </dgm:pt>
    <dgm:pt modelId="{F689F693-5F4E-464E-BB28-2144468C2885}">
      <dgm:prSet phldrT="[Text]" custT="1"/>
      <dgm:spPr/>
      <dgm:t>
        <a:bodyPr/>
        <a:lstStyle/>
        <a:p>
          <a:r>
            <a:rPr lang="en-US" sz="2000" u="sng" dirty="0" smtClean="0">
              <a:latin typeface="Times New Roman" pitchFamily="18" charset="0"/>
              <a:cs typeface="Times New Roman" pitchFamily="18" charset="0"/>
            </a:rPr>
            <a:t>Step 3: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000" dirty="0" smtClean="0">
              <a:latin typeface="Times New Roman" pitchFamily="18" charset="0"/>
              <a:cs typeface="Times New Roman" pitchFamily="18" charset="0"/>
            </a:rPr>
          </a:b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Get activation times from generated results.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BB8984C-C955-41CC-856C-3EEAF3109AAF}" type="parTrans" cxnId="{68C57C09-79CA-4B3B-BB08-76B1FD1FBAE3}">
      <dgm:prSet/>
      <dgm:spPr/>
      <dgm:t>
        <a:bodyPr/>
        <a:lstStyle/>
        <a:p>
          <a:endParaRPr lang="en-US"/>
        </a:p>
      </dgm:t>
    </dgm:pt>
    <dgm:pt modelId="{0E4C058A-F719-48B9-9504-013B1E8BFFB2}" type="sibTrans" cxnId="{68C57C09-79CA-4B3B-BB08-76B1FD1FBAE3}">
      <dgm:prSet/>
      <dgm:spPr/>
      <dgm:t>
        <a:bodyPr/>
        <a:lstStyle/>
        <a:p>
          <a:endParaRPr lang="en-US"/>
        </a:p>
      </dgm:t>
    </dgm:pt>
    <dgm:pt modelId="{905A2974-16B2-4C8F-8E27-97D0A73FC327}">
      <dgm:prSet phldrT="[Text]" custT="1"/>
      <dgm:spPr/>
      <dgm:t>
        <a:bodyPr/>
        <a:lstStyle/>
        <a:p>
          <a:r>
            <a:rPr lang="en-US" sz="2000" u="sng" dirty="0" smtClean="0">
              <a:latin typeface="Times New Roman" pitchFamily="18" charset="0"/>
              <a:cs typeface="Times New Roman" pitchFamily="18" charset="0"/>
            </a:rPr>
            <a:t>Step 4: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000" dirty="0" smtClean="0">
              <a:latin typeface="Times New Roman" pitchFamily="18" charset="0"/>
              <a:cs typeface="Times New Roman" pitchFamily="18" charset="0"/>
            </a:rPr>
          </a:b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Graph &amp; </a:t>
          </a:r>
          <a:br>
            <a:rPr lang="en-US" sz="2000" dirty="0" smtClean="0">
              <a:latin typeface="Times New Roman" pitchFamily="18" charset="0"/>
              <a:cs typeface="Times New Roman" pitchFamily="18" charset="0"/>
            </a:rPr>
          </a:b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Interpret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939A5539-133B-4464-BAD3-C86C3F8C02F2}" type="parTrans" cxnId="{A05D8AEC-78D2-4D40-B9A4-614BF67B11CC}">
      <dgm:prSet/>
      <dgm:spPr/>
      <dgm:t>
        <a:bodyPr/>
        <a:lstStyle/>
        <a:p>
          <a:endParaRPr lang="en-US"/>
        </a:p>
      </dgm:t>
    </dgm:pt>
    <dgm:pt modelId="{1F68BDFF-853D-4139-8AA5-6148CAF6A78A}" type="sibTrans" cxnId="{A05D8AEC-78D2-4D40-B9A4-614BF67B11CC}">
      <dgm:prSet/>
      <dgm:spPr/>
      <dgm:t>
        <a:bodyPr/>
        <a:lstStyle/>
        <a:p>
          <a:endParaRPr lang="en-US"/>
        </a:p>
      </dgm:t>
    </dgm:pt>
    <dgm:pt modelId="{B9F12988-C6D4-4941-B7A0-C02966B57FF9}" type="pres">
      <dgm:prSet presAssocID="{B27C91C5-7179-4A6E-B422-89BA709FB1C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956216-306D-4186-B855-A28749FEAF94}" type="pres">
      <dgm:prSet presAssocID="{B27C91C5-7179-4A6E-B422-89BA709FB1C9}" presName="diamond" presStyleLbl="bgShp" presStyleIdx="0" presStyleCnt="1"/>
      <dgm:spPr/>
    </dgm:pt>
    <dgm:pt modelId="{C3E788F0-9C73-4DF4-8203-F229AD0012C1}" type="pres">
      <dgm:prSet presAssocID="{B27C91C5-7179-4A6E-B422-89BA709FB1C9}" presName="quad1" presStyleLbl="node1" presStyleIdx="0" presStyleCnt="4" custScaleX="166970" custScaleY="140265" custLinFactNeighborX="-63217" custLinFactNeighborY="-11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1B39-F03B-4FCC-8F0F-52F436F9F5F1}" type="pres">
      <dgm:prSet presAssocID="{B27C91C5-7179-4A6E-B422-89BA709FB1C9}" presName="quad2" presStyleLbl="node1" presStyleIdx="1" presStyleCnt="4" custScaleX="165038" custScaleY="77771" custLinFactNeighborX="27815" custLinFactNeighborY="8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84B2D-BC57-4151-BB8E-E248BE3012EC}" type="pres">
      <dgm:prSet presAssocID="{B27C91C5-7179-4A6E-B422-89BA709FB1C9}" presName="quad3" presStyleLbl="node1" presStyleIdx="2" presStyleCnt="4" custLinFactNeighborX="-4454" custLinFactNeighborY="16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3389F-02AE-4ACC-A0CD-B9DB71E9D7B9}" type="pres">
      <dgm:prSet presAssocID="{B27C91C5-7179-4A6E-B422-89BA709FB1C9}" presName="quad4" presStyleLbl="node1" presStyleIdx="3" presStyleCnt="4" custScaleX="70427" custScaleY="55541" custLinFactNeighborX="6444" custLinFactNeighborY="1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8A318-1B79-40E8-B0D5-3222B216AC36}" type="presOf" srcId="{B27C91C5-7179-4A6E-B422-89BA709FB1C9}" destId="{B9F12988-C6D4-4941-B7A0-C02966B57FF9}" srcOrd="0" destOrd="0" presId="urn:microsoft.com/office/officeart/2005/8/layout/matrix3"/>
    <dgm:cxn modelId="{938194FD-0A41-4FBD-8368-2BE053E0F68C}" srcId="{B27C91C5-7179-4A6E-B422-89BA709FB1C9}" destId="{171394A4-493E-4549-9897-8480C27C7680}" srcOrd="1" destOrd="0" parTransId="{C7791942-DACC-412A-B6B1-56D5C193E3EF}" sibTransId="{6B4B8697-71D9-45BE-B022-531B2C5C95CE}"/>
    <dgm:cxn modelId="{A05D8AEC-78D2-4D40-B9A4-614BF67B11CC}" srcId="{B27C91C5-7179-4A6E-B422-89BA709FB1C9}" destId="{905A2974-16B2-4C8F-8E27-97D0A73FC327}" srcOrd="3" destOrd="0" parTransId="{939A5539-133B-4464-BAD3-C86C3F8C02F2}" sibTransId="{1F68BDFF-853D-4139-8AA5-6148CAF6A78A}"/>
    <dgm:cxn modelId="{8BB7155C-233D-4270-8EAF-40A25711639B}" type="presOf" srcId="{F689F693-5F4E-464E-BB28-2144468C2885}" destId="{DEC84B2D-BC57-4151-BB8E-E248BE3012EC}" srcOrd="0" destOrd="0" presId="urn:microsoft.com/office/officeart/2005/8/layout/matrix3"/>
    <dgm:cxn modelId="{DD0FFADF-35CC-4BB6-9F48-9D4160FF65F7}" type="presOf" srcId="{905A2974-16B2-4C8F-8E27-97D0A73FC327}" destId="{06A3389F-02AE-4ACC-A0CD-B9DB71E9D7B9}" srcOrd="0" destOrd="0" presId="urn:microsoft.com/office/officeart/2005/8/layout/matrix3"/>
    <dgm:cxn modelId="{99820EC1-D6D1-45D0-8CB0-7CAF0A8D3020}" type="presOf" srcId="{42C6CCF9-9900-447B-BD0A-BFF0BB8694A0}" destId="{C3E788F0-9C73-4DF4-8203-F229AD0012C1}" srcOrd="0" destOrd="0" presId="urn:microsoft.com/office/officeart/2005/8/layout/matrix3"/>
    <dgm:cxn modelId="{68C57C09-79CA-4B3B-BB08-76B1FD1FBAE3}" srcId="{B27C91C5-7179-4A6E-B422-89BA709FB1C9}" destId="{F689F693-5F4E-464E-BB28-2144468C2885}" srcOrd="2" destOrd="0" parTransId="{1BB8984C-C955-41CC-856C-3EEAF3109AAF}" sibTransId="{0E4C058A-F719-48B9-9504-013B1E8BFFB2}"/>
    <dgm:cxn modelId="{20C510A3-5A71-47F2-BD1D-E34C61EC20FF}" srcId="{B27C91C5-7179-4A6E-B422-89BA709FB1C9}" destId="{42C6CCF9-9900-447B-BD0A-BFF0BB8694A0}" srcOrd="0" destOrd="0" parTransId="{E9D6731E-F12A-4D8F-BC74-5D5701ADDB5C}" sibTransId="{6B70E3E1-C0CF-4B48-9F58-0938C4D21E35}"/>
    <dgm:cxn modelId="{C6F827ED-B890-4E53-8D02-5487A88B498A}" type="presOf" srcId="{171394A4-493E-4549-9897-8480C27C7680}" destId="{BFDF1B39-F03B-4FCC-8F0F-52F436F9F5F1}" srcOrd="0" destOrd="0" presId="urn:microsoft.com/office/officeart/2005/8/layout/matrix3"/>
    <dgm:cxn modelId="{CB276A4E-B457-4DBD-9E45-921AD7C066BB}" type="presParOf" srcId="{B9F12988-C6D4-4941-B7A0-C02966B57FF9}" destId="{92956216-306D-4186-B855-A28749FEAF94}" srcOrd="0" destOrd="0" presId="urn:microsoft.com/office/officeart/2005/8/layout/matrix3"/>
    <dgm:cxn modelId="{4829B62A-032D-44D3-86C2-EA8107D0A9A7}" type="presParOf" srcId="{B9F12988-C6D4-4941-B7A0-C02966B57FF9}" destId="{C3E788F0-9C73-4DF4-8203-F229AD0012C1}" srcOrd="1" destOrd="0" presId="urn:microsoft.com/office/officeart/2005/8/layout/matrix3"/>
    <dgm:cxn modelId="{CB4F28AE-C4BE-41E5-8BC3-3E7048278DBB}" type="presParOf" srcId="{B9F12988-C6D4-4941-B7A0-C02966B57FF9}" destId="{BFDF1B39-F03B-4FCC-8F0F-52F436F9F5F1}" srcOrd="2" destOrd="0" presId="urn:microsoft.com/office/officeart/2005/8/layout/matrix3"/>
    <dgm:cxn modelId="{22E98DC7-2593-4185-97E1-9C8BAB7D71E2}" type="presParOf" srcId="{B9F12988-C6D4-4941-B7A0-C02966B57FF9}" destId="{DEC84B2D-BC57-4151-BB8E-E248BE3012EC}" srcOrd="3" destOrd="0" presId="urn:microsoft.com/office/officeart/2005/8/layout/matrix3"/>
    <dgm:cxn modelId="{B827D57F-1BF7-40FE-9562-7E70DDD664DB}" type="presParOf" srcId="{B9F12988-C6D4-4941-B7A0-C02966B57FF9}" destId="{06A3389F-02AE-4ACC-A0CD-B9DB71E9D7B9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C9AD26-0DB7-4218-8D08-0B24A9FC6AE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65EDE2E-1B9E-49EB-9CCA-2A7EE15791F3}">
      <dgm:prSet phldrT="[Text]" custT="1"/>
      <dgm:spPr/>
      <dgm:t>
        <a:bodyPr/>
        <a:lstStyle/>
        <a:p>
          <a:pPr algn="l"/>
          <a:r>
            <a:rPr lang="en-US" sz="2400" u="sng" dirty="0" smtClean="0">
              <a:latin typeface="Times New Roman" pitchFamily="18" charset="0"/>
              <a:cs typeface="Times New Roman" pitchFamily="18" charset="0"/>
            </a:rPr>
            <a:t>Space </a:t>
          </a:r>
          <a:br>
            <a:rPr lang="en-US" sz="2400" u="sng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u="sng" dirty="0" smtClean="0">
              <a:latin typeface="Times New Roman" pitchFamily="18" charset="0"/>
              <a:cs typeface="Times New Roman" pitchFamily="18" charset="0"/>
            </a:rPr>
            <a:t>Optimization: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400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Delete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cdat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files </a:t>
          </a:r>
          <a:br>
            <a:rPr lang="en-US" sz="2400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at the end of each simulation.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28EFED5-C5A1-4BC7-9328-30FFAB6D0C63}" type="parTrans" cxnId="{B75B445E-0716-4A1D-BDD3-1AE66D4DF5E6}">
      <dgm:prSet/>
      <dgm:spPr/>
      <dgm:t>
        <a:bodyPr/>
        <a:lstStyle/>
        <a:p>
          <a:endParaRPr lang="en-US"/>
        </a:p>
      </dgm:t>
    </dgm:pt>
    <dgm:pt modelId="{D36A6936-16F5-48CB-A51B-690D11D7F621}" type="sibTrans" cxnId="{B75B445E-0716-4A1D-BDD3-1AE66D4DF5E6}">
      <dgm:prSet/>
      <dgm:spPr/>
      <dgm:t>
        <a:bodyPr/>
        <a:lstStyle/>
        <a:p>
          <a:endParaRPr lang="en-US"/>
        </a:p>
      </dgm:t>
    </dgm:pt>
    <dgm:pt modelId="{38389E15-1737-4EA9-89D1-55F90C026DDD}">
      <dgm:prSet phldrT="[Text]" custT="1"/>
      <dgm:spPr/>
      <dgm:t>
        <a:bodyPr/>
        <a:lstStyle/>
        <a:p>
          <a:pPr algn="r"/>
          <a:r>
            <a:rPr lang="en-US" sz="2400" u="sng" dirty="0" smtClean="0">
              <a:latin typeface="Times New Roman" pitchFamily="18" charset="0"/>
              <a:cs typeface="Times New Roman" pitchFamily="18" charset="0"/>
            </a:rPr>
            <a:t>Time </a:t>
          </a:r>
          <a:br>
            <a:rPr lang="en-US" sz="2400" u="sng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u="sng" dirty="0" smtClean="0">
              <a:latin typeface="Times New Roman" pitchFamily="18" charset="0"/>
              <a:cs typeface="Times New Roman" pitchFamily="18" charset="0"/>
            </a:rPr>
            <a:t>Optimization: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400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Generate network once and reuse it.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B0C4B1E-C04D-4F96-8114-EA11BA7B90F2}" type="parTrans" cxnId="{4A625AC7-C0AA-4E04-993A-8D50BB32A3F1}">
      <dgm:prSet/>
      <dgm:spPr/>
      <dgm:t>
        <a:bodyPr/>
        <a:lstStyle/>
        <a:p>
          <a:endParaRPr lang="en-US"/>
        </a:p>
      </dgm:t>
    </dgm:pt>
    <dgm:pt modelId="{2421A079-0C8C-4594-9B9C-47524CE7A78C}" type="sibTrans" cxnId="{4A625AC7-C0AA-4E04-993A-8D50BB32A3F1}">
      <dgm:prSet/>
      <dgm:spPr/>
      <dgm:t>
        <a:bodyPr/>
        <a:lstStyle/>
        <a:p>
          <a:endParaRPr lang="en-US"/>
        </a:p>
      </dgm:t>
    </dgm:pt>
    <dgm:pt modelId="{22ABC797-E928-45EE-ADE2-43009E23669D}" type="pres">
      <dgm:prSet presAssocID="{B2C9AD26-0DB7-4218-8D08-0B24A9FC6AEA}" presName="compositeShape" presStyleCnt="0">
        <dgm:presLayoutVars>
          <dgm:chMax val="7"/>
          <dgm:dir/>
          <dgm:resizeHandles val="exact"/>
        </dgm:presLayoutVars>
      </dgm:prSet>
      <dgm:spPr/>
    </dgm:pt>
    <dgm:pt modelId="{50DDEF1E-3EAA-479A-B5B6-BF8577C103F4}" type="pres">
      <dgm:prSet presAssocID="{F65EDE2E-1B9E-49EB-9CCA-2A7EE15791F3}" presName="circ1" presStyleLbl="vennNode1" presStyleIdx="0" presStyleCnt="2" custScaleX="142089" custLinFactNeighborX="-35556" custLinFactNeighborY="274"/>
      <dgm:spPr/>
      <dgm:t>
        <a:bodyPr/>
        <a:lstStyle/>
        <a:p>
          <a:endParaRPr lang="en-US"/>
        </a:p>
      </dgm:t>
    </dgm:pt>
    <dgm:pt modelId="{082D85A5-11C2-46C4-8FCA-D08BCB399FA1}" type="pres">
      <dgm:prSet presAssocID="{F65EDE2E-1B9E-49EB-9CCA-2A7EE15791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A0132-3DE8-4431-BCFF-6DBB4C587694}" type="pres">
      <dgm:prSet presAssocID="{38389E15-1737-4EA9-89D1-55F90C026DDD}" presName="circ2" presStyleLbl="vennNode1" presStyleIdx="1" presStyleCnt="2" custScaleX="142089" custLinFactNeighborX="2272" custLinFactNeighborY="-273"/>
      <dgm:spPr/>
      <dgm:t>
        <a:bodyPr/>
        <a:lstStyle/>
        <a:p>
          <a:endParaRPr lang="en-US"/>
        </a:p>
      </dgm:t>
    </dgm:pt>
    <dgm:pt modelId="{07934C64-3E58-440F-A658-5CE6BA232617}" type="pres">
      <dgm:prSet presAssocID="{38389E15-1737-4EA9-89D1-55F90C026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D34D6-4309-42A8-B8A5-CE9E842FC3A7}" type="presOf" srcId="{38389E15-1737-4EA9-89D1-55F90C026DDD}" destId="{65EA0132-3DE8-4431-BCFF-6DBB4C587694}" srcOrd="0" destOrd="0" presId="urn:microsoft.com/office/officeart/2005/8/layout/venn1"/>
    <dgm:cxn modelId="{6598FB22-FFFF-4038-8FA1-390F779A34B1}" type="presOf" srcId="{F65EDE2E-1B9E-49EB-9CCA-2A7EE15791F3}" destId="{50DDEF1E-3EAA-479A-B5B6-BF8577C103F4}" srcOrd="0" destOrd="0" presId="urn:microsoft.com/office/officeart/2005/8/layout/venn1"/>
    <dgm:cxn modelId="{B75B445E-0716-4A1D-BDD3-1AE66D4DF5E6}" srcId="{B2C9AD26-0DB7-4218-8D08-0B24A9FC6AEA}" destId="{F65EDE2E-1B9E-49EB-9CCA-2A7EE15791F3}" srcOrd="0" destOrd="0" parTransId="{028EFED5-C5A1-4BC7-9328-30FFAB6D0C63}" sibTransId="{D36A6936-16F5-48CB-A51B-690D11D7F621}"/>
    <dgm:cxn modelId="{4A625AC7-C0AA-4E04-993A-8D50BB32A3F1}" srcId="{B2C9AD26-0DB7-4218-8D08-0B24A9FC6AEA}" destId="{38389E15-1737-4EA9-89D1-55F90C026DDD}" srcOrd="1" destOrd="0" parTransId="{5B0C4B1E-C04D-4F96-8114-EA11BA7B90F2}" sibTransId="{2421A079-0C8C-4594-9B9C-47524CE7A78C}"/>
    <dgm:cxn modelId="{ACBB0BBE-6A8A-4002-B8D8-4B392A772B7B}" type="presOf" srcId="{B2C9AD26-0DB7-4218-8D08-0B24A9FC6AEA}" destId="{22ABC797-E928-45EE-ADE2-43009E23669D}" srcOrd="0" destOrd="0" presId="urn:microsoft.com/office/officeart/2005/8/layout/venn1"/>
    <dgm:cxn modelId="{B9E30086-79F0-4EA2-AB08-62300CA95ACD}" type="presOf" srcId="{38389E15-1737-4EA9-89D1-55F90C026DDD}" destId="{07934C64-3E58-440F-A658-5CE6BA232617}" srcOrd="1" destOrd="0" presId="urn:microsoft.com/office/officeart/2005/8/layout/venn1"/>
    <dgm:cxn modelId="{36DAAE0D-CB04-4AB7-8431-C0BB8C406B7E}" type="presOf" srcId="{F65EDE2E-1B9E-49EB-9CCA-2A7EE15791F3}" destId="{082D85A5-11C2-46C4-8FCA-D08BCB399FA1}" srcOrd="1" destOrd="0" presId="urn:microsoft.com/office/officeart/2005/8/layout/venn1"/>
    <dgm:cxn modelId="{62A7FEA8-05C6-4650-8891-00342A9CEF79}" type="presParOf" srcId="{22ABC797-E928-45EE-ADE2-43009E23669D}" destId="{50DDEF1E-3EAA-479A-B5B6-BF8577C103F4}" srcOrd="0" destOrd="0" presId="urn:microsoft.com/office/officeart/2005/8/layout/venn1"/>
    <dgm:cxn modelId="{8D105CB1-DAA1-42BF-A5FD-B2F00494AE4D}" type="presParOf" srcId="{22ABC797-E928-45EE-ADE2-43009E23669D}" destId="{082D85A5-11C2-46C4-8FCA-D08BCB399FA1}" srcOrd="1" destOrd="0" presId="urn:microsoft.com/office/officeart/2005/8/layout/venn1"/>
    <dgm:cxn modelId="{6EE8DFA6-E900-4D16-957D-BA21596D9EF2}" type="presParOf" srcId="{22ABC797-E928-45EE-ADE2-43009E23669D}" destId="{65EA0132-3DE8-4431-BCFF-6DBB4C587694}" srcOrd="2" destOrd="0" presId="urn:microsoft.com/office/officeart/2005/8/layout/venn1"/>
    <dgm:cxn modelId="{572A6CFD-244B-4354-A7EA-A9888759D290}" type="presParOf" srcId="{22ABC797-E928-45EE-ADE2-43009E23669D}" destId="{07934C64-3E58-440F-A658-5CE6BA23261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AA2CE-943C-6A49-B3F0-50B7555C5A50}" type="datetimeFigureOut">
              <a:rPr lang="en-US" smtClean="0"/>
              <a:pPr/>
              <a:t>1/23/12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6768-4A9C-5640-8EE0-7E4C7DCE3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3B55-805F-0840-BEAC-128B697AC9E0}" type="datetimeFigureOut">
              <a:rPr lang="en-US" smtClean="0"/>
              <a:pPr/>
              <a:t>1/23/12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5514-8478-6048-BAA9-7D6BCB33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D77F-C6EF-D14B-8F98-B380B03E2554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F5DB-6D0D-2C49-8D17-F0215262AC19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5B9C-59BF-8443-B6ED-A39C7D62E562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DE85-4999-DD4B-9D04-CBBE2A0891C5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1519-09C0-E645-B551-DC2BEC9B9DF2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FE1D-CCBC-694D-88D5-EB4D66F001D4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249-B037-194C-AF9E-D937A0B24BD9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4898-548E-0046-A1AB-2F1E2187DA0C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937A-8690-3247-B87D-A53FDB5F8C53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E07A-6B5E-6648-9CCC-96E6E3B80C07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F56F083-8ADD-9347-9731-2B4163B635C7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10D0BC8-CBB8-4246-8DE4-8856F892D63A}" type="datetime1">
              <a:rPr lang="en-US" smtClean="0"/>
              <a:pPr/>
              <a:t>1/23/12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382EAE-647A-6543-B062-05CDE45FA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5" Type="http://schemas.openxmlformats.org/officeDocument/2006/relationships/diagramColors" Target="../diagrams/colors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diagramColors" Target="../diagrams/colors1.xml"/><Relationship Id="rId4" Type="http://schemas.openxmlformats.org/officeDocument/2006/relationships/diagramLayout" Target="../diagrams/layou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diagramData" Target="../diagrams/data1.xml"/><Relationship Id="rId5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5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975104"/>
          </a:xfrm>
        </p:spPr>
        <p:txBody>
          <a:bodyPr/>
          <a:lstStyle/>
          <a:p>
            <a:pPr algn="ctr"/>
            <a:r>
              <a:rPr lang="en-US" b="0" dirty="0" smtClean="0">
                <a:latin typeface="Bernard MT Condensed"/>
                <a:cs typeface="Bernard MT Condensed"/>
              </a:rPr>
              <a:t>The activation time for </a:t>
            </a:r>
            <a:r>
              <a:rPr lang="en-US" b="0" dirty="0" err="1" smtClean="0">
                <a:latin typeface="Bernard MT Condensed"/>
                <a:cs typeface="Bernard MT Condensed"/>
              </a:rPr>
              <a:t>sos</a:t>
            </a:r>
            <a:r>
              <a:rPr lang="en-US" b="0" dirty="0" smtClean="0">
                <a:latin typeface="Bernard MT Condensed"/>
                <a:cs typeface="Bernard MT Condensed"/>
              </a:rPr>
              <a:t/>
            </a:r>
            <a:br>
              <a:rPr lang="en-US" b="0" dirty="0" smtClean="0">
                <a:latin typeface="Bernard MT Condensed"/>
                <a:cs typeface="Bernard MT Condensed"/>
              </a:rPr>
            </a:br>
            <a:r>
              <a:rPr lang="en-US" b="0" dirty="0" smtClean="0">
                <a:latin typeface="Bernard MT Condensed"/>
                <a:cs typeface="Bernard MT Condensed"/>
              </a:rPr>
              <a:t>in the </a:t>
            </a:r>
            <a:r>
              <a:rPr lang="en-US" b="0" dirty="0" err="1" smtClean="0">
                <a:latin typeface="Bernard MT Condensed"/>
                <a:cs typeface="Bernard MT Condensed"/>
              </a:rPr>
              <a:t>egfr</a:t>
            </a:r>
            <a:r>
              <a:rPr lang="en-US" b="0" dirty="0" smtClean="0">
                <a:latin typeface="Bernard MT Condensed"/>
                <a:cs typeface="Bernard MT Condensed"/>
              </a:rPr>
              <a:t> pathway</a:t>
            </a:r>
            <a:endParaRPr lang="en-US" b="0" dirty="0"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1219200"/>
          </a:xfrm>
        </p:spPr>
        <p:txBody>
          <a:bodyPr/>
          <a:lstStyle/>
          <a:p>
            <a:pPr algn="ctr"/>
            <a:r>
              <a:rPr lang="en-US" dirty="0" smtClean="0">
                <a:cs typeface="Bernard MT Condensed"/>
              </a:rPr>
              <a:t>By: Melanie </a:t>
            </a:r>
            <a:r>
              <a:rPr lang="en-US" dirty="0" err="1" smtClean="0">
                <a:cs typeface="Bernard MT Condensed"/>
              </a:rPr>
              <a:t>Balmick</a:t>
            </a:r>
            <a:r>
              <a:rPr lang="en-US" dirty="0" smtClean="0">
                <a:cs typeface="Bernard MT Condensed"/>
              </a:rPr>
              <a:t/>
            </a:r>
            <a:br>
              <a:rPr lang="en-US" dirty="0" smtClean="0">
                <a:cs typeface="Bernard MT Condensed"/>
              </a:rPr>
            </a:br>
            <a:r>
              <a:rPr lang="en-US" dirty="0" smtClean="0">
                <a:cs typeface="Bernard MT Condensed"/>
              </a:rPr>
              <a:t>        </a:t>
            </a:r>
            <a:r>
              <a:rPr lang="en-US" dirty="0" err="1" smtClean="0">
                <a:cs typeface="Bernard MT Condensed"/>
              </a:rPr>
              <a:t>Hery</a:t>
            </a:r>
            <a:r>
              <a:rPr lang="en-US" dirty="0" smtClean="0">
                <a:cs typeface="Bernard MT Condensed"/>
              </a:rPr>
              <a:t> </a:t>
            </a:r>
            <a:r>
              <a:rPr lang="en-US" dirty="0" err="1" smtClean="0">
                <a:cs typeface="Bernard MT Condensed"/>
              </a:rPr>
              <a:t>Ratsimihah</a:t>
            </a:r>
            <a:endParaRPr lang="en-US" dirty="0" smtClean="0">
              <a:cs typeface="Bernard MT Condensed"/>
            </a:endParaRPr>
          </a:p>
          <a:p>
            <a:pPr algn="ctr"/>
            <a:r>
              <a:rPr lang="en-US" dirty="0" smtClean="0">
                <a:cs typeface="Bernard MT Condensed"/>
              </a:rPr>
              <a:t>        Rachel Spratt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1496"/>
          </a:xfrm>
        </p:spPr>
        <p:txBody>
          <a:bodyPr/>
          <a:lstStyle/>
          <a:p>
            <a:r>
              <a:rPr lang="en-US" spc="0" dirty="0" smtClean="0">
                <a:latin typeface="Bernard MT Condensed"/>
              </a:rPr>
              <a:t>True Population Mean for [ EGF ]</a:t>
            </a:r>
            <a:br>
              <a:rPr lang="en-US" spc="0" dirty="0" smtClean="0">
                <a:latin typeface="Bernard MT Condensed"/>
              </a:rPr>
            </a:br>
            <a:r>
              <a:rPr lang="en-US" spc="0" dirty="0" smtClean="0">
                <a:latin typeface="Bernard MT Condensed"/>
              </a:rPr>
              <a:t>95% Confidence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3124200"/>
          <a:ext cx="6477000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Concentration of EGF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Confidence Interval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1.2</a:t>
                      </a:r>
                      <a:r>
                        <a:rPr lang="en-US" baseline="0" dirty="0" smtClean="0">
                          <a:latin typeface="Times"/>
                          <a:cs typeface="Times"/>
                        </a:rPr>
                        <a:t>e6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0.297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0.328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2.2e6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0.238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0.264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3.7e6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0.199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0.219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4.2e6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0.186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0.206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1.0e7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0.144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0.160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2"/>
          <a:srcRect l="14167" t="24667" r="68333" b="58000"/>
          <a:stretch>
            <a:fillRect/>
          </a:stretch>
        </p:blipFill>
        <p:spPr>
          <a:xfrm>
            <a:off x="1066800" y="1981200"/>
            <a:ext cx="160020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2286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For 95% Confidence, </a:t>
            </a:r>
            <a:r>
              <a:rPr lang="en-US" sz="2400" dirty="0" err="1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 = 1.98</a:t>
            </a:r>
            <a:endParaRPr lang="en-US" sz="24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EGF Frequency Histograms</a:t>
            </a:r>
            <a:endParaRPr lang="en-US" spc="0" dirty="0">
              <a:latin typeface="Bernard MT Condensed"/>
              <a:cs typeface="Bernard MT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EGF1.0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143000"/>
            <a:ext cx="7920037" cy="2667000"/>
          </a:xfrm>
          <a:prstGeom prst="rect">
            <a:avLst/>
          </a:prstGeom>
        </p:spPr>
      </p:pic>
      <p:pic>
        <p:nvPicPr>
          <p:cNvPr id="8" name="Picture 7" descr="EGF1.2e6.jpg"/>
          <p:cNvPicPr>
            <a:picLocks noChangeAspect="1"/>
          </p:cNvPicPr>
          <p:nvPr/>
        </p:nvPicPr>
        <p:blipFill>
          <a:blip r:embed="rId3"/>
          <a:srcRect b="17949"/>
          <a:stretch>
            <a:fillRect/>
          </a:stretch>
        </p:blipFill>
        <p:spPr>
          <a:xfrm>
            <a:off x="766763" y="3978275"/>
            <a:ext cx="7920037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397827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0.313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0.313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0.078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143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0.152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0.151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0.040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EGF Frequency Histograms,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EGF2.2e6.jpg"/>
          <p:cNvPicPr>
            <a:picLocks noChangeAspect="1"/>
          </p:cNvPicPr>
          <p:nvPr/>
        </p:nvPicPr>
        <p:blipFill>
          <a:blip r:embed="rId2"/>
          <a:srcRect r="8750" b="24000"/>
          <a:stretch>
            <a:fillRect/>
          </a:stretch>
        </p:blipFill>
        <p:spPr>
          <a:xfrm>
            <a:off x="609600" y="1219200"/>
            <a:ext cx="8001000" cy="2667000"/>
          </a:xfrm>
          <a:prstGeom prst="rect">
            <a:avLst/>
          </a:prstGeom>
        </p:spPr>
      </p:pic>
      <p:pic>
        <p:nvPicPr>
          <p:cNvPr id="6" name="Picture 5" descr="EGF3.7e6.jpg"/>
          <p:cNvPicPr>
            <a:picLocks noChangeAspect="1"/>
          </p:cNvPicPr>
          <p:nvPr/>
        </p:nvPicPr>
        <p:blipFill>
          <a:blip r:embed="rId3"/>
          <a:srcRect r="10000" b="22000"/>
          <a:stretch>
            <a:fillRect/>
          </a:stretch>
        </p:blipFill>
        <p:spPr>
          <a:xfrm>
            <a:off x="609600" y="4191000"/>
            <a:ext cx="80010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4191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0.210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0.202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0.060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12864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0.251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0.313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0.250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EGF Frequency Histograms, Continued</a:t>
            </a:r>
            <a:endParaRPr lang="en-US" dirty="0"/>
          </a:p>
        </p:txBody>
      </p:sp>
      <p:pic>
        <p:nvPicPr>
          <p:cNvPr id="5" name="Content Placeholder 4" descr="EGF4.2e06.jpg"/>
          <p:cNvPicPr>
            <a:picLocks noGrp="1" noChangeAspect="1"/>
          </p:cNvPicPr>
          <p:nvPr>
            <p:ph idx="1"/>
          </p:nvPr>
        </p:nvPicPr>
        <p:blipFill>
          <a:blip r:embed="rId2"/>
          <a:srcRect r="11250" b="24833"/>
          <a:stretch>
            <a:fillRect/>
          </a:stretch>
        </p:blipFill>
        <p:spPr>
          <a:xfrm>
            <a:off x="762000" y="1752600"/>
            <a:ext cx="7543800" cy="3069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1752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0.196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0.195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0.047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Reading a CDF Probability Distribution</a:t>
            </a:r>
            <a:endParaRPr lang="en-US" spc="0" dirty="0">
              <a:latin typeface="Bernard MT Condensed"/>
              <a:cs typeface="Bernard MT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EGF1.2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88174"/>
            <a:ext cx="7006931" cy="3512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199" y="5105400"/>
            <a:ext cx="54864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CDFs are interpreted like this: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P( Act. Time) 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 0.3 </a:t>
            </a:r>
            <a:r>
              <a:rPr lang="en-US" sz="3200" dirty="0" smtClean="0">
                <a:sym typeface="Symbol"/>
              </a:rPr>
              <a:t> 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40%</a:t>
            </a:r>
            <a:endParaRPr lang="en-US" sz="3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01000" cy="914400"/>
          </a:xfrm>
        </p:spPr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EGF Probability Distribution</a:t>
            </a:r>
            <a:endParaRPr lang="en-US" dirty="0"/>
          </a:p>
        </p:txBody>
      </p:sp>
      <p:pic>
        <p:nvPicPr>
          <p:cNvPr id="5" name="Content Placeholder 4" descr="EGF All PDs.jpg"/>
          <p:cNvPicPr>
            <a:picLocks noGrp="1" noChangeAspect="1"/>
          </p:cNvPicPr>
          <p:nvPr>
            <p:ph idx="1"/>
          </p:nvPr>
        </p:nvPicPr>
        <p:blipFill>
          <a:blip r:embed="rId2"/>
          <a:srcRect r="25000" b="26833"/>
          <a:stretch>
            <a:fillRect/>
          </a:stretch>
        </p:blipFill>
        <p:spPr>
          <a:xfrm>
            <a:off x="914400" y="1426464"/>
            <a:ext cx="7162800" cy="4367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766137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translation of CDF curves, due to the change in  concentration, illustrates how concentration effects </a:t>
            </a:r>
            <a:r>
              <a:rPr lang="en-US" sz="2000" dirty="0" err="1" smtClean="0"/>
              <a:t>Sos</a:t>
            </a:r>
            <a:r>
              <a:rPr lang="en-US" sz="2000" dirty="0" smtClean="0"/>
              <a:t> activation time.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VaryingK-Value for EGF Binding (Kp1)</a:t>
            </a:r>
            <a:endParaRPr lang="en-US" spc="0" dirty="0">
              <a:latin typeface="Bernard MT Condensed"/>
              <a:cs typeface="Bernard MT Condensed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57400" y="1784350"/>
          <a:ext cx="5181600" cy="361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K-Value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for EGF – Monomer Binding (Kp1)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Average 1</a:t>
                      </a:r>
                      <a:r>
                        <a:rPr lang="en-US" baseline="3000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Activation Time for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Sos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4.0e-5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0.124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4.0e-6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0.234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3.0e-6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0.254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1.667e-6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1.667e-7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0.692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1.667e-8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1.667e-9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312409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*Averages are calculated from running 100 stochastic simulations for each of the aboveK-Values..</a:t>
            </a:r>
            <a:br>
              <a:rPr lang="en-US" i="1" dirty="0" smtClean="0"/>
            </a:br>
            <a:r>
              <a:rPr lang="en-US" i="1" dirty="0" smtClean="0"/>
              <a:t>The units of time are unspecified.</a:t>
            </a:r>
            <a:endParaRPr lang="en-US" i="1" dirty="0"/>
          </a:p>
        </p:txBody>
      </p:sp>
      <p:sp>
        <p:nvSpPr>
          <p:cNvPr id="10" name="Down Arrow 9"/>
          <p:cNvSpPr/>
          <p:nvPr/>
        </p:nvSpPr>
        <p:spPr>
          <a:xfrm>
            <a:off x="914400" y="1426464"/>
            <a:ext cx="914400" cy="38313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000" spc="300" dirty="0" smtClean="0">
                <a:solidFill>
                  <a:srgbClr val="000000"/>
                </a:solidFill>
              </a:rPr>
              <a:t>Decrease Rate</a:t>
            </a:r>
            <a:endParaRPr lang="en-US" sz="2000" spc="300" dirty="0">
              <a:solidFill>
                <a:srgbClr val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67600" y="1426464"/>
            <a:ext cx="914400" cy="38313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000" spc="300" dirty="0" smtClean="0">
                <a:solidFill>
                  <a:srgbClr val="000000"/>
                </a:solidFill>
              </a:rPr>
              <a:t>Longer Time</a:t>
            </a:r>
            <a:endParaRPr lang="en-US" sz="2000" spc="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</a:rPr>
              <a:t>Statistically Significant?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5296"/>
            <a:ext cx="8763000" cy="7857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µ1 = 4.0e-5 (faster)	        µ2 = 1.667e-6 (original)	µ3 = 1.667e-7 (slower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infinity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Test2A.jpg"/>
          <p:cNvPicPr>
            <a:picLocks noChangeAspect="1"/>
          </p:cNvPicPr>
          <p:nvPr/>
        </p:nvPicPr>
        <p:blipFill>
          <a:blip r:embed="rId2"/>
          <a:srcRect l="40834" t="20909" r="40833" b="62468"/>
          <a:stretch>
            <a:fillRect/>
          </a:stretch>
        </p:blipFill>
        <p:spPr>
          <a:xfrm>
            <a:off x="3429000" y="2514600"/>
            <a:ext cx="2590800" cy="1413164"/>
          </a:xfrm>
          <a:prstGeom prst="rect">
            <a:avLst/>
          </a:prstGeom>
        </p:spPr>
      </p:pic>
      <p:pic>
        <p:nvPicPr>
          <p:cNvPr id="7" name="Picture 6" descr="Test2A.jpg"/>
          <p:cNvPicPr>
            <a:picLocks noChangeAspect="1"/>
          </p:cNvPicPr>
          <p:nvPr/>
        </p:nvPicPr>
        <p:blipFill>
          <a:blip r:embed="rId2"/>
          <a:srcRect l="28333" t="46600" r="25833" b="9827"/>
          <a:stretch>
            <a:fillRect/>
          </a:stretch>
        </p:blipFill>
        <p:spPr>
          <a:xfrm>
            <a:off x="533400" y="4191000"/>
            <a:ext cx="4191000" cy="239683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981200" y="2514600"/>
            <a:ext cx="609600" cy="14131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934200" y="2514600"/>
            <a:ext cx="609600" cy="14131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st2B.jpg"/>
          <p:cNvPicPr>
            <a:picLocks noChangeAspect="1"/>
          </p:cNvPicPr>
          <p:nvPr/>
        </p:nvPicPr>
        <p:blipFill>
          <a:blip r:embed="rId3"/>
          <a:srcRect l="24167" t="25065" r="33333" b="33377"/>
          <a:stretch>
            <a:fillRect/>
          </a:stretch>
        </p:blipFill>
        <p:spPr>
          <a:xfrm>
            <a:off x="4800600" y="4191000"/>
            <a:ext cx="4191000" cy="2396836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Test1A.jpg"/>
          <p:cNvPicPr>
            <a:picLocks noChangeAspect="1"/>
          </p:cNvPicPr>
          <p:nvPr/>
        </p:nvPicPr>
        <p:blipFill>
          <a:blip r:embed="rId4"/>
          <a:srcRect l="24167" t="28880" r="67500" b="66623"/>
          <a:stretch>
            <a:fillRect/>
          </a:stretch>
        </p:blipFill>
        <p:spPr>
          <a:xfrm>
            <a:off x="4095750" y="2011042"/>
            <a:ext cx="1181100" cy="383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Kp1 Probability Distribution</a:t>
            </a:r>
            <a:endParaRPr lang="en-US" dirty="0"/>
          </a:p>
        </p:txBody>
      </p:sp>
      <p:pic>
        <p:nvPicPr>
          <p:cNvPr id="5" name="Content Placeholder 4" descr="Kp 4.0e-5.jpg"/>
          <p:cNvPicPr>
            <a:picLocks noGrp="1" noChangeAspect="1"/>
          </p:cNvPicPr>
          <p:nvPr>
            <p:ph idx="1"/>
          </p:nvPr>
        </p:nvPicPr>
        <p:blipFill>
          <a:blip r:embed="rId2"/>
          <a:srcRect r="11250" b="15440"/>
          <a:stretch>
            <a:fillRect/>
          </a:stretch>
        </p:blipFill>
        <p:spPr>
          <a:xfrm>
            <a:off x="685800" y="1143000"/>
            <a:ext cx="7696200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1143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0.125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0.123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0.038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Kp4.0e-6.jpg"/>
          <p:cNvPicPr>
            <a:picLocks noChangeAspect="1"/>
          </p:cNvPicPr>
          <p:nvPr/>
        </p:nvPicPr>
        <p:blipFill>
          <a:blip r:embed="rId3"/>
          <a:srcRect r="11250" b="16000"/>
          <a:stretch>
            <a:fillRect/>
          </a:stretch>
        </p:blipFill>
        <p:spPr>
          <a:xfrm>
            <a:off x="685800" y="4038600"/>
            <a:ext cx="7696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4038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0.234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0.239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0.060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153400" cy="914400"/>
          </a:xfrm>
        </p:spPr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Kp1 Probability Distribution,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kp3.0e-6.jpg"/>
          <p:cNvPicPr>
            <a:picLocks noGrp="1" noChangeAspect="1"/>
          </p:cNvPicPr>
          <p:nvPr>
            <p:ph idx="1"/>
          </p:nvPr>
        </p:nvPicPr>
        <p:blipFill>
          <a:blip r:embed="rId2"/>
          <a:srcRect r="11250" b="16833"/>
          <a:stretch>
            <a:fillRect/>
          </a:stretch>
        </p:blipFill>
        <p:spPr>
          <a:xfrm>
            <a:off x="609600" y="1143000"/>
            <a:ext cx="8001000" cy="2743200"/>
          </a:xfrm>
        </p:spPr>
      </p:pic>
      <p:pic>
        <p:nvPicPr>
          <p:cNvPr id="8" name="Picture 7" descr="Kp 1.667e-6.jpg"/>
          <p:cNvPicPr>
            <a:picLocks noChangeAspect="1"/>
          </p:cNvPicPr>
          <p:nvPr/>
        </p:nvPicPr>
        <p:blipFill>
          <a:blip r:embed="rId3"/>
          <a:srcRect r="11250" b="24000"/>
          <a:stretch>
            <a:fillRect/>
          </a:stretch>
        </p:blipFill>
        <p:spPr>
          <a:xfrm>
            <a:off x="609600" y="4038600"/>
            <a:ext cx="80010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1143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0.258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0.256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0.063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4038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0.315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0.300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0.071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447800"/>
          </a:xfrm>
        </p:spPr>
        <p:txBody>
          <a:bodyPr/>
          <a:lstStyle/>
          <a:p>
            <a:pPr algn="ctr"/>
            <a:r>
              <a:rPr lang="en-US" b="0" dirty="0" smtClean="0">
                <a:latin typeface="Bernard MT Condensed"/>
                <a:cs typeface="Bernard MT Condensed"/>
              </a:rPr>
              <a:t>Uncontrolled cell proliferation is a characteristic of cancer</a:t>
            </a:r>
            <a:endParaRPr lang="en-US" b="0" dirty="0">
              <a:latin typeface="Bernard MT Condensed"/>
              <a:cs typeface="Bernard MT Condensed"/>
            </a:endParaRPr>
          </a:p>
        </p:txBody>
      </p:sp>
      <p:pic>
        <p:nvPicPr>
          <p:cNvPr id="7" name="Picture 6" descr="prolifer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784259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308679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EGF mediated pathways found in pancreatic and lung cancers.</a:t>
            </a:r>
            <a:br>
              <a:rPr lang="en-US" sz="2400" dirty="0" smtClean="0"/>
            </a:br>
            <a:r>
              <a:rPr lang="en-US" sz="2400" dirty="0" smtClean="0"/>
              <a:t>Pancreatic cancer is hard to diagnose &amp; cure.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01000" cy="914400"/>
          </a:xfrm>
        </p:spPr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Kp1 Probability Distribution, Continued</a:t>
            </a:r>
            <a:endParaRPr lang="en-US" dirty="0"/>
          </a:p>
        </p:txBody>
      </p:sp>
      <p:pic>
        <p:nvPicPr>
          <p:cNvPr id="5" name="Content Placeholder 4" descr="Kp 1.667e-7.jpg"/>
          <p:cNvPicPr>
            <a:picLocks noGrp="1" noChangeAspect="1"/>
          </p:cNvPicPr>
          <p:nvPr>
            <p:ph idx="1"/>
          </p:nvPr>
        </p:nvPicPr>
        <p:blipFill>
          <a:blip r:embed="rId2"/>
          <a:srcRect r="11250" b="16833"/>
          <a:stretch>
            <a:fillRect/>
          </a:stretch>
        </p:blipFill>
        <p:spPr>
          <a:xfrm>
            <a:off x="914400" y="1426464"/>
            <a:ext cx="7696200" cy="3168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142646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Mean: 0.692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Median: 0.681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Std. Dev.: 0.151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Kp1 Probability Distribution</a:t>
            </a:r>
            <a:endParaRPr lang="en-US" dirty="0"/>
          </a:p>
        </p:txBody>
      </p:sp>
      <p:pic>
        <p:nvPicPr>
          <p:cNvPr id="5" name="Content Placeholder 4" descr="Kp1 Prob Dists.jpg"/>
          <p:cNvPicPr>
            <a:picLocks noGrp="1" noChangeAspect="1"/>
          </p:cNvPicPr>
          <p:nvPr>
            <p:ph idx="1"/>
          </p:nvPr>
        </p:nvPicPr>
        <p:blipFill>
          <a:blip r:embed="rId2"/>
          <a:srcRect r="25000" b="26833"/>
          <a:stretch>
            <a:fillRect/>
          </a:stretch>
        </p:blipFill>
        <p:spPr>
          <a:xfrm>
            <a:off x="914400" y="1676399"/>
            <a:ext cx="7543800" cy="45996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1496"/>
          </a:xfrm>
        </p:spPr>
        <p:txBody>
          <a:bodyPr/>
          <a:lstStyle/>
          <a:p>
            <a:r>
              <a:rPr lang="en-US" spc="0" dirty="0" smtClean="0">
                <a:latin typeface="Bernard MT Condensed"/>
              </a:rPr>
              <a:t>True Population Mean for Kp1</a:t>
            </a:r>
            <a:br>
              <a:rPr lang="en-US" spc="0" dirty="0" smtClean="0">
                <a:latin typeface="Bernard MT Condensed"/>
              </a:rPr>
            </a:br>
            <a:r>
              <a:rPr lang="en-US" spc="0" dirty="0" smtClean="0">
                <a:latin typeface="Bernard MT Condensed"/>
              </a:rPr>
              <a:t>95% Confidence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3124200"/>
          <a:ext cx="6477000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Kp1</a:t>
                      </a:r>
                      <a:r>
                        <a:rPr lang="en-US" baseline="0" dirty="0" smtClean="0">
                          <a:latin typeface="Times"/>
                          <a:cs typeface="Times"/>
                        </a:rPr>
                        <a:t> Value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Confidence Interval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4.0e-5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0.117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0.132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4.0e-6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0.222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0.246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3.0e-6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0.246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0.271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1.667e-6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0.301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0.329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"/>
                          <a:cs typeface="Times"/>
                        </a:rPr>
                        <a:t>1.667e-7</a:t>
                      </a:r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0.661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&lt;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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"/>
                          <a:ea typeface="+mn-ea"/>
                          <a:cs typeface="Times"/>
                          <a:sym typeface="Symbol"/>
                        </a:rPr>
                        <a:t> &lt; 0.723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  <a:cs typeface="Times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  <a:cs typeface="Times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2"/>
          <a:srcRect l="14167" t="24667" r="68333" b="58000"/>
          <a:stretch>
            <a:fillRect/>
          </a:stretch>
        </p:blipFill>
        <p:spPr>
          <a:xfrm>
            <a:off x="1066800" y="1981200"/>
            <a:ext cx="160020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2286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For 95% Confidence, </a:t>
            </a:r>
            <a:r>
              <a:rPr lang="en-US" sz="2400" dirty="0" err="1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 = 1.98</a:t>
            </a:r>
            <a:endParaRPr lang="en-US" sz="24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</a:rPr>
              <a:t>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EGFR = HUGE Model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Generating the model network was time and resource heavy.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465695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Generated files &gt; 5GB for each individual simulation.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Took &gt; 10 minutes/ simulation.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733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Multiplied by 100 = 500GB of data generated in &gt; 16 hours.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Multiplied by 8 (# of tested parameters)  = 4TB in 128 hours.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</a:rPr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64075"/>
            <a:ext cx="77724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 simulations = 5GB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-In 1*5mn + 99*1mn = less than 2 hours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-On 1 computer: 40Gb in 16 hours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-On 8 computers: 5GB/comp in 2 hours total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914400" y="1219200"/>
          <a:ext cx="7924800" cy="3276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0" y="20574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Both: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 computers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</a:rPr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3970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activation is significantly changed when  [EGF] and Kp1 are changed.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Our expectations were parallel to what our conclusions showed: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A. With increasing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available,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activated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quicker.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B. When rate that which EGF binds to the monomer is increased,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activated quicker and vice versa.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Attempting this project individually is near impossible. Collaboration between people in different fields is necessary.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</a:rPr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426464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THANKS TO THE FOLLOWING PEOPLE: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Nancy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Griffeth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Terri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Grosso-Applewhite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Wolinetz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Kai Zhao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James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Faeder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The National Science Foundation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And all of our fellow colleagues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The EGFR Pathway</a:t>
            </a:r>
            <a:endParaRPr lang="en-US" spc="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1905000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en-US" sz="2400" dirty="0" smtClean="0"/>
              <a:t>-EGFR Pathway: a pathway involved in cell proliferation</a:t>
            </a:r>
            <a:r>
              <a:rPr lang="en-US" sz="2400" dirty="0" smtClean="0"/>
              <a:t>.</a:t>
            </a:r>
          </a:p>
          <a:p>
            <a:pPr lvl="1">
              <a:buNone/>
            </a:pPr>
            <a:r>
              <a:rPr lang="en-US" sz="2400" dirty="0" smtClean="0"/>
              <a:t>-EGF binds to EGFR in the cell membrane, </a:t>
            </a:r>
            <a:r>
              <a:rPr lang="en-US" sz="2400" dirty="0" err="1" smtClean="0"/>
              <a:t>dimers</a:t>
            </a:r>
            <a:r>
              <a:rPr lang="en-US" sz="2400" dirty="0" smtClean="0"/>
              <a:t>, when </a:t>
            </a:r>
            <a:r>
              <a:rPr lang="en-US" sz="2400" dirty="0" err="1" smtClean="0"/>
              <a:t>phosphorylated</a:t>
            </a:r>
            <a:r>
              <a:rPr lang="en-US" sz="2400" dirty="0" smtClean="0"/>
              <a:t>, pass protein mediated in the cell. </a:t>
            </a:r>
          </a:p>
          <a:p>
            <a:pPr lvl="1">
              <a:buNone/>
            </a:pPr>
            <a:r>
              <a:rPr lang="en-US" sz="2400" dirty="0" smtClean="0"/>
              <a:t>-Activated Tyrosine </a:t>
            </a:r>
            <a:r>
              <a:rPr lang="en-US" sz="2400" dirty="0" err="1" smtClean="0"/>
              <a:t>kinases</a:t>
            </a:r>
            <a:r>
              <a:rPr lang="en-US" sz="2400" dirty="0" smtClean="0"/>
              <a:t> have become targets of chemotherapy drugs on the market. </a:t>
            </a:r>
            <a:endParaRPr lang="en-US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EGFR Pathway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0400"/>
            <a:ext cx="7772400" cy="3538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Ratcheting Effect of Protein Mediated Cascade</a:t>
            </a:r>
            <a:endParaRPr lang="en-US" spc="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1589"/>
            <a:ext cx="7772400" cy="156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Activated </a:t>
            </a:r>
            <a:r>
              <a:rPr lang="en-US" sz="2400" dirty="0" err="1" smtClean="0"/>
              <a:t>Sos</a:t>
            </a:r>
            <a:r>
              <a:rPr lang="en-US" sz="2400" dirty="0" smtClean="0"/>
              <a:t> takes a GDP from the </a:t>
            </a:r>
            <a:r>
              <a:rPr lang="en-US" sz="2400" dirty="0" err="1" smtClean="0"/>
              <a:t>Ras</a:t>
            </a:r>
            <a:r>
              <a:rPr lang="en-US" sz="2400" dirty="0" smtClean="0"/>
              <a:t> protein which in turn creates transcription factors which can enter the cell nucleus.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Sos effecting 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65525"/>
            <a:ext cx="3048000" cy="250599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429000" y="27178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Why </a:t>
            </a:r>
            <a:r>
              <a:rPr lang="en-US" spc="0" dirty="0" err="1" smtClean="0">
                <a:latin typeface="Bernard MT Condensed"/>
                <a:cs typeface="Bernard MT Condensed"/>
              </a:rPr>
              <a:t>Sos</a:t>
            </a:r>
            <a:r>
              <a:rPr lang="en-US" spc="0" dirty="0" smtClean="0">
                <a:latin typeface="Bernard MT Condensed"/>
                <a:cs typeface="Bernard MT Condensed"/>
              </a:rPr>
              <a:t>?</a:t>
            </a:r>
            <a:endParaRPr lang="en-US" spc="0" dirty="0">
              <a:latin typeface="Bernard MT Condensed"/>
              <a:cs typeface="Bernard MT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914400" y="1426464"/>
          <a:ext cx="7924800" cy="482193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Procedure</a:t>
            </a:r>
            <a:endParaRPr lang="en-US" spc="0" dirty="0">
              <a:latin typeface="Bernard MT Condensed"/>
              <a:cs typeface="Bernard MT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609600" y="1371600"/>
          <a:ext cx="8382000" cy="52736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  <a:cs typeface="Bernard MT Condensed"/>
              </a:rPr>
              <a:t>The Template: As It Is</a:t>
            </a:r>
            <a:endParaRPr lang="en-US" spc="0" dirty="0">
              <a:latin typeface="Bernard MT Condensed"/>
              <a:cs typeface="Bernard MT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 descr="Sos Activ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4178208" cy="3473450"/>
          </a:xfrm>
        </p:spPr>
      </p:pic>
      <p:pic>
        <p:nvPicPr>
          <p:cNvPr id="7" name="Picture 6" descr="Sos Activation 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3" y="1295401"/>
            <a:ext cx="4202057" cy="34734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391400" y="3733800"/>
            <a:ext cx="609600" cy="838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108" y="598033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peak in </a:t>
            </a:r>
            <a:r>
              <a:rPr lang="en-US" dirty="0" err="1" smtClean="0"/>
              <a:t>Sos</a:t>
            </a:r>
            <a:r>
              <a:rPr lang="en-US" dirty="0" smtClean="0"/>
              <a:t> represents it’s activation. Graphically, this is how we find the amount of time it takes for </a:t>
            </a:r>
            <a:r>
              <a:rPr lang="en-US" dirty="0" err="1" smtClean="0"/>
              <a:t>Sos</a:t>
            </a:r>
            <a:r>
              <a:rPr lang="en-US" dirty="0" smtClean="0"/>
              <a:t> to be activated.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4400" y="3962400"/>
            <a:ext cx="762000" cy="3810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>
            <a:off x="3225708" y="4899916"/>
            <a:ext cx="2819400" cy="108041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40108" y="56271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ZOOM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Varying the </a:t>
            </a:r>
            <a:r>
              <a:rPr lang="en-US" dirty="0" err="1" smtClean="0">
                <a:latin typeface="Bernard MT Condensed"/>
                <a:cs typeface="Bernard MT Condensed"/>
              </a:rPr>
              <a:t>Ligand</a:t>
            </a:r>
            <a:r>
              <a:rPr lang="en-US" dirty="0" smtClean="0">
                <a:latin typeface="Bernard MT Condensed"/>
                <a:cs typeface="Bernard MT Condensed"/>
              </a:rPr>
              <a:t>: EGF</a:t>
            </a:r>
            <a:endParaRPr lang="en-US" dirty="0">
              <a:latin typeface="Bernard MT Condensed"/>
              <a:cs typeface="Bernard MT Condensed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57400" y="1784350"/>
          <a:ext cx="518160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Concentration of EGF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 Activation Time for </a:t>
                      </a:r>
                      <a:r>
                        <a:rPr lang="en-US" baseline="0" dirty="0" err="1" smtClean="0"/>
                        <a:t>Sos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1.2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e6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0.313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2.2e6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0.251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3.7e6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0.210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4.2e6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1.0e7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435991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*Averages are calculated from running 100 stochastic simulations for each of the above concentration of EGF.</a:t>
            </a:r>
            <a:br>
              <a:rPr lang="en-US" i="1" dirty="0" smtClean="0"/>
            </a:br>
            <a:r>
              <a:rPr lang="en-US" i="1" dirty="0" smtClean="0"/>
              <a:t>The units of time are unspecified.</a:t>
            </a:r>
            <a:endParaRPr lang="en-US" i="1" dirty="0"/>
          </a:p>
        </p:txBody>
      </p:sp>
      <p:sp>
        <p:nvSpPr>
          <p:cNvPr id="8" name="Down Arrow 7"/>
          <p:cNvSpPr/>
          <p:nvPr/>
        </p:nvSpPr>
        <p:spPr>
          <a:xfrm>
            <a:off x="914400" y="1426464"/>
            <a:ext cx="914400" cy="38313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000" spc="300" dirty="0" smtClean="0">
                <a:solidFill>
                  <a:srgbClr val="000000"/>
                </a:solidFill>
              </a:rPr>
              <a:t>Increase EGF</a:t>
            </a:r>
            <a:endParaRPr lang="en-US" sz="2000" spc="300" dirty="0">
              <a:solidFill>
                <a:srgbClr val="0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391400" y="1426464"/>
            <a:ext cx="914400" cy="38313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000" spc="300" dirty="0" smtClean="0">
                <a:solidFill>
                  <a:srgbClr val="000000"/>
                </a:solidFill>
              </a:rPr>
              <a:t>Faster Activation</a:t>
            </a:r>
            <a:endParaRPr lang="en-US" sz="2000" spc="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Bernard MT Condensed"/>
              </a:rPr>
              <a:t>Statistically Significant? 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2EAE-647A-6543-B062-05CDE45FA9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225296"/>
            <a:ext cx="8115300" cy="9009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µ1 = 2.2e6 (more EGF)	        µ2 = 1.2e6 (original amount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Degrees of Freedom: Infinity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st1A.jpg"/>
          <p:cNvPicPr>
            <a:picLocks noChangeAspect="1"/>
          </p:cNvPicPr>
          <p:nvPr/>
        </p:nvPicPr>
        <p:blipFill>
          <a:blip r:embed="rId2"/>
          <a:srcRect l="23333" t="27835" r="38333" b="23680"/>
          <a:stretch>
            <a:fillRect/>
          </a:stretch>
        </p:blipFill>
        <p:spPr>
          <a:xfrm>
            <a:off x="1752600" y="2126284"/>
            <a:ext cx="5638800" cy="4290391"/>
          </a:xfrm>
          <a:prstGeom prst="rect">
            <a:avLst/>
          </a:prstGeom>
        </p:spPr>
      </p:pic>
      <p:pic>
        <p:nvPicPr>
          <p:cNvPr id="7" name="Picture 6" descr="Test2A.jpg"/>
          <p:cNvPicPr>
            <a:picLocks noChangeAspect="1"/>
          </p:cNvPicPr>
          <p:nvPr/>
        </p:nvPicPr>
        <p:blipFill>
          <a:blip r:embed="rId3"/>
          <a:srcRect l="40834" t="20909" r="40833" b="62468"/>
          <a:stretch>
            <a:fillRect/>
          </a:stretch>
        </p:blipFill>
        <p:spPr>
          <a:xfrm>
            <a:off x="4800600" y="2126284"/>
            <a:ext cx="2590800" cy="1413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1547</TotalTime>
  <Words>1099</Words>
  <Application>Microsoft Macintosh PowerPoint</Application>
  <PresentationFormat>On-screen Show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Metro</vt:lpstr>
      <vt:lpstr>The activation time for sos in the egfr pathway</vt:lpstr>
      <vt:lpstr>Uncontrolled cell proliferation is a characteristic of cancer</vt:lpstr>
      <vt:lpstr>The EGFR Pathway</vt:lpstr>
      <vt:lpstr>Ratcheting Effect of Protein Mediated Cascade</vt:lpstr>
      <vt:lpstr>Why Sos?</vt:lpstr>
      <vt:lpstr>Procedure</vt:lpstr>
      <vt:lpstr>The Template: As It Is</vt:lpstr>
      <vt:lpstr>Varying the Ligand: EGF</vt:lpstr>
      <vt:lpstr>Statistically Significant? </vt:lpstr>
      <vt:lpstr>True Population Mean for [ EGF ] 95% Confidence Intervals</vt:lpstr>
      <vt:lpstr>EGF Frequency Histograms</vt:lpstr>
      <vt:lpstr>EGF Frequency Histograms, Continued</vt:lpstr>
      <vt:lpstr>EGF Frequency Histograms, Continued</vt:lpstr>
      <vt:lpstr>Reading a CDF Probability Distribution</vt:lpstr>
      <vt:lpstr>EGF Probability Distribution</vt:lpstr>
      <vt:lpstr>VaryingK-Value for EGF Binding (Kp1)</vt:lpstr>
      <vt:lpstr>Statistically Significant? </vt:lpstr>
      <vt:lpstr>Kp1 Probability Distribution</vt:lpstr>
      <vt:lpstr>Kp1 Probability Distribution, Continued</vt:lpstr>
      <vt:lpstr>Kp1 Probability Distribution, Continued</vt:lpstr>
      <vt:lpstr>Kp1 Probability Distribution</vt:lpstr>
      <vt:lpstr>True Population Mean for Kp1 95% Confidence Intervals</vt:lpstr>
      <vt:lpstr>Issues</vt:lpstr>
      <vt:lpstr>Solution</vt:lpstr>
      <vt:lpstr>Conclusions</vt:lpstr>
      <vt:lpstr>Thank you!</vt:lpstr>
    </vt:vector>
  </TitlesOfParts>
  <Company>Lehman College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activation time for sos  in the egfr pathway</dc:title>
  <dc:creator>ITR</dc:creator>
  <cp:lastModifiedBy>ITR</cp:lastModifiedBy>
  <cp:revision>110</cp:revision>
  <dcterms:created xsi:type="dcterms:W3CDTF">2012-01-23T14:49:25Z</dcterms:created>
  <dcterms:modified xsi:type="dcterms:W3CDTF">2012-01-23T16:56:21Z</dcterms:modified>
</cp:coreProperties>
</file>