
<file path=[Content_Types].xml><?xml version="1.0" encoding="utf-8"?>
<Types xmlns="http://schemas.openxmlformats.org/package/2006/content-types">
  <Override PartName="/ppt/slides/slide17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charts/chart1.xml" ContentType="application/vnd.openxmlformats-officedocument.drawingml.char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ppt/charts/chart2.xml" ContentType="application/vnd.openxmlformats-officedocument.drawingml.char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5.xml" ContentType="application/vnd.openxmlformats-officedocument.presentationml.slide+xml"/>
  <Override PartName="/ppt/viewProps.xml" ContentType="application/vnd.openxmlformats-officedocument.presentationml.viewProps+xml"/>
  <Default Extension="bin" ContentType="application/vnd.openxmlformats-officedocument.presentationml.printerSettings"/>
  <Override PartName="/docProps/core.xml" ContentType="application/vnd.openxmlformats-package.core-properties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70" r:id="rId4"/>
    <p:sldId id="260" r:id="rId5"/>
    <p:sldId id="272" r:id="rId6"/>
    <p:sldId id="271" r:id="rId7"/>
    <p:sldId id="266" r:id="rId8"/>
    <p:sldId id="267" r:id="rId9"/>
    <p:sldId id="268" r:id="rId10"/>
    <p:sldId id="269" r:id="rId11"/>
    <p:sldId id="261" r:id="rId12"/>
    <p:sldId id="262" r:id="rId13"/>
    <p:sldId id="258" r:id="rId14"/>
    <p:sldId id="259" r:id="rId15"/>
    <p:sldId id="263" r:id="rId16"/>
    <p:sldId id="264" r:id="rId17"/>
    <p:sldId id="265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E252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128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14" Type="http://schemas.openxmlformats.org/officeDocument/2006/relationships/slide" Target="slides/slide13.xml"/><Relationship Id="rId23" Type="http://schemas.openxmlformats.org/officeDocument/2006/relationships/viewProps" Target="viewProps.xml"/><Relationship Id="rId4" Type="http://schemas.openxmlformats.org/officeDocument/2006/relationships/slide" Target="slides/slide3.xml"/><Relationship Id="rId11" Type="http://schemas.openxmlformats.org/officeDocument/2006/relationships/slide" Target="slides/slide10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presProps" Target="presProps.xml"/><Relationship Id="rId21" Type="http://schemas.openxmlformats.org/officeDocument/2006/relationships/printerSettings" Target="printerSettings/printerSettings1.bin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cience:Downloads:D_10000Graph-1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cience:Desktop:conc%2020,000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>
                <a:solidFill>
                  <a:schemeClr val="bg1"/>
                </a:solidFill>
              </a:defRPr>
            </a:pPr>
            <a:r>
              <a:rPr lang="en-US">
                <a:solidFill>
                  <a:schemeClr val="bg1"/>
                </a:solidFill>
              </a:rPr>
              <a:t>Rate of Activation of Caspase 3       </a:t>
            </a:r>
          </a:p>
        </c:rich>
      </c:tx>
      <c:layout/>
      <c:spPr>
        <a:noFill/>
        <a:ln w="25400">
          <a:noFill/>
        </a:ln>
      </c:spPr>
    </c:title>
    <c:plotArea>
      <c:layout/>
      <c:scatterChart>
        <c:scatterStyle val="smoothMarker"/>
        <c:ser>
          <c:idx val="0"/>
          <c:order val="0"/>
          <c:tx>
            <c:v>10,000 nM dATP</c:v>
          </c:tx>
          <c:spPr>
            <a:ln w="38100">
              <a:solidFill>
                <a:srgbClr val="666699"/>
              </a:solidFill>
              <a:prstDash val="solid"/>
            </a:ln>
          </c:spPr>
          <c:marker>
            <c:symbol val="none"/>
          </c:marker>
          <c:xVal>
            <c:numRef>
              <c:f>'D_10000.txt'!$A$1:$A$50</c:f>
              <c:numCache>
                <c:formatCode>0.000</c:formatCode>
                <c:ptCount val="50"/>
                <c:pt idx="0">
                  <c:v>239.04391</c:v>
                </c:pt>
                <c:pt idx="1">
                  <c:v>240.701221</c:v>
                </c:pt>
                <c:pt idx="2">
                  <c:v>240.975822</c:v>
                </c:pt>
                <c:pt idx="3">
                  <c:v>254.713139</c:v>
                </c:pt>
                <c:pt idx="4">
                  <c:v>260.540292</c:v>
                </c:pt>
                <c:pt idx="5">
                  <c:v>265.784149</c:v>
                </c:pt>
                <c:pt idx="6">
                  <c:v>266.41022</c:v>
                </c:pt>
                <c:pt idx="7">
                  <c:v>269.479062</c:v>
                </c:pt>
                <c:pt idx="8">
                  <c:v>272.332938</c:v>
                </c:pt>
                <c:pt idx="9">
                  <c:v>275.202602</c:v>
                </c:pt>
                <c:pt idx="10">
                  <c:v>275.758369</c:v>
                </c:pt>
                <c:pt idx="11">
                  <c:v>276.643016</c:v>
                </c:pt>
                <c:pt idx="12">
                  <c:v>277.42632</c:v>
                </c:pt>
                <c:pt idx="13">
                  <c:v>282.403218</c:v>
                </c:pt>
                <c:pt idx="14">
                  <c:v>283.01805</c:v>
                </c:pt>
                <c:pt idx="15">
                  <c:v>297.993571</c:v>
                </c:pt>
                <c:pt idx="16">
                  <c:v>299.39234</c:v>
                </c:pt>
                <c:pt idx="17">
                  <c:v>299.443243</c:v>
                </c:pt>
                <c:pt idx="18">
                  <c:v>308.713096</c:v>
                </c:pt>
                <c:pt idx="19">
                  <c:v>308.894803</c:v>
                </c:pt>
                <c:pt idx="20">
                  <c:v>314.354167</c:v>
                </c:pt>
                <c:pt idx="21">
                  <c:v>316.882001</c:v>
                </c:pt>
                <c:pt idx="22">
                  <c:v>320.026152</c:v>
                </c:pt>
                <c:pt idx="23">
                  <c:v>324.943824</c:v>
                </c:pt>
                <c:pt idx="24">
                  <c:v>325.376019</c:v>
                </c:pt>
                <c:pt idx="25">
                  <c:v>328.805908</c:v>
                </c:pt>
                <c:pt idx="26">
                  <c:v>329.389859</c:v>
                </c:pt>
                <c:pt idx="27">
                  <c:v>330.299823</c:v>
                </c:pt>
                <c:pt idx="28">
                  <c:v>337.048656</c:v>
                </c:pt>
                <c:pt idx="29">
                  <c:v>341.508282</c:v>
                </c:pt>
                <c:pt idx="30">
                  <c:v>342.201294</c:v>
                </c:pt>
                <c:pt idx="31">
                  <c:v>346.105578</c:v>
                </c:pt>
                <c:pt idx="32">
                  <c:v>348.252328</c:v>
                </c:pt>
                <c:pt idx="33">
                  <c:v>357.32331</c:v>
                </c:pt>
                <c:pt idx="34">
                  <c:v>357.447847</c:v>
                </c:pt>
                <c:pt idx="35">
                  <c:v>358.199578</c:v>
                </c:pt>
                <c:pt idx="36">
                  <c:v>365.951628</c:v>
                </c:pt>
                <c:pt idx="37">
                  <c:v>367.087603</c:v>
                </c:pt>
                <c:pt idx="38">
                  <c:v>367.45129</c:v>
                </c:pt>
                <c:pt idx="39">
                  <c:v>369.526244</c:v>
                </c:pt>
                <c:pt idx="40">
                  <c:v>372.599858</c:v>
                </c:pt>
                <c:pt idx="41">
                  <c:v>376.660595</c:v>
                </c:pt>
                <c:pt idx="42">
                  <c:v>380.343005</c:v>
                </c:pt>
                <c:pt idx="43">
                  <c:v>382.400269</c:v>
                </c:pt>
                <c:pt idx="44">
                  <c:v>393.265324</c:v>
                </c:pt>
                <c:pt idx="45">
                  <c:v>402.690471</c:v>
                </c:pt>
                <c:pt idx="46">
                  <c:v>403.84934</c:v>
                </c:pt>
                <c:pt idx="47">
                  <c:v>427.067421</c:v>
                </c:pt>
                <c:pt idx="48">
                  <c:v>453.761885</c:v>
                </c:pt>
                <c:pt idx="49">
                  <c:v>490.759322</c:v>
                </c:pt>
              </c:numCache>
            </c:numRef>
          </c:xVal>
          <c:yVal>
            <c:numRef>
              <c:f>'D_10000.txt'!$B$1:$B$50</c:f>
              <c:numCache>
                <c:formatCode>General</c:formatCode>
                <c:ptCount val="50"/>
                <c:pt idx="0">
                  <c:v>0.02</c:v>
                </c:pt>
                <c:pt idx="1">
                  <c:v>0.04</c:v>
                </c:pt>
                <c:pt idx="2">
                  <c:v>0.06</c:v>
                </c:pt>
                <c:pt idx="3">
                  <c:v>0.08</c:v>
                </c:pt>
                <c:pt idx="4">
                  <c:v>0.1</c:v>
                </c:pt>
                <c:pt idx="5">
                  <c:v>0.12</c:v>
                </c:pt>
                <c:pt idx="6">
                  <c:v>0.14</c:v>
                </c:pt>
                <c:pt idx="7">
                  <c:v>0.16</c:v>
                </c:pt>
                <c:pt idx="8">
                  <c:v>0.18</c:v>
                </c:pt>
                <c:pt idx="9">
                  <c:v>0.2</c:v>
                </c:pt>
                <c:pt idx="10">
                  <c:v>0.22</c:v>
                </c:pt>
                <c:pt idx="11">
                  <c:v>0.24</c:v>
                </c:pt>
                <c:pt idx="12">
                  <c:v>0.26</c:v>
                </c:pt>
                <c:pt idx="13">
                  <c:v>0.28</c:v>
                </c:pt>
                <c:pt idx="14">
                  <c:v>0.3</c:v>
                </c:pt>
                <c:pt idx="15">
                  <c:v>0.32</c:v>
                </c:pt>
                <c:pt idx="16">
                  <c:v>0.34</c:v>
                </c:pt>
                <c:pt idx="17">
                  <c:v>0.36</c:v>
                </c:pt>
                <c:pt idx="18">
                  <c:v>0.38</c:v>
                </c:pt>
                <c:pt idx="19">
                  <c:v>0.4</c:v>
                </c:pt>
                <c:pt idx="20">
                  <c:v>0.42</c:v>
                </c:pt>
                <c:pt idx="21">
                  <c:v>0.44</c:v>
                </c:pt>
                <c:pt idx="22">
                  <c:v>0.46</c:v>
                </c:pt>
                <c:pt idx="23">
                  <c:v>0.48</c:v>
                </c:pt>
                <c:pt idx="24">
                  <c:v>0.5</c:v>
                </c:pt>
                <c:pt idx="25">
                  <c:v>0.52</c:v>
                </c:pt>
                <c:pt idx="26">
                  <c:v>0.54</c:v>
                </c:pt>
                <c:pt idx="27">
                  <c:v>0.56</c:v>
                </c:pt>
                <c:pt idx="28">
                  <c:v>0.58</c:v>
                </c:pt>
                <c:pt idx="29">
                  <c:v>0.6</c:v>
                </c:pt>
                <c:pt idx="30">
                  <c:v>0.62</c:v>
                </c:pt>
                <c:pt idx="31">
                  <c:v>0.64</c:v>
                </c:pt>
                <c:pt idx="32">
                  <c:v>0.66</c:v>
                </c:pt>
                <c:pt idx="33">
                  <c:v>0.68</c:v>
                </c:pt>
                <c:pt idx="34">
                  <c:v>0.7</c:v>
                </c:pt>
                <c:pt idx="35">
                  <c:v>0.72</c:v>
                </c:pt>
                <c:pt idx="36">
                  <c:v>0.74</c:v>
                </c:pt>
                <c:pt idx="37">
                  <c:v>0.76</c:v>
                </c:pt>
                <c:pt idx="38">
                  <c:v>0.78</c:v>
                </c:pt>
                <c:pt idx="39">
                  <c:v>0.8</c:v>
                </c:pt>
                <c:pt idx="40">
                  <c:v>0.82</c:v>
                </c:pt>
                <c:pt idx="41">
                  <c:v>0.84</c:v>
                </c:pt>
                <c:pt idx="42">
                  <c:v>0.86</c:v>
                </c:pt>
                <c:pt idx="43">
                  <c:v>0.88</c:v>
                </c:pt>
                <c:pt idx="44">
                  <c:v>0.9</c:v>
                </c:pt>
                <c:pt idx="45">
                  <c:v>0.92</c:v>
                </c:pt>
                <c:pt idx="46">
                  <c:v>0.94</c:v>
                </c:pt>
                <c:pt idx="47">
                  <c:v>0.96</c:v>
                </c:pt>
                <c:pt idx="48">
                  <c:v>0.98</c:v>
                </c:pt>
                <c:pt idx="49">
                  <c:v>1.0</c:v>
                </c:pt>
              </c:numCache>
            </c:numRef>
          </c:yVal>
          <c:smooth val="1"/>
        </c:ser>
        <c:axId val="502279576"/>
        <c:axId val="471066776"/>
      </c:scatterChart>
      <c:valAx>
        <c:axId val="50227957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r>
                  <a:rPr lang="en-US" sz="1600">
                    <a:solidFill>
                      <a:schemeClr val="bg1"/>
                    </a:solidFill>
                  </a:rPr>
                  <a:t>Time (seconds)</a:t>
                </a:r>
              </a:p>
            </c:rich>
          </c:tx>
          <c:layout/>
          <c:spPr>
            <a:noFill/>
            <a:ln w="25400">
              <a:noFill/>
            </a:ln>
          </c:spPr>
        </c:title>
        <c:numFmt formatCode="0.000" sourceLinked="1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471066776"/>
        <c:crosses val="autoZero"/>
        <c:crossBetween val="midCat"/>
      </c:valAx>
      <c:valAx>
        <c:axId val="471066776"/>
        <c:scaling>
          <c:orientation val="minMax"/>
        </c:scaling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r>
                  <a:rPr lang="en-US" sz="1600">
                    <a:solidFill>
                      <a:schemeClr val="bg1"/>
                    </a:solidFill>
                  </a:rPr>
                  <a:t>Caspase 3 Molecules</a:t>
                </a:r>
              </a:p>
            </c:rich>
          </c:tx>
          <c:layout/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en-US"/>
          </a:p>
        </c:txPr>
        <c:crossAx val="502279576"/>
        <c:crosses val="autoZero"/>
        <c:crossBetween val="midCat"/>
      </c:valAx>
      <c:spPr>
        <a:solidFill>
          <a:srgbClr val="FFFFFF"/>
        </a:solidFill>
        <a:ln w="25400">
          <a:noFill/>
        </a:ln>
      </c:spPr>
    </c:plotArea>
    <c:legend>
      <c:legendPos val="r"/>
      <c:layout/>
      <c:spPr>
        <a:noFill/>
        <a:ln w="25400">
          <a:noFill/>
        </a:ln>
      </c:spPr>
      <c:txPr>
        <a:bodyPr/>
        <a:lstStyle/>
        <a:p>
          <a:pPr>
            <a:defRPr>
              <a:solidFill>
                <a:schemeClr val="bg1"/>
              </a:solidFill>
            </a:defRPr>
          </a:pPr>
          <a:endParaRPr lang="en-US"/>
        </a:p>
      </c:txPr>
    </c:legend>
    <c:plotVisOnly val="1"/>
    <c:dispBlanksAs val="gap"/>
  </c:chart>
  <c:spPr>
    <a:solidFill>
      <a:schemeClr val="tx1"/>
    </a:solidFill>
    <a:ln w="3175">
      <a:solidFill>
        <a:srgbClr val="0000FF"/>
      </a:solidFill>
      <a:prstDash val="solid"/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/>
            </a:pPr>
            <a:r>
              <a:rPr lang="en-US"/>
              <a:t>Rate of Activation of Caspase 3</a:t>
            </a:r>
          </a:p>
        </c:rich>
      </c:tx>
      <c:layout/>
    </c:title>
    <c:plotArea>
      <c:layout/>
      <c:scatterChart>
        <c:scatterStyle val="smoothMarker"/>
        <c:ser>
          <c:idx val="0"/>
          <c:order val="0"/>
          <c:tx>
            <c:v>20,000 nM dATP</c:v>
          </c:tx>
          <c:spPr>
            <a:ln w="38100">
              <a:solidFill>
                <a:srgbClr val="666699"/>
              </a:solidFill>
              <a:prstDash val="solid"/>
            </a:ln>
          </c:spPr>
          <c:marker>
            <c:symbol val="none"/>
          </c:marker>
          <c:xVal>
            <c:numRef>
              <c:f>'conc 20,000.txt'!$B$1:$B$50</c:f>
              <c:numCache>
                <c:formatCode>0.000</c:formatCode>
                <c:ptCount val="50"/>
                <c:pt idx="0">
                  <c:v>177.136534</c:v>
                </c:pt>
                <c:pt idx="1">
                  <c:v>224.111496</c:v>
                </c:pt>
                <c:pt idx="2">
                  <c:v>234.607227</c:v>
                </c:pt>
                <c:pt idx="3">
                  <c:v>237.057228</c:v>
                </c:pt>
                <c:pt idx="4">
                  <c:v>243.795088</c:v>
                </c:pt>
                <c:pt idx="5">
                  <c:v>245.790968</c:v>
                </c:pt>
                <c:pt idx="6">
                  <c:v>277.991901</c:v>
                </c:pt>
                <c:pt idx="7">
                  <c:v>278.753347</c:v>
                </c:pt>
                <c:pt idx="8">
                  <c:v>285.15623</c:v>
                </c:pt>
                <c:pt idx="9">
                  <c:v>287.797259</c:v>
                </c:pt>
                <c:pt idx="10">
                  <c:v>288.059297</c:v>
                </c:pt>
                <c:pt idx="11">
                  <c:v>290.654175</c:v>
                </c:pt>
                <c:pt idx="12">
                  <c:v>296.484702</c:v>
                </c:pt>
                <c:pt idx="13">
                  <c:v>298.962214</c:v>
                </c:pt>
                <c:pt idx="14">
                  <c:v>308.747826</c:v>
                </c:pt>
                <c:pt idx="15">
                  <c:v>309.555402</c:v>
                </c:pt>
                <c:pt idx="16">
                  <c:v>310.877002</c:v>
                </c:pt>
                <c:pt idx="17">
                  <c:v>312.614261</c:v>
                </c:pt>
                <c:pt idx="18">
                  <c:v>313.800267</c:v>
                </c:pt>
                <c:pt idx="19">
                  <c:v>316.07459</c:v>
                </c:pt>
                <c:pt idx="20">
                  <c:v>316.425819</c:v>
                </c:pt>
                <c:pt idx="21">
                  <c:v>316.94002</c:v>
                </c:pt>
                <c:pt idx="22">
                  <c:v>318.316791</c:v>
                </c:pt>
                <c:pt idx="23">
                  <c:v>318.678372</c:v>
                </c:pt>
                <c:pt idx="24">
                  <c:v>319.685324</c:v>
                </c:pt>
                <c:pt idx="25">
                  <c:v>325.260234</c:v>
                </c:pt>
                <c:pt idx="26">
                  <c:v>325.474301</c:v>
                </c:pt>
                <c:pt idx="27">
                  <c:v>327.209386</c:v>
                </c:pt>
                <c:pt idx="28">
                  <c:v>330.044714</c:v>
                </c:pt>
                <c:pt idx="29">
                  <c:v>330.17163</c:v>
                </c:pt>
                <c:pt idx="30">
                  <c:v>330.855791</c:v>
                </c:pt>
                <c:pt idx="31">
                  <c:v>331.600077</c:v>
                </c:pt>
                <c:pt idx="32">
                  <c:v>333.186594</c:v>
                </c:pt>
                <c:pt idx="33">
                  <c:v>334.050652</c:v>
                </c:pt>
                <c:pt idx="34">
                  <c:v>334.454982</c:v>
                </c:pt>
                <c:pt idx="35">
                  <c:v>335.355609</c:v>
                </c:pt>
                <c:pt idx="36">
                  <c:v>337.282232</c:v>
                </c:pt>
                <c:pt idx="37">
                  <c:v>341.480611</c:v>
                </c:pt>
                <c:pt idx="38">
                  <c:v>346.419856</c:v>
                </c:pt>
                <c:pt idx="39">
                  <c:v>358.000116</c:v>
                </c:pt>
                <c:pt idx="40">
                  <c:v>360.519205</c:v>
                </c:pt>
                <c:pt idx="41">
                  <c:v>372.703667</c:v>
                </c:pt>
                <c:pt idx="42">
                  <c:v>382.012603</c:v>
                </c:pt>
                <c:pt idx="43">
                  <c:v>388.510373</c:v>
                </c:pt>
                <c:pt idx="44">
                  <c:v>393.811398</c:v>
                </c:pt>
                <c:pt idx="45">
                  <c:v>398.513541</c:v>
                </c:pt>
                <c:pt idx="46">
                  <c:v>415.390918</c:v>
                </c:pt>
                <c:pt idx="47">
                  <c:v>427.621433</c:v>
                </c:pt>
                <c:pt idx="48">
                  <c:v>445.442849</c:v>
                </c:pt>
                <c:pt idx="49">
                  <c:v>457.350591</c:v>
                </c:pt>
              </c:numCache>
            </c:numRef>
          </c:xVal>
          <c:yVal>
            <c:numRef>
              <c:f>'conc 20,000.txt'!$C$1:$C$50</c:f>
              <c:numCache>
                <c:formatCode>0.000</c:formatCode>
                <c:ptCount val="50"/>
                <c:pt idx="0">
                  <c:v>0.02</c:v>
                </c:pt>
                <c:pt idx="1">
                  <c:v>0.04</c:v>
                </c:pt>
                <c:pt idx="2">
                  <c:v>0.06</c:v>
                </c:pt>
                <c:pt idx="3">
                  <c:v>0.08</c:v>
                </c:pt>
                <c:pt idx="4">
                  <c:v>0.1</c:v>
                </c:pt>
                <c:pt idx="5">
                  <c:v>0.12</c:v>
                </c:pt>
                <c:pt idx="6">
                  <c:v>0.14</c:v>
                </c:pt>
                <c:pt idx="7">
                  <c:v>0.16</c:v>
                </c:pt>
                <c:pt idx="8">
                  <c:v>0.18</c:v>
                </c:pt>
                <c:pt idx="9">
                  <c:v>0.2</c:v>
                </c:pt>
                <c:pt idx="10">
                  <c:v>0.22</c:v>
                </c:pt>
                <c:pt idx="11">
                  <c:v>0.24</c:v>
                </c:pt>
                <c:pt idx="12">
                  <c:v>0.26</c:v>
                </c:pt>
                <c:pt idx="13">
                  <c:v>0.28</c:v>
                </c:pt>
                <c:pt idx="14">
                  <c:v>0.3</c:v>
                </c:pt>
                <c:pt idx="15">
                  <c:v>0.32</c:v>
                </c:pt>
                <c:pt idx="16">
                  <c:v>0.34</c:v>
                </c:pt>
                <c:pt idx="17">
                  <c:v>0.36</c:v>
                </c:pt>
                <c:pt idx="18">
                  <c:v>0.38</c:v>
                </c:pt>
                <c:pt idx="19">
                  <c:v>0.4</c:v>
                </c:pt>
                <c:pt idx="20">
                  <c:v>0.42</c:v>
                </c:pt>
                <c:pt idx="21">
                  <c:v>0.44</c:v>
                </c:pt>
                <c:pt idx="22">
                  <c:v>0.46</c:v>
                </c:pt>
                <c:pt idx="23">
                  <c:v>0.48</c:v>
                </c:pt>
                <c:pt idx="24">
                  <c:v>0.5</c:v>
                </c:pt>
                <c:pt idx="25">
                  <c:v>0.52</c:v>
                </c:pt>
                <c:pt idx="26">
                  <c:v>0.54</c:v>
                </c:pt>
                <c:pt idx="27">
                  <c:v>0.56</c:v>
                </c:pt>
                <c:pt idx="28">
                  <c:v>0.58</c:v>
                </c:pt>
                <c:pt idx="29">
                  <c:v>0.6</c:v>
                </c:pt>
                <c:pt idx="30">
                  <c:v>0.62</c:v>
                </c:pt>
                <c:pt idx="31">
                  <c:v>0.64</c:v>
                </c:pt>
                <c:pt idx="32">
                  <c:v>0.66</c:v>
                </c:pt>
                <c:pt idx="33">
                  <c:v>0.68</c:v>
                </c:pt>
                <c:pt idx="34">
                  <c:v>0.7</c:v>
                </c:pt>
                <c:pt idx="35">
                  <c:v>0.72</c:v>
                </c:pt>
                <c:pt idx="36">
                  <c:v>0.74</c:v>
                </c:pt>
                <c:pt idx="37">
                  <c:v>0.76</c:v>
                </c:pt>
                <c:pt idx="38">
                  <c:v>0.78</c:v>
                </c:pt>
                <c:pt idx="39">
                  <c:v>0.8</c:v>
                </c:pt>
                <c:pt idx="40">
                  <c:v>0.82</c:v>
                </c:pt>
                <c:pt idx="41">
                  <c:v>0.84</c:v>
                </c:pt>
                <c:pt idx="42">
                  <c:v>0.86</c:v>
                </c:pt>
                <c:pt idx="43">
                  <c:v>0.88</c:v>
                </c:pt>
                <c:pt idx="44">
                  <c:v>0.9</c:v>
                </c:pt>
                <c:pt idx="45">
                  <c:v>0.92</c:v>
                </c:pt>
                <c:pt idx="46">
                  <c:v>0.94</c:v>
                </c:pt>
                <c:pt idx="47">
                  <c:v>0.96</c:v>
                </c:pt>
                <c:pt idx="48">
                  <c:v>0.98</c:v>
                </c:pt>
                <c:pt idx="49">
                  <c:v>1.0</c:v>
                </c:pt>
              </c:numCache>
            </c:numRef>
          </c:yVal>
          <c:smooth val="1"/>
        </c:ser>
        <c:axId val="466916968"/>
        <c:axId val="494030152"/>
      </c:scatterChart>
      <c:valAx>
        <c:axId val="4669169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(seconds)</a:t>
                </a:r>
              </a:p>
            </c:rich>
          </c:tx>
          <c:layout/>
        </c:title>
        <c:numFmt formatCode="0.000" sourceLinked="1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494030152"/>
        <c:crosses val="autoZero"/>
        <c:crossBetween val="midCat"/>
      </c:valAx>
      <c:valAx>
        <c:axId val="494030152"/>
        <c:scaling>
          <c:orientation val="minMax"/>
        </c:scaling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Caspase 3 Molecules</a:t>
                </a:r>
              </a:p>
            </c:rich>
          </c:tx>
          <c:layout/>
        </c:title>
        <c:numFmt formatCode="0.000" sourceLinked="1"/>
        <c:tickLblPos val="nextTo"/>
        <c:spPr>
          <a:ln w="3175">
            <a:solidFill>
              <a:srgbClr val="808080"/>
            </a:solidFill>
            <a:prstDash val="solid"/>
          </a:ln>
        </c:spPr>
        <c:crossAx val="466916968"/>
        <c:crosses val="autoZero"/>
        <c:crossBetween val="midCat"/>
      </c:valAx>
      <c:spPr>
        <a:solidFill>
          <a:srgbClr val="FFFFFF"/>
        </a:solidFill>
        <a:ln w="25400">
          <a:noFill/>
        </a:ln>
      </c:spPr>
    </c:plotArea>
    <c:legend>
      <c:legendPos val="r"/>
      <c:layout/>
      <c:spPr>
        <a:noFill/>
        <a:ln w="25400">
          <a:noFill/>
        </a:ln>
      </c:spPr>
    </c:legend>
    <c:plotVisOnly val="1"/>
    <c:dispBlanksAs val="gap"/>
  </c:chart>
  <c:spPr>
    <a:solidFill>
      <a:srgbClr val="FFFFFF"/>
    </a:solidFill>
    <a:ln w="3175">
      <a:solidFill>
        <a:srgbClr val="808080"/>
      </a:solidFill>
      <a:prstDash val="solid"/>
    </a:ln>
  </c:spPr>
  <c:txPr>
    <a:bodyPr/>
    <a:lstStyle/>
    <a:p>
      <a:pPr>
        <a:defRPr>
          <a:solidFill>
            <a:schemeClr val="bg2">
              <a:lumMod val="50000"/>
            </a:schemeClr>
          </a:solidFill>
        </a:defRPr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EA93F-BAB1-924D-88F9-9443DA766BF4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8A71-AFD6-0140-83E6-A70C91024E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EA93F-BAB1-924D-88F9-9443DA766BF4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8A71-AFD6-0140-83E6-A70C91024E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EA93F-BAB1-924D-88F9-9443DA766BF4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8A71-AFD6-0140-83E6-A70C91024E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EA93F-BAB1-924D-88F9-9443DA766BF4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8A71-AFD6-0140-83E6-A70C91024E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EA93F-BAB1-924D-88F9-9443DA766BF4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8A71-AFD6-0140-83E6-A70C91024E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EA93F-BAB1-924D-88F9-9443DA766BF4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8A71-AFD6-0140-83E6-A70C91024E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EA93F-BAB1-924D-88F9-9443DA766BF4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8A71-AFD6-0140-83E6-A70C91024E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EA93F-BAB1-924D-88F9-9443DA766BF4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8A71-AFD6-0140-83E6-A70C91024E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EA93F-BAB1-924D-88F9-9443DA766BF4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8A71-AFD6-0140-83E6-A70C91024E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EA93F-BAB1-924D-88F9-9443DA766BF4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8A71-AFD6-0140-83E6-A70C91024E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EA93F-BAB1-924D-88F9-9443DA766BF4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8A71-AFD6-0140-83E6-A70C91024E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EA93F-BAB1-924D-88F9-9443DA766BF4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F8A71-AFD6-0140-83E6-A70C91024E2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76327" y="537701"/>
            <a:ext cx="7772400" cy="567366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>
                    <a:schemeClr val="tx1">
                      <a:alpha val="43000"/>
                    </a:schemeClr>
                  </a:outerShdw>
                </a:effectLst>
                <a:latin typeface="Adobe Garamond Pro"/>
                <a:cs typeface="Adobe Garamond Pro"/>
              </a:rPr>
              <a:t/>
            </a:r>
            <a:br>
              <a:rPr lang="en-US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>
                    <a:schemeClr val="tx1">
                      <a:alpha val="43000"/>
                    </a:schemeClr>
                  </a:outerShdw>
                </a:effectLst>
                <a:latin typeface="Adobe Garamond Pro"/>
                <a:cs typeface="Adobe Garamond Pro"/>
              </a:rPr>
            </a:br>
            <a:r>
              <a:rPr lang="en-US" b="1" dirty="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>
                    <a:schemeClr val="tx1">
                      <a:alpha val="43000"/>
                    </a:schemeClr>
                  </a:outerShdw>
                </a:effectLst>
                <a:latin typeface="Adobe Garamond Pro"/>
                <a:cs typeface="Adobe Garamond Pro"/>
              </a:rPr>
              <a:t/>
            </a:r>
            <a:br>
              <a:rPr lang="en-US" b="1" dirty="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>
                    <a:schemeClr val="tx1">
                      <a:alpha val="43000"/>
                    </a:schemeClr>
                  </a:outerShdw>
                </a:effectLst>
                <a:latin typeface="Adobe Garamond Pro"/>
                <a:cs typeface="Adobe Garamond Pro"/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50800" dist="38100" dir="13500000" algn="tl">
                    <a:srgbClr val="000000">
                      <a:alpha val="43000"/>
                    </a:srgbClr>
                  </a:outerShdw>
                </a:effectLst>
                <a:latin typeface="Adobe Garamond Pro"/>
                <a:cs typeface="Adobe Garamond Pro"/>
              </a:rPr>
              <a:t>INTRINSIC APOPTOSIS PATHWAY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50800" dist="38100" dir="2700000">
                    <a:schemeClr val="tx1">
                      <a:alpha val="43000"/>
                    </a:schemeClr>
                  </a:outerShdw>
                </a:effectLst>
                <a:latin typeface="Adobe Garamond Pro"/>
                <a:cs typeface="Adobe Garamond Pro"/>
              </a:rPr>
              <a:t/>
            </a:r>
            <a:br>
              <a:rPr lang="en-US" b="1" dirty="0" smtClean="0">
                <a:solidFill>
                  <a:schemeClr val="tx1"/>
                </a:solidFill>
                <a:effectLst>
                  <a:outerShdw blurRad="50800" dist="38100" dir="2700000">
                    <a:schemeClr val="tx1">
                      <a:alpha val="43000"/>
                    </a:schemeClr>
                  </a:outerShdw>
                </a:effectLst>
                <a:latin typeface="Adobe Garamond Pro"/>
                <a:cs typeface="Adobe Garamond Pro"/>
              </a:rPr>
            </a:br>
            <a:r>
              <a:rPr lang="en-US" b="1" dirty="0" smtClean="0">
                <a:solidFill>
                  <a:schemeClr val="accent5"/>
                </a:solidFill>
                <a:effectLst>
                  <a:outerShdw blurRad="50800" dist="38100" dir="2700000">
                    <a:schemeClr val="tx1">
                      <a:alpha val="43000"/>
                    </a:schemeClr>
                  </a:outerShdw>
                </a:effectLst>
                <a:latin typeface="Adobe Garamond Pro"/>
                <a:cs typeface="Adobe Garamond Pro"/>
              </a:rPr>
              <a:t/>
            </a:r>
            <a:br>
              <a:rPr lang="en-US" b="1" dirty="0" smtClean="0">
                <a:solidFill>
                  <a:schemeClr val="accent5"/>
                </a:solidFill>
                <a:effectLst>
                  <a:outerShdw blurRad="50800" dist="38100" dir="2700000">
                    <a:schemeClr val="tx1">
                      <a:alpha val="43000"/>
                    </a:schemeClr>
                  </a:outerShdw>
                </a:effectLst>
                <a:latin typeface="Adobe Garamond Pro"/>
                <a:cs typeface="Adobe Garamond Pro"/>
              </a:rPr>
            </a:br>
            <a:r>
              <a:rPr lang="en-US" sz="2667" dirty="0" smtClean="0">
                <a:solidFill>
                  <a:schemeClr val="accent4">
                    <a:lumMod val="75000"/>
                  </a:schemeClr>
                </a:solidFill>
              </a:rPr>
              <a:t>Marieta </a:t>
            </a:r>
            <a:r>
              <a:rPr lang="en-US" sz="2667" dirty="0" err="1" smtClean="0">
                <a:solidFill>
                  <a:schemeClr val="accent4">
                    <a:lumMod val="75000"/>
                  </a:schemeClr>
                </a:solidFill>
              </a:rPr>
              <a:t>Garib</a:t>
            </a:r>
            <a:r>
              <a:rPr lang="en-US" sz="2667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en-US" sz="2667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US" sz="2667" dirty="0" smtClean="0">
                <a:solidFill>
                  <a:schemeClr val="accent4">
                    <a:lumMod val="75000"/>
                  </a:schemeClr>
                </a:solidFill>
              </a:rPr>
              <a:t>Aisha Green</a:t>
            </a:r>
            <a:br>
              <a:rPr lang="en-US" sz="2667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US" sz="2667" dirty="0" smtClean="0">
                <a:solidFill>
                  <a:schemeClr val="accent4">
                    <a:lumMod val="75000"/>
                  </a:schemeClr>
                </a:solidFill>
              </a:rPr>
              <a:t>Linda Miranda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US" b="1" dirty="0" smtClean="0">
                <a:solidFill>
                  <a:schemeClr val="accent5"/>
                </a:solidFill>
                <a:effectLst>
                  <a:outerShdw blurRad="50800" dist="38100" dir="2700000">
                    <a:schemeClr val="tx1">
                      <a:alpha val="43000"/>
                    </a:schemeClr>
                  </a:outerShdw>
                </a:effectLst>
                <a:latin typeface="Adobe Garamond Pro"/>
                <a:cs typeface="Adobe Garamond Pro"/>
              </a:rPr>
              <a:t/>
            </a:r>
            <a:br>
              <a:rPr lang="en-US" b="1" dirty="0" smtClean="0">
                <a:solidFill>
                  <a:schemeClr val="accent5"/>
                </a:solidFill>
                <a:effectLst>
                  <a:outerShdw blurRad="50800" dist="38100" dir="2700000">
                    <a:schemeClr val="tx1">
                      <a:alpha val="43000"/>
                    </a:schemeClr>
                  </a:outerShdw>
                </a:effectLst>
                <a:latin typeface="Adobe Garamond Pro"/>
                <a:cs typeface="Adobe Garamond Pro"/>
              </a:rPr>
            </a:br>
            <a:r>
              <a:rPr lang="en-US" b="1" dirty="0" smtClean="0">
                <a:solidFill>
                  <a:schemeClr val="accent5"/>
                </a:solidFill>
                <a:effectLst>
                  <a:outerShdw blurRad="50800" dist="38100" dir="2700000">
                    <a:schemeClr val="tx1">
                      <a:alpha val="43000"/>
                    </a:schemeClr>
                  </a:outerShdw>
                </a:effectLst>
                <a:latin typeface="Adobe Garamond Pro"/>
                <a:cs typeface="Adobe Garamond Pro"/>
              </a:rPr>
              <a:t/>
            </a:r>
            <a:br>
              <a:rPr lang="en-US" b="1" dirty="0" smtClean="0">
                <a:solidFill>
                  <a:schemeClr val="accent5"/>
                </a:solidFill>
                <a:effectLst>
                  <a:outerShdw blurRad="50800" dist="38100" dir="2700000">
                    <a:schemeClr val="tx1">
                      <a:alpha val="43000"/>
                    </a:schemeClr>
                  </a:outerShdw>
                </a:effectLst>
                <a:latin typeface="Adobe Garamond Pro"/>
                <a:cs typeface="Adobe Garamond Pro"/>
              </a:rPr>
            </a:br>
            <a:r>
              <a:rPr lang="en-US" b="1" dirty="0">
                <a:solidFill>
                  <a:schemeClr val="accent5"/>
                </a:solidFill>
                <a:effectLst>
                  <a:outerShdw blurRad="50800" dist="38100" dir="2700000">
                    <a:schemeClr val="tx1">
                      <a:alpha val="43000"/>
                    </a:schemeClr>
                  </a:outerShdw>
                </a:effectLst>
                <a:latin typeface="Adobe Garamond Pro"/>
                <a:cs typeface="Adobe Garamond Pro"/>
              </a:rPr>
              <a:t/>
            </a:r>
            <a:br>
              <a:rPr lang="en-US" b="1" dirty="0">
                <a:solidFill>
                  <a:schemeClr val="accent5"/>
                </a:solidFill>
                <a:effectLst>
                  <a:outerShdw blurRad="50800" dist="38100" dir="2700000">
                    <a:schemeClr val="tx1">
                      <a:alpha val="43000"/>
                    </a:schemeClr>
                  </a:outerShdw>
                </a:effectLst>
                <a:latin typeface="Adobe Garamond Pro"/>
                <a:cs typeface="Adobe Garamond Pro"/>
              </a:rPr>
            </a:br>
            <a:endParaRPr lang="en-US" b="1" dirty="0">
              <a:solidFill>
                <a:schemeClr val="accent5"/>
              </a:solidFill>
              <a:effectLst>
                <a:outerShdw blurRad="50800" dist="38100" dir="2700000">
                  <a:schemeClr val="tx1">
                    <a:alpha val="43000"/>
                  </a:schemeClr>
                </a:outerShdw>
              </a:effectLst>
              <a:latin typeface="Adobe Garamond Pro"/>
              <a:cs typeface="Adobe Garamon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w concentrati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3550" y="914400"/>
            <a:ext cx="5676900" cy="41021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5000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330199"/>
            <a:ext cx="7099300" cy="435864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19200" y="5410200"/>
            <a:ext cx="73025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 dirty="0" smtClean="0"/>
              <a:t>Caspase-3 is activated at 250.250 sec.</a:t>
            </a:r>
          </a:p>
          <a:p>
            <a:pPr>
              <a:buFont typeface="Arial"/>
              <a:buChar char="•"/>
            </a:pPr>
            <a:r>
              <a:rPr lang="en-US" sz="2400" dirty="0" smtClean="0"/>
              <a:t>1 molecule 499.490 sec.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1320800" y="266700"/>
          <a:ext cx="67183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320800" y="5473700"/>
            <a:ext cx="35445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 dirty="0" smtClean="0"/>
              <a:t>Activation = 239.044 </a:t>
            </a:r>
            <a:r>
              <a:rPr lang="en-US" sz="2400" dirty="0" err="1" smtClean="0"/>
              <a:t>secs</a:t>
            </a:r>
            <a:endParaRPr lang="en-US" sz="2400" dirty="0" smtClean="0"/>
          </a:p>
          <a:p>
            <a:pPr>
              <a:buFont typeface="Arial"/>
              <a:buChar char="•"/>
            </a:pPr>
            <a:r>
              <a:rPr lang="en-US" sz="2400" dirty="0" smtClean="0"/>
              <a:t>1 molecule = 490.759 </a:t>
            </a:r>
            <a:r>
              <a:rPr lang="en-US" sz="2400" dirty="0" err="1" smtClean="0"/>
              <a:t>secs</a:t>
            </a:r>
            <a:r>
              <a:rPr lang="en-US" sz="2400" dirty="0" smtClean="0"/>
              <a:t>  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889000" y="5410200"/>
            <a:ext cx="3544560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 dirty="0" smtClean="0"/>
              <a:t>Activation = 229.350 </a:t>
            </a:r>
            <a:r>
              <a:rPr lang="en-US" sz="2400" dirty="0" err="1" smtClean="0"/>
              <a:t>secs</a:t>
            </a:r>
            <a:endParaRPr lang="en-US" sz="2400" dirty="0" smtClean="0"/>
          </a:p>
          <a:p>
            <a:pPr>
              <a:buFont typeface="Arial"/>
              <a:buChar char="•"/>
            </a:pPr>
            <a:r>
              <a:rPr lang="en-US" sz="2400" dirty="0" smtClean="0"/>
              <a:t>1 molecule = 497.330 </a:t>
            </a:r>
            <a:r>
              <a:rPr lang="en-US" sz="2400" dirty="0" err="1" smtClean="0"/>
              <a:t>secs</a:t>
            </a:r>
            <a:r>
              <a:rPr lang="en-US" sz="2400" dirty="0" smtClean="0"/>
              <a:t> </a:t>
            </a:r>
          </a:p>
          <a:p>
            <a:pPr>
              <a:buFont typeface="Arial"/>
              <a:buChar char="•"/>
            </a:pPr>
            <a:endParaRPr lang="en-US" sz="2400" dirty="0"/>
          </a:p>
        </p:txBody>
      </p:sp>
      <p:pic>
        <p:nvPicPr>
          <p:cNvPr id="8" name="Picture 7" descr="Untitle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9350" y="571500"/>
            <a:ext cx="6819900" cy="4572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1517650" y="279400"/>
          <a:ext cx="6800850" cy="4381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816100" y="5026967"/>
            <a:ext cx="5788764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 dirty="0" smtClean="0"/>
              <a:t>Active </a:t>
            </a:r>
            <a:r>
              <a:rPr lang="en-US" sz="2400" dirty="0" err="1" smtClean="0"/>
              <a:t>holoenzyme</a:t>
            </a:r>
            <a:r>
              <a:rPr lang="en-US" sz="2400" dirty="0" smtClean="0"/>
              <a:t> at 177.137 seconds.</a:t>
            </a:r>
          </a:p>
          <a:p>
            <a:pPr>
              <a:buFont typeface="Arial"/>
              <a:buChar char="•"/>
            </a:pPr>
            <a:r>
              <a:rPr lang="en-US" sz="2400" dirty="0" smtClean="0"/>
              <a:t>1 molecule of Caspase-3 at 415.351 seconds</a:t>
            </a:r>
          </a:p>
          <a:p>
            <a:pPr>
              <a:buFont typeface="Arial"/>
              <a:buChar char="•"/>
            </a:pP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450" y="241300"/>
            <a:ext cx="7232650" cy="494907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67096" y="635000"/>
            <a:ext cx="494338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Problems and Issues </a:t>
            </a:r>
            <a:endParaRPr lang="en-US" sz="44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66800" y="1955800"/>
            <a:ext cx="7239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/>
              <a:buChar char="•"/>
            </a:pPr>
            <a:r>
              <a:rPr lang="en-US" sz="3200" dirty="0" smtClean="0"/>
              <a:t>choice between intrinsic and extrinsic </a:t>
            </a:r>
            <a:r>
              <a:rPr lang="en-US" sz="3200" dirty="0" smtClean="0"/>
              <a:t>pathways</a:t>
            </a:r>
          </a:p>
          <a:p>
            <a:r>
              <a:rPr lang="en-US" sz="3200" dirty="0" smtClean="0"/>
              <a:t> </a:t>
            </a:r>
            <a:endParaRPr lang="en-US" sz="3200" dirty="0" smtClean="0"/>
          </a:p>
          <a:p>
            <a:pPr>
              <a:buFont typeface="Arial"/>
              <a:buChar char="•"/>
            </a:pPr>
            <a:r>
              <a:rPr lang="en-US" sz="3200" dirty="0" smtClean="0"/>
              <a:t>finding a target molecule to </a:t>
            </a:r>
            <a:r>
              <a:rPr lang="en-US" sz="3200" dirty="0" smtClean="0"/>
              <a:t>test</a:t>
            </a:r>
          </a:p>
          <a:p>
            <a:endParaRPr lang="en-US" sz="3200" dirty="0" smtClean="0"/>
          </a:p>
          <a:p>
            <a:pPr>
              <a:buFont typeface="Arial"/>
              <a:buChar char="•"/>
            </a:pPr>
            <a:r>
              <a:rPr lang="en-US" sz="3200" dirty="0" smtClean="0"/>
              <a:t>complexity of the chemical reactions and</a:t>
            </a:r>
            <a:r>
              <a:rPr lang="en-US" sz="3200" dirty="0" smtClean="0"/>
              <a:t>       large </a:t>
            </a:r>
            <a:r>
              <a:rPr lang="en-US" sz="3200" dirty="0" smtClean="0"/>
              <a:t>number of molecules observed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17896" y="411658"/>
            <a:ext cx="494338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Problems and Issues </a:t>
            </a:r>
            <a:endParaRPr lang="en-US" sz="44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23900" y="1536700"/>
            <a:ext cx="78359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/>
              <a:buChar char="•"/>
            </a:pPr>
            <a:r>
              <a:rPr lang="en-US" sz="3200" dirty="0" smtClean="0"/>
              <a:t>difficulty with ODE </a:t>
            </a:r>
            <a:r>
              <a:rPr lang="en-US" sz="3200" dirty="0" smtClean="0"/>
              <a:t>simulation</a:t>
            </a:r>
          </a:p>
          <a:p>
            <a:r>
              <a:rPr lang="en-US" sz="3200" dirty="0" smtClean="0"/>
              <a:t> </a:t>
            </a:r>
            <a:endParaRPr lang="en-US" sz="3200" dirty="0" smtClean="0"/>
          </a:p>
          <a:p>
            <a:pPr>
              <a:buFont typeface="Arial"/>
              <a:buChar char="•"/>
            </a:pPr>
            <a:r>
              <a:rPr lang="en-US" sz="3200" dirty="0" smtClean="0"/>
              <a:t>long running time of the program due to the complexity of the reactions and the large number of molecules </a:t>
            </a:r>
            <a:r>
              <a:rPr lang="en-US" sz="3200" dirty="0" smtClean="0"/>
              <a:t>examined</a:t>
            </a:r>
          </a:p>
          <a:p>
            <a:endParaRPr lang="en-US" sz="3200" dirty="0" smtClean="0"/>
          </a:p>
          <a:p>
            <a:pPr>
              <a:buFont typeface="Arial"/>
              <a:buChar char="•"/>
            </a:pPr>
            <a:r>
              <a:rPr lang="en-US" sz="3200" dirty="0" smtClean="0"/>
              <a:t>long </a:t>
            </a:r>
            <a:r>
              <a:rPr lang="en-US" sz="3200" i="1" dirty="0" err="1" smtClean="0"/>
              <a:t>t_end</a:t>
            </a:r>
            <a:r>
              <a:rPr lang="en-US" sz="3200" i="1" dirty="0" smtClean="0"/>
              <a:t>=&gt;500  </a:t>
            </a:r>
            <a:r>
              <a:rPr lang="en-US" sz="3200" dirty="0" smtClean="0"/>
              <a:t>to produce </a:t>
            </a:r>
            <a:r>
              <a:rPr lang="en-US" sz="3200" dirty="0" smtClean="0"/>
              <a:t>results</a:t>
            </a:r>
          </a:p>
          <a:p>
            <a:r>
              <a:rPr lang="en-US" sz="3200" dirty="0" smtClean="0"/>
              <a:t> </a:t>
            </a:r>
            <a:endParaRPr lang="en-US" sz="3200" dirty="0" smtClean="0"/>
          </a:p>
          <a:p>
            <a:pPr>
              <a:buFont typeface="Arial"/>
              <a:buChar char="•"/>
            </a:pPr>
            <a:r>
              <a:rPr lang="en-US" sz="3200" dirty="0" smtClean="0"/>
              <a:t>very long </a:t>
            </a:r>
            <a:r>
              <a:rPr lang="en-US" sz="3200" i="1" dirty="0" smtClean="0"/>
              <a:t>.</a:t>
            </a:r>
            <a:r>
              <a:rPr lang="en-US" sz="3200" i="1" dirty="0" err="1" smtClean="0"/>
              <a:t>gdat</a:t>
            </a:r>
            <a:r>
              <a:rPr lang="en-US" sz="3200" i="1" dirty="0" smtClean="0"/>
              <a:t> </a:t>
            </a:r>
            <a:r>
              <a:rPr lang="en-US" sz="3200" dirty="0" smtClean="0"/>
              <a:t>files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CONCLUSIONS</a:t>
            </a:r>
            <a:endParaRPr lang="en-US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1" y="1612900"/>
            <a:ext cx="7315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3200" dirty="0" smtClean="0"/>
              <a:t>Varying the concentrations of ATP affects the formation of the </a:t>
            </a:r>
            <a:r>
              <a:rPr lang="en-US" sz="3200" dirty="0" err="1" smtClean="0"/>
              <a:t>holoenzyme</a:t>
            </a:r>
            <a:endParaRPr lang="en-US" sz="3200" dirty="0" smtClean="0"/>
          </a:p>
          <a:p>
            <a:endParaRPr lang="en-US" sz="3200" dirty="0" smtClean="0"/>
          </a:p>
          <a:p>
            <a:pPr lvl="1">
              <a:buFont typeface="Wingdings" charset="2"/>
              <a:buChar char="Ø"/>
            </a:pPr>
            <a:r>
              <a:rPr lang="en-US" sz="3200" dirty="0" smtClean="0"/>
              <a:t>Higher = faster activation of Caspase-3</a:t>
            </a:r>
          </a:p>
          <a:p>
            <a:pPr lvl="1">
              <a:buFont typeface="Wingdings" charset="2"/>
              <a:buChar char="Ø"/>
            </a:pPr>
            <a:r>
              <a:rPr lang="en-US" sz="3200" dirty="0" smtClean="0"/>
              <a:t>Lower = longer activation time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EXPERIMENTS</a:t>
            </a:r>
            <a:endParaRPr lang="en-US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815812"/>
            <a:ext cx="840486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3200" dirty="0" smtClean="0"/>
              <a:t>Vary concentrations of Apaf-1 and </a:t>
            </a:r>
            <a:r>
              <a:rPr lang="en-US" sz="3200" dirty="0" err="1" smtClean="0"/>
              <a:t>Cytochrome</a:t>
            </a:r>
            <a:r>
              <a:rPr lang="en-US" sz="3200" dirty="0" smtClean="0"/>
              <a:t> C</a:t>
            </a:r>
          </a:p>
          <a:p>
            <a:endParaRPr lang="en-US" sz="3200" dirty="0" smtClean="0"/>
          </a:p>
          <a:p>
            <a:pPr>
              <a:buFont typeface="Arial"/>
              <a:buChar char="•"/>
            </a:pPr>
            <a:r>
              <a:rPr lang="en-US" sz="3200" dirty="0" smtClean="0"/>
              <a:t>Will they affect </a:t>
            </a:r>
            <a:r>
              <a:rPr lang="en-US" sz="3200" dirty="0" err="1" smtClean="0"/>
              <a:t>holoenzyme</a:t>
            </a:r>
            <a:r>
              <a:rPr lang="en-US" sz="3200" dirty="0" smtClean="0"/>
              <a:t> formation?</a:t>
            </a:r>
            <a:endParaRPr lang="en-US" sz="32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>
                <a:effectLst>
                  <a:outerShdw blurRad="50800" dist="38100" dir="13500000" algn="tl">
                    <a:srgbClr val="000000">
                      <a:alpha val="43000"/>
                    </a:srgbClr>
                  </a:outerShdw>
                </a:effectLst>
              </a:rPr>
              <a:t>WHAT IS INTRINSIC APOPTOSIS AND WHY DO WE CARE?</a:t>
            </a:r>
            <a:endParaRPr lang="en-US" dirty="0">
              <a:effectLst>
                <a:outerShdw blurRad="50800" dist="38100" dir="13500000" algn="tl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2108200"/>
            <a:ext cx="82296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3200" dirty="0" smtClean="0"/>
              <a:t>Programmed cell-death involving permeability of </a:t>
            </a:r>
            <a:r>
              <a:rPr lang="en-US" sz="3200" dirty="0" err="1" smtClean="0"/>
              <a:t>mitchondria</a:t>
            </a:r>
            <a:r>
              <a:rPr lang="en-US" sz="3200" dirty="0" smtClean="0"/>
              <a:t>.</a:t>
            </a:r>
          </a:p>
          <a:p>
            <a:pPr lvl="1">
              <a:buFont typeface="Wingdings" charset="2"/>
              <a:buChar char="Ø"/>
            </a:pPr>
            <a:r>
              <a:rPr lang="en-US" sz="3200" dirty="0" smtClean="0"/>
              <a:t>Involves Caspase-9</a:t>
            </a:r>
          </a:p>
          <a:p>
            <a:pPr>
              <a:buFont typeface="Arial"/>
              <a:buChar char="•"/>
            </a:pPr>
            <a:r>
              <a:rPr lang="en-US" sz="3200" dirty="0" smtClean="0"/>
              <a:t>As opposed to extrinsic.</a:t>
            </a:r>
          </a:p>
          <a:p>
            <a:pPr lvl="1">
              <a:buFont typeface="Wingdings" charset="2"/>
              <a:buChar char="Ø"/>
            </a:pPr>
            <a:r>
              <a:rPr lang="en-US" sz="3200" dirty="0" smtClean="0"/>
              <a:t>Tumor necrosis factor</a:t>
            </a:r>
          </a:p>
          <a:p>
            <a:pPr lvl="1">
              <a:buFont typeface="Wingdings" charset="2"/>
              <a:buChar char="Ø"/>
            </a:pPr>
            <a:r>
              <a:rPr lang="en-US" sz="3200" dirty="0" smtClean="0"/>
              <a:t>Caspase-8</a:t>
            </a:r>
          </a:p>
          <a:p>
            <a:pPr lvl="1">
              <a:buFont typeface="Wingdings" charset="2"/>
              <a:buChar char="Ø"/>
            </a:pPr>
            <a:r>
              <a:rPr lang="en-US" sz="3200" dirty="0" smtClean="0"/>
              <a:t>No mitochondria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50800" dist="38100" dir="13500000" algn="tl">
                    <a:srgbClr val="000000">
                      <a:alpha val="43000"/>
                    </a:srgbClr>
                  </a:outerShdw>
                </a:effectLst>
              </a:rPr>
              <a:t>WHAT IS INTRINSIC APOPTOSIS AND WHY DO WE CARE?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 flipH="1">
            <a:off x="457200" y="1854200"/>
            <a:ext cx="86868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3200" dirty="0" smtClean="0"/>
              <a:t>Intrinsic pathway induced by chemotherapeutic agents.</a:t>
            </a:r>
          </a:p>
          <a:p>
            <a:endParaRPr lang="en-US" sz="3200" dirty="0" smtClean="0"/>
          </a:p>
          <a:p>
            <a:pPr>
              <a:buFont typeface="Arial"/>
              <a:buChar char="•"/>
            </a:pPr>
            <a:r>
              <a:rPr lang="en-US" sz="3200" dirty="0" smtClean="0"/>
              <a:t>Activation or </a:t>
            </a:r>
            <a:r>
              <a:rPr lang="en-US" sz="3200" dirty="0" err="1" smtClean="0"/>
              <a:t>downregulation</a:t>
            </a:r>
            <a:r>
              <a:rPr lang="en-US" sz="3200" dirty="0" smtClean="0"/>
              <a:t> of apoptosis influence cancer cell viability.</a:t>
            </a:r>
          </a:p>
          <a:p>
            <a:pPr>
              <a:buFont typeface="Arial"/>
              <a:buChar char="•"/>
            </a:pP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6396335"/>
            <a:ext cx="38980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http://www.qiagen.com/GeneGlobe/Pathways/Mitochondrial%20Apoptosis.jpg</a:t>
            </a:r>
            <a:endParaRPr lang="en-US" sz="1200" dirty="0"/>
          </a:p>
        </p:txBody>
      </p:sp>
      <p:pic>
        <p:nvPicPr>
          <p:cNvPr id="4" name="Picture 3" descr="Mitochondrial Apoptosi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4000" cy="648307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nrm2308-f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1032" y="387746"/>
            <a:ext cx="7554468" cy="671885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500" y="528864"/>
            <a:ext cx="8382000" cy="568778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175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8300" y="1003300"/>
            <a:ext cx="5867400" cy="4114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638300" y="5575300"/>
            <a:ext cx="52245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 dirty="0" err="1" smtClean="0"/>
              <a:t>Caspase</a:t>
            </a:r>
            <a:r>
              <a:rPr lang="en-US" sz="2400" dirty="0" smtClean="0"/>
              <a:t> 3 Activation = 377.940 seconds</a:t>
            </a:r>
          </a:p>
          <a:p>
            <a:pPr>
              <a:buFont typeface="Arial"/>
              <a:buChar char="•"/>
            </a:pPr>
            <a:r>
              <a:rPr lang="en-US" sz="2400" dirty="0" smtClean="0"/>
              <a:t>1 Molecule = 477.740 seconds 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5750" y="863600"/>
            <a:ext cx="6032500" cy="4165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04900" y="5702300"/>
            <a:ext cx="43781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 dirty="0" smtClean="0"/>
              <a:t>Activation = 394.350 seconds</a:t>
            </a:r>
          </a:p>
          <a:p>
            <a:pPr>
              <a:buFont typeface="Arial"/>
              <a:buChar char="•"/>
            </a:pPr>
            <a:r>
              <a:rPr lang="en-US" sz="2400" dirty="0" smtClean="0"/>
              <a:t>.99 Caspase-3 = 477.740 seconds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0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899" y="800100"/>
            <a:ext cx="6411053" cy="3860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58899" y="5185201"/>
            <a:ext cx="45191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 dirty="0" smtClean="0"/>
              <a:t>Activation = 306.390 seconds</a:t>
            </a:r>
          </a:p>
          <a:p>
            <a:pPr>
              <a:buFont typeface="Arial"/>
              <a:buChar char="•"/>
            </a:pPr>
            <a:r>
              <a:rPr lang="en-US" sz="2400" dirty="0" smtClean="0"/>
              <a:t>.98 molecule Caspase-3 = 484.900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320</Words>
  <Application>Microsoft Macintosh PowerPoint</Application>
  <PresentationFormat>On-screen Show (4:3)</PresentationFormat>
  <Paragraphs>56</Paragraphs>
  <Slides>19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  INTRINSIC APOPTOSIS PATHWAY  Marieta Garib Aisha Green Linda Miranda    </vt:lpstr>
      <vt:lpstr>WHAT IS INTRINSIC APOPTOSIS AND WHY DO WE CARE?</vt:lpstr>
      <vt:lpstr>WHAT IS INTRINSIC APOPTOSIS AND WHY DO WE CARE?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CONCLUSIONS</vt:lpstr>
      <vt:lpstr>FUTURE EXPERIMENTS</vt:lpstr>
    </vt:vector>
  </TitlesOfParts>
  <Company>USCG</Company>
  <LinksUpToDate>false</LinksUpToDate>
  <SharedDoc>false</SharedDoc>
  <HyperlinksChanged>false</HyperlinksChanged>
  <AppVersion>12.0001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APOPTOSIS</dc:title>
  <dc:creator>DLT</dc:creator>
  <cp:lastModifiedBy>ITR</cp:lastModifiedBy>
  <cp:revision>44</cp:revision>
  <dcterms:created xsi:type="dcterms:W3CDTF">2012-01-23T15:13:32Z</dcterms:created>
  <dcterms:modified xsi:type="dcterms:W3CDTF">2012-01-23T17:57:49Z</dcterms:modified>
</cp:coreProperties>
</file>