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1" r:id="rId6"/>
    <p:sldId id="264" r:id="rId7"/>
    <p:sldId id="265" r:id="rId8"/>
    <p:sldId id="268" r:id="rId9"/>
    <p:sldId id="267" r:id="rId10"/>
    <p:sldId id="266" r:id="rId11"/>
    <p:sldId id="262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86032" autoAdjust="0"/>
  </p:normalViewPr>
  <p:slideViewPr>
    <p:cSldViewPr snapToObjects="1">
      <p:cViewPr>
        <p:scale>
          <a:sx n="75" d="100"/>
          <a:sy n="75" d="100"/>
        </p:scale>
        <p:origin x="-1056" y="1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77DCC4-1886-B54A-948F-3AF2B4538E18}" type="datetimeFigureOut">
              <a:rPr lang="en-US" smtClean="0"/>
              <a:t>1/16/12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2BCCCF-DC72-AB47-97B3-0A43D12D211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Setting up parameter</a:t>
            </a:r>
            <a:r>
              <a:rPr lang="en-US" baseline="0" dirty="0" smtClean="0"/>
              <a:t> scan – warnings:</a:t>
            </a:r>
          </a:p>
          <a:p>
            <a:r>
              <a:rPr lang="en-US" baseline="0" dirty="0" smtClean="0"/>
              <a:t>	Comment out all actions</a:t>
            </a:r>
          </a:p>
          <a:p>
            <a:r>
              <a:rPr lang="en-US" baseline="0" dirty="0" smtClean="0"/>
              <a:t>	Make sure that </a:t>
            </a:r>
            <a:r>
              <a:rPr lang="en-US" baseline="0" dirty="0" err="1" smtClean="0"/>
              <a:t>ligand</a:t>
            </a:r>
            <a:r>
              <a:rPr lang="en-US" baseline="0" dirty="0" smtClean="0"/>
              <a:t> is initialized to parameter</a:t>
            </a:r>
          </a:p>
          <a:p>
            <a:r>
              <a:rPr lang="en-US" baseline="0" dirty="0" smtClean="0"/>
              <a:t>	</a:t>
            </a:r>
          </a:p>
          <a:p>
            <a:r>
              <a:rPr lang="en-US" baseline="0" dirty="0" smtClean="0"/>
              <a:t>Play with times and dosages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2BCCCF-DC72-AB47-97B3-0A43D12D2116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D0107-3A0E-8D43-8421-903CDEB7B4F1}" type="datetimeFigureOut">
              <a:rPr lang="en-US" smtClean="0"/>
              <a:t>1/15/12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06142-625C-EF41-ADC9-8B2B284DFA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D0107-3A0E-8D43-8421-903CDEB7B4F1}" type="datetimeFigureOut">
              <a:rPr lang="en-US" smtClean="0"/>
              <a:t>1/15/12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06142-625C-EF41-ADC9-8B2B284DFA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D0107-3A0E-8D43-8421-903CDEB7B4F1}" type="datetimeFigureOut">
              <a:rPr lang="en-US" smtClean="0"/>
              <a:t>1/15/12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06142-625C-EF41-ADC9-8B2B284DFA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D0107-3A0E-8D43-8421-903CDEB7B4F1}" type="datetimeFigureOut">
              <a:rPr lang="en-US" smtClean="0"/>
              <a:t>1/15/12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06142-625C-EF41-ADC9-8B2B284DFA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D0107-3A0E-8D43-8421-903CDEB7B4F1}" type="datetimeFigureOut">
              <a:rPr lang="en-US" smtClean="0"/>
              <a:t>1/15/12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06142-625C-EF41-ADC9-8B2B284DFA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D0107-3A0E-8D43-8421-903CDEB7B4F1}" type="datetimeFigureOut">
              <a:rPr lang="en-US" smtClean="0"/>
              <a:t>1/15/12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06142-625C-EF41-ADC9-8B2B284DFA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D0107-3A0E-8D43-8421-903CDEB7B4F1}" type="datetimeFigureOut">
              <a:rPr lang="en-US" smtClean="0"/>
              <a:t>1/15/12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06142-625C-EF41-ADC9-8B2B284DFA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D0107-3A0E-8D43-8421-903CDEB7B4F1}" type="datetimeFigureOut">
              <a:rPr lang="en-US" smtClean="0"/>
              <a:t>1/15/12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06142-625C-EF41-ADC9-8B2B284DFA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D0107-3A0E-8D43-8421-903CDEB7B4F1}" type="datetimeFigureOut">
              <a:rPr lang="en-US" smtClean="0"/>
              <a:t>1/15/12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06142-625C-EF41-ADC9-8B2B284DFA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D0107-3A0E-8D43-8421-903CDEB7B4F1}" type="datetimeFigureOut">
              <a:rPr lang="en-US" smtClean="0"/>
              <a:t>1/15/12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06142-625C-EF41-ADC9-8B2B284DFA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D0107-3A0E-8D43-8421-903CDEB7B4F1}" type="datetimeFigureOut">
              <a:rPr lang="en-US" smtClean="0"/>
              <a:t>1/15/12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06142-625C-EF41-ADC9-8B2B284DFA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3D0107-3A0E-8D43-8421-903CDEB7B4F1}" type="datetimeFigureOut">
              <a:rPr lang="en-US" smtClean="0"/>
              <a:t>1/15/12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06142-625C-EF41-ADC9-8B2B284DFA5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Project Procedures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January 17, 2012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Experimental setup: </a:t>
            </a:r>
            <a:br>
              <a:rPr lang="en-US" dirty="0" smtClean="0"/>
            </a:br>
            <a:r>
              <a:rPr lang="en-US" dirty="0" smtClean="0"/>
              <a:t>Picking the dosages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</a:t>
            </a:r>
            <a:r>
              <a:rPr lang="en-US" dirty="0" smtClean="0"/>
              <a:t>se parameter scan</a:t>
            </a:r>
          </a:p>
          <a:p>
            <a:pPr lvl="1"/>
            <a:r>
              <a:rPr lang="en-US" dirty="0" smtClean="0"/>
              <a:t>Comment out any actions at the end</a:t>
            </a:r>
          </a:p>
          <a:p>
            <a:pPr lvl="1"/>
            <a:r>
              <a:rPr lang="en-US" dirty="0" smtClean="0"/>
              <a:t>Find range where significant activation occurs</a:t>
            </a:r>
          </a:p>
          <a:p>
            <a:pPr lvl="1"/>
            <a:r>
              <a:rPr lang="en-US" dirty="0" smtClean="0"/>
              <a:t>Look at timings in </a:t>
            </a:r>
            <a:r>
              <a:rPr lang="en-US" dirty="0" err="1" smtClean="0"/>
              <a:t>gdat</a:t>
            </a:r>
            <a:r>
              <a:rPr lang="en-US" dirty="0" smtClean="0"/>
              <a:t> files </a:t>
            </a:r>
          </a:p>
          <a:p>
            <a:pPr lvl="2"/>
            <a:r>
              <a:rPr lang="en-US" dirty="0" smtClean="0"/>
              <a:t>How to find the files??</a:t>
            </a:r>
          </a:p>
          <a:p>
            <a:pPr lvl="1"/>
            <a:r>
              <a:rPr lang="en-US" dirty="0" smtClean="0"/>
              <a:t>Look at different settings for dosages and total time</a:t>
            </a:r>
          </a:p>
          <a:p>
            <a:r>
              <a:rPr lang="en-US" dirty="0" smtClean="0"/>
              <a:t>List intended dosages in README file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</a:t>
            </a:r>
            <a:r>
              <a:rPr lang="en-US" dirty="0" smtClean="0"/>
              <a:t>xperimental setup: First </a:t>
            </a:r>
            <a:r>
              <a:rPr lang="en-US" dirty="0" err="1" smtClean="0"/>
              <a:t>ssa</a:t>
            </a:r>
            <a:r>
              <a:rPr lang="en-US" dirty="0" smtClean="0"/>
              <a:t> runs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some </a:t>
            </a:r>
            <a:r>
              <a:rPr lang="en-US" dirty="0" err="1" smtClean="0"/>
              <a:t>ssa</a:t>
            </a:r>
            <a:r>
              <a:rPr lang="en-US" dirty="0" smtClean="0"/>
              <a:t> runs</a:t>
            </a:r>
          </a:p>
          <a:p>
            <a:r>
              <a:rPr lang="en-US" dirty="0" smtClean="0"/>
              <a:t>If concentrations were very low from ode runs, anticipate that times will need to be much larger!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2246" y="1371600"/>
            <a:ext cx="2895600" cy="4114800"/>
          </a:xfrm>
          <a:prstGeom prst="rect">
            <a:avLst/>
          </a:prstGeom>
        </p:spPr>
      </p:pic>
      <p:grpSp>
        <p:nvGrpSpPr>
          <p:cNvPr id="40" name="Group 39"/>
          <p:cNvGrpSpPr/>
          <p:nvPr/>
        </p:nvGrpSpPr>
        <p:grpSpPr>
          <a:xfrm>
            <a:off x="1057246" y="1981200"/>
            <a:ext cx="2895600" cy="369332"/>
            <a:chOff x="1438246" y="1981200"/>
            <a:chExt cx="2895600" cy="369332"/>
          </a:xfrm>
        </p:grpSpPr>
        <p:sp>
          <p:nvSpPr>
            <p:cNvPr id="23" name="TextBox 22"/>
            <p:cNvSpPr txBox="1"/>
            <p:nvPr/>
          </p:nvSpPr>
          <p:spPr>
            <a:xfrm>
              <a:off x="1438246" y="1981200"/>
              <a:ext cx="15830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Signal arrives</a:t>
              </a:r>
              <a:endParaRPr lang="en-US" dirty="0"/>
            </a:p>
          </p:txBody>
        </p:sp>
        <p:cxnSp>
          <p:nvCxnSpPr>
            <p:cNvPr id="25" name="Curved Connector 24"/>
            <p:cNvCxnSpPr>
              <a:stCxn id="23" idx="3"/>
            </p:cNvCxnSpPr>
            <p:nvPr/>
          </p:nvCxnSpPr>
          <p:spPr>
            <a:xfrm flipV="1">
              <a:off x="3021319" y="1981200"/>
              <a:ext cx="1312527" cy="184666"/>
            </a:xfrm>
            <a:prstGeom prst="curved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/>
          <p:cNvGrpSpPr/>
          <p:nvPr/>
        </p:nvGrpSpPr>
        <p:grpSpPr>
          <a:xfrm>
            <a:off x="1209646" y="4800600"/>
            <a:ext cx="2743200" cy="369332"/>
            <a:chOff x="1590646" y="4800600"/>
            <a:chExt cx="2743200" cy="369332"/>
          </a:xfrm>
        </p:grpSpPr>
        <p:sp>
          <p:nvSpPr>
            <p:cNvPr id="26" name="TextBox 25"/>
            <p:cNvSpPr txBox="1"/>
            <p:nvPr/>
          </p:nvSpPr>
          <p:spPr>
            <a:xfrm>
              <a:off x="1590646" y="4800600"/>
              <a:ext cx="11982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Activation</a:t>
              </a:r>
              <a:endParaRPr lang="en-US" dirty="0"/>
            </a:p>
          </p:txBody>
        </p:sp>
        <p:cxnSp>
          <p:nvCxnSpPr>
            <p:cNvPr id="28" name="Curved Connector 27"/>
            <p:cNvCxnSpPr>
              <a:stCxn id="26" idx="3"/>
            </p:cNvCxnSpPr>
            <p:nvPr/>
          </p:nvCxnSpPr>
          <p:spPr>
            <a:xfrm flipV="1">
              <a:off x="2788898" y="4800600"/>
              <a:ext cx="1544948" cy="184666"/>
            </a:xfrm>
            <a:prstGeom prst="curved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/>
          <p:cNvGrpSpPr/>
          <p:nvPr/>
        </p:nvGrpSpPr>
        <p:grpSpPr>
          <a:xfrm>
            <a:off x="533400" y="2286000"/>
            <a:ext cx="1315383" cy="2450068"/>
            <a:chOff x="533400" y="2350533"/>
            <a:chExt cx="1315383" cy="2450068"/>
          </a:xfrm>
        </p:grpSpPr>
        <p:cxnSp>
          <p:nvCxnSpPr>
            <p:cNvPr id="30" name="Straight Arrow Connector 29"/>
            <p:cNvCxnSpPr/>
            <p:nvPr/>
          </p:nvCxnSpPr>
          <p:spPr>
            <a:xfrm rot="5400000">
              <a:off x="603744" y="3555561"/>
              <a:ext cx="2450068" cy="40011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533400" y="3429000"/>
              <a:ext cx="12753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How long?</a:t>
              </a:r>
              <a:endParaRPr lang="en-US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3419446" y="2350532"/>
            <a:ext cx="2057400" cy="2146062"/>
            <a:chOff x="4572000" y="2350532"/>
            <a:chExt cx="2057400" cy="2146062"/>
          </a:xfrm>
        </p:grpSpPr>
        <p:sp>
          <p:nvSpPr>
            <p:cNvPr id="32" name="Rectangle 31"/>
            <p:cNvSpPr/>
            <p:nvPr/>
          </p:nvSpPr>
          <p:spPr>
            <a:xfrm>
              <a:off x="4572000" y="2350532"/>
              <a:ext cx="2057400" cy="2145268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Straight Connector 33"/>
            <p:cNvCxnSpPr>
              <a:stCxn id="32" idx="0"/>
              <a:endCxn id="32" idx="2"/>
            </p:cNvCxnSpPr>
            <p:nvPr/>
          </p:nvCxnSpPr>
          <p:spPr>
            <a:xfrm rot="16200000" flipH="1">
              <a:off x="4528066" y="3423166"/>
              <a:ext cx="2145268" cy="1588"/>
            </a:xfrm>
            <a:prstGeom prst="line">
              <a:avLst/>
            </a:prstGeom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TextBox 36"/>
          <p:cNvSpPr txBox="1"/>
          <p:nvPr/>
        </p:nvSpPr>
        <p:spPr>
          <a:xfrm>
            <a:off x="5476846" y="2551836"/>
            <a:ext cx="282895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For </a:t>
            </a:r>
            <a:r>
              <a:rPr lang="en-US" dirty="0" err="1" smtClean="0">
                <a:solidFill>
                  <a:srgbClr val="FF0000"/>
                </a:solidFill>
              </a:rPr>
              <a:t>efficent</a:t>
            </a:r>
            <a:r>
              <a:rPr lang="en-US" dirty="0" smtClean="0">
                <a:solidFill>
                  <a:srgbClr val="FF0000"/>
                </a:solidFill>
              </a:rPr>
              <a:t> simulation: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Cumulative Distribution 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Function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err="1" smtClean="0">
                <a:solidFill>
                  <a:srgbClr val="FF0000"/>
                </a:solidFill>
              </a:rPr>
              <a:t>F(t</a:t>
            </a:r>
            <a:r>
              <a:rPr lang="en-US" dirty="0" smtClean="0">
                <a:solidFill>
                  <a:srgbClr val="FF0000"/>
                </a:solidFill>
              </a:rPr>
              <a:t>) = probability that the activation time is ≤ </a:t>
            </a:r>
            <a:r>
              <a:rPr lang="en-US" dirty="0" err="1" smtClean="0">
                <a:solidFill>
                  <a:srgbClr val="FF0000"/>
                </a:solidFill>
              </a:rPr>
              <a:t>t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38" name="Title 3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Goal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a CDF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850" y="1330312"/>
            <a:ext cx="7981950" cy="5495937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1752600" y="3212068"/>
            <a:ext cx="3124200" cy="370920"/>
            <a:chOff x="1752600" y="3212068"/>
            <a:chExt cx="3124200" cy="37092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752600" y="3581400"/>
              <a:ext cx="3124200" cy="1588"/>
            </a:xfrm>
            <a:prstGeom prst="line">
              <a:avLst/>
            </a:prstGeom>
            <a:ln w="25400" cap="flat" cmpd="sng" algn="ctr">
              <a:solidFill>
                <a:schemeClr val="accent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/>
            <p:nvPr/>
          </p:nvSpPr>
          <p:spPr>
            <a:xfrm>
              <a:off x="1752600" y="3212068"/>
              <a:ext cx="29623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1"/>
                  </a:solidFill>
                </a:rPr>
                <a:t>Pick a number from 0 to &lt;1</a:t>
              </a:r>
              <a:endParaRPr lang="en-US" dirty="0">
                <a:solidFill>
                  <a:schemeClr val="accent1"/>
                </a:solidFill>
              </a:endParaRPr>
            </a:p>
          </p:txBody>
        </p:sp>
      </p:grpSp>
      <p:cxnSp>
        <p:nvCxnSpPr>
          <p:cNvPr id="8" name="Straight Connector 7"/>
          <p:cNvCxnSpPr/>
          <p:nvPr/>
        </p:nvCxnSpPr>
        <p:spPr>
          <a:xfrm rot="5400000">
            <a:off x="3544094" y="4837112"/>
            <a:ext cx="2665412" cy="1588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Outline of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525963"/>
          </a:xfrm>
        </p:spPr>
        <p:txBody>
          <a:bodyPr>
            <a:noAutofit/>
          </a:bodyPr>
          <a:lstStyle/>
          <a:p>
            <a:r>
              <a:rPr lang="en-US" sz="2400" dirty="0" smtClean="0"/>
              <a:t>Define the experimental setup </a:t>
            </a:r>
          </a:p>
          <a:p>
            <a:pPr lvl="1"/>
            <a:r>
              <a:rPr lang="en-US" sz="2400" dirty="0" smtClean="0"/>
              <a:t>The </a:t>
            </a:r>
            <a:r>
              <a:rPr lang="en-US" sz="2400" dirty="0" err="1" smtClean="0"/>
              <a:t>bngl</a:t>
            </a:r>
            <a:endParaRPr lang="en-US" sz="2400" dirty="0" smtClean="0"/>
          </a:p>
          <a:p>
            <a:pPr lvl="2"/>
            <a:r>
              <a:rPr lang="en-US" sz="1800" dirty="0" smtClean="0"/>
              <a:t>Make sure your target species (or collection of species) is an observable</a:t>
            </a:r>
          </a:p>
          <a:p>
            <a:pPr lvl="1"/>
            <a:r>
              <a:rPr lang="en-US" sz="2400" dirty="0" smtClean="0"/>
              <a:t>The </a:t>
            </a:r>
            <a:r>
              <a:rPr lang="en-US" sz="2400" dirty="0" err="1" smtClean="0"/>
              <a:t>ligand</a:t>
            </a:r>
            <a:r>
              <a:rPr lang="en-US" sz="2400" dirty="0" smtClean="0"/>
              <a:t> dosage</a:t>
            </a:r>
            <a:r>
              <a:rPr lang="en-US" sz="2400" dirty="0"/>
              <a:t>s</a:t>
            </a:r>
            <a:endParaRPr lang="en-US" sz="2400" dirty="0" smtClean="0"/>
          </a:p>
          <a:p>
            <a:pPr lvl="1"/>
            <a:r>
              <a:rPr lang="en-US" sz="2400" dirty="0" smtClean="0"/>
              <a:t>The activation criterion (initially, target &gt; 0)</a:t>
            </a:r>
          </a:p>
          <a:p>
            <a:r>
              <a:rPr lang="en-US" sz="2400" dirty="0" smtClean="0"/>
              <a:t>Run the experiment</a:t>
            </a:r>
          </a:p>
          <a:p>
            <a:pPr lvl="1"/>
            <a:r>
              <a:rPr lang="en-US" sz="2400" dirty="0" smtClean="0"/>
              <a:t>MultBNGSim_8 script file</a:t>
            </a:r>
          </a:p>
          <a:p>
            <a:r>
              <a:rPr lang="en-US" sz="2400" dirty="0" smtClean="0"/>
              <a:t>Construct the probability distribution</a:t>
            </a:r>
          </a:p>
          <a:p>
            <a:pPr lvl="1"/>
            <a:r>
              <a:rPr lang="en-US" sz="2400" dirty="0" err="1" smtClean="0"/>
              <a:t>firstpassage.sh</a:t>
            </a:r>
            <a:endParaRPr lang="en-US" sz="2400" dirty="0" smtClean="0"/>
          </a:p>
          <a:p>
            <a:pPr lvl="1"/>
            <a:r>
              <a:rPr lang="en-US" sz="2400" dirty="0" smtClean="0"/>
              <a:t>Graph with Excel</a:t>
            </a:r>
          </a:p>
          <a:p>
            <a:r>
              <a:rPr lang="en-US" sz="2400" dirty="0" smtClean="0"/>
              <a:t>Document the experiment and the results</a:t>
            </a:r>
          </a:p>
          <a:p>
            <a:pPr lvl="1"/>
            <a:r>
              <a:rPr lang="en-US" sz="2400" dirty="0" smtClean="0"/>
              <a:t>README file under top level directory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Define the experimental setup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91440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The </a:t>
            </a:r>
            <a:r>
              <a:rPr lang="en-US" dirty="0" err="1" smtClean="0"/>
              <a:t>bngl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4F81BD"/>
                </a:solidFill>
              </a:rPr>
              <a:t>toy-</a:t>
            </a:r>
            <a:r>
              <a:rPr lang="en-US" dirty="0" err="1" smtClean="0">
                <a:solidFill>
                  <a:srgbClr val="4F81BD"/>
                </a:solidFill>
              </a:rPr>
              <a:t>jim.bngl</a:t>
            </a:r>
            <a:endParaRPr lang="en-US" dirty="0" smtClean="0">
              <a:solidFill>
                <a:srgbClr val="4F81BD"/>
              </a:solidFill>
            </a:endParaRPr>
          </a:p>
          <a:p>
            <a:r>
              <a:rPr lang="en-US" dirty="0" smtClean="0"/>
              <a:t>Target species must be observable: </a:t>
            </a:r>
            <a:r>
              <a:rPr lang="en-US" dirty="0" err="1" smtClean="0">
                <a:solidFill>
                  <a:srgbClr val="4F81BD"/>
                </a:solidFill>
              </a:rPr>
              <a:t>Rec_DimKp</a:t>
            </a:r>
            <a:endParaRPr lang="en-US" dirty="0" smtClean="0">
              <a:solidFill>
                <a:srgbClr val="4F81BD"/>
              </a:solidFill>
            </a:endParaRPr>
          </a:p>
          <a:p>
            <a:r>
              <a:rPr lang="en-US" dirty="0" smtClean="0"/>
              <a:t>Identify the </a:t>
            </a:r>
            <a:r>
              <a:rPr lang="en-US" dirty="0" err="1" smtClean="0"/>
              <a:t>ligand</a:t>
            </a:r>
            <a:r>
              <a:rPr lang="en-US" dirty="0" smtClean="0"/>
              <a:t>: </a:t>
            </a:r>
            <a:r>
              <a:rPr lang="en-US" dirty="0" err="1" smtClean="0">
                <a:solidFill>
                  <a:srgbClr val="4F81BD"/>
                </a:solidFill>
              </a:rPr>
              <a:t>L(r</a:t>
            </a:r>
            <a:r>
              <a:rPr lang="en-US" dirty="0" smtClean="0">
                <a:solidFill>
                  <a:srgbClr val="4F81BD"/>
                </a:solidFill>
              </a:rPr>
              <a:t>)</a:t>
            </a:r>
            <a:r>
              <a:rPr lang="en-US" dirty="0" smtClean="0"/>
              <a:t> </a:t>
            </a:r>
          </a:p>
          <a:p>
            <a:r>
              <a:rPr lang="en-US" dirty="0"/>
              <a:t>A</a:t>
            </a:r>
            <a:r>
              <a:rPr lang="en-US" dirty="0" smtClean="0"/>
              <a:t>ctions at the end of the file:</a:t>
            </a:r>
            <a:br>
              <a:rPr lang="en-US" dirty="0" smtClean="0"/>
            </a:br>
            <a:r>
              <a:rPr lang="en-US" sz="1600" dirty="0">
                <a:solidFill>
                  <a:srgbClr val="4F81BD"/>
                </a:solidFill>
              </a:rPr>
              <a:t>## actions #</a:t>
            </a:r>
            <a:r>
              <a:rPr lang="en-US" sz="1600" dirty="0" smtClean="0">
                <a:solidFill>
                  <a:srgbClr val="4F81BD"/>
                </a:solidFill>
              </a:rPr>
              <a:t>#</a:t>
            </a:r>
            <a:r>
              <a:rPr lang="en-US" sz="1600" dirty="0">
                <a:solidFill>
                  <a:srgbClr val="4F81BD"/>
                </a:solidFill>
              </a:rPr>
              <a:t/>
            </a:r>
            <a:br>
              <a:rPr lang="en-US" sz="1600" dirty="0">
                <a:solidFill>
                  <a:srgbClr val="4F81BD"/>
                </a:solidFill>
              </a:rPr>
            </a:br>
            <a:r>
              <a:rPr lang="en-US" sz="1600" dirty="0" err="1" smtClean="0">
                <a:solidFill>
                  <a:srgbClr val="4F81BD"/>
                </a:solidFill>
              </a:rPr>
              <a:t>generate_network</a:t>
            </a:r>
            <a:r>
              <a:rPr lang="en-US" sz="1600" dirty="0" err="1">
                <a:solidFill>
                  <a:srgbClr val="4F81BD"/>
                </a:solidFill>
              </a:rPr>
              <a:t>({overwrite</a:t>
            </a:r>
            <a:r>
              <a:rPr lang="en-US" sz="1600" dirty="0">
                <a:solidFill>
                  <a:srgbClr val="4F81BD"/>
                </a:solidFill>
              </a:rPr>
              <a:t>=&gt;1})</a:t>
            </a:r>
            <a:r>
              <a:rPr lang="en-US" sz="1600" dirty="0" smtClean="0">
                <a:solidFill>
                  <a:srgbClr val="4F81BD"/>
                </a:solidFill>
              </a:rPr>
              <a:t>;</a:t>
            </a:r>
            <a:r>
              <a:rPr lang="en-US" sz="1600" dirty="0">
                <a:solidFill>
                  <a:srgbClr val="4F81BD"/>
                </a:solidFill>
              </a:rPr>
              <a:t/>
            </a:r>
            <a:br>
              <a:rPr lang="en-US" sz="1600" dirty="0">
                <a:solidFill>
                  <a:srgbClr val="4F81BD"/>
                </a:solidFill>
              </a:rPr>
            </a:br>
            <a:r>
              <a:rPr lang="en-US" sz="1600" dirty="0" smtClean="0">
                <a:solidFill>
                  <a:srgbClr val="4F81BD"/>
                </a:solidFill>
              </a:rPr>
              <a:t># Equilibration</a:t>
            </a:r>
            <a:br>
              <a:rPr lang="en-US" sz="1600" dirty="0" smtClean="0">
                <a:solidFill>
                  <a:srgbClr val="4F81BD"/>
                </a:solidFill>
              </a:rPr>
            </a:br>
            <a:r>
              <a:rPr lang="en-US" sz="1600" dirty="0" err="1" smtClean="0">
                <a:solidFill>
                  <a:srgbClr val="4F81BD"/>
                </a:solidFill>
              </a:rPr>
              <a:t>simulate_ode</a:t>
            </a:r>
            <a:r>
              <a:rPr lang="en-US" sz="1600" dirty="0" err="1">
                <a:solidFill>
                  <a:srgbClr val="4F81BD"/>
                </a:solidFill>
              </a:rPr>
              <a:t>({suffix</a:t>
            </a:r>
            <a:r>
              <a:rPr lang="en-US" sz="1600" dirty="0">
                <a:solidFill>
                  <a:srgbClr val="4F81BD"/>
                </a:solidFill>
              </a:rPr>
              <a:t>=&gt;"</a:t>
            </a:r>
            <a:r>
              <a:rPr lang="en-US" sz="1600" dirty="0" err="1">
                <a:solidFill>
                  <a:srgbClr val="4F81BD"/>
                </a:solidFill>
              </a:rPr>
              <a:t>equil",t_end</a:t>
            </a:r>
            <a:r>
              <a:rPr lang="en-US" sz="1600" dirty="0">
                <a:solidFill>
                  <a:srgbClr val="4F81BD"/>
                </a:solidFill>
              </a:rPr>
              <a:t>=&gt;100,n_steps=&gt;100,atol=&gt;1e-10,rtol=&gt;1e-8,steady_state=&gt;1,sparse=&gt;1})</a:t>
            </a:r>
            <a:r>
              <a:rPr lang="en-US" sz="1600" dirty="0" smtClean="0">
                <a:solidFill>
                  <a:srgbClr val="4F81BD"/>
                </a:solidFill>
              </a:rPr>
              <a:t>;</a:t>
            </a:r>
            <a:br>
              <a:rPr lang="en-US" sz="1600" dirty="0" smtClean="0">
                <a:solidFill>
                  <a:srgbClr val="4F81BD"/>
                </a:solidFill>
              </a:rPr>
            </a:br>
            <a:r>
              <a:rPr lang="en-US" sz="1600" dirty="0" err="1" smtClean="0">
                <a:solidFill>
                  <a:srgbClr val="4F81BD"/>
                </a:solidFill>
              </a:rPr>
              <a:t>saveConcentrations</a:t>
            </a:r>
            <a:r>
              <a:rPr lang="en-US" sz="1600" dirty="0">
                <a:solidFill>
                  <a:srgbClr val="4F81BD"/>
                </a:solidFill>
              </a:rPr>
              <a:t>()</a:t>
            </a:r>
            <a:r>
              <a:rPr lang="en-US" sz="1600" dirty="0" smtClean="0">
                <a:solidFill>
                  <a:srgbClr val="4F81BD"/>
                </a:solidFill>
              </a:rPr>
              <a:t>;</a:t>
            </a:r>
            <a:br>
              <a:rPr lang="en-US" sz="1600" dirty="0" smtClean="0">
                <a:solidFill>
                  <a:srgbClr val="4F81BD"/>
                </a:solidFill>
              </a:rPr>
            </a:br>
            <a:r>
              <a:rPr lang="en-US" sz="1600" dirty="0" smtClean="0">
                <a:solidFill>
                  <a:srgbClr val="4F81BD"/>
                </a:solidFill>
              </a:rPr>
              <a:t># Run the simulation</a:t>
            </a:r>
            <a:br>
              <a:rPr lang="en-US" sz="1600" dirty="0" smtClean="0">
                <a:solidFill>
                  <a:srgbClr val="4F81BD"/>
                </a:solidFill>
              </a:rPr>
            </a:br>
            <a:r>
              <a:rPr lang="en-US" sz="1600" dirty="0" smtClean="0">
                <a:solidFill>
                  <a:srgbClr val="4F81BD"/>
                </a:solidFill>
              </a:rPr>
              <a:t>setConcentration</a:t>
            </a:r>
            <a:r>
              <a:rPr lang="en-US" sz="1600" dirty="0">
                <a:solidFill>
                  <a:srgbClr val="4F81BD"/>
                </a:solidFill>
              </a:rPr>
              <a:t>("L(r)",20)</a:t>
            </a:r>
            <a:r>
              <a:rPr lang="en-US" sz="1600" dirty="0" smtClean="0">
                <a:solidFill>
                  <a:srgbClr val="4F81BD"/>
                </a:solidFill>
              </a:rPr>
              <a:t>;</a:t>
            </a:r>
            <a:br>
              <a:rPr lang="en-US" sz="1600" dirty="0" smtClean="0">
                <a:solidFill>
                  <a:srgbClr val="4F81BD"/>
                </a:solidFill>
              </a:rPr>
            </a:br>
            <a:r>
              <a:rPr lang="en-US" sz="1600" dirty="0" err="1" smtClean="0">
                <a:solidFill>
                  <a:srgbClr val="4F81BD"/>
                </a:solidFill>
              </a:rPr>
              <a:t>simulate_ssa</a:t>
            </a:r>
            <a:r>
              <a:rPr lang="en-US" sz="1600" dirty="0" err="1">
                <a:solidFill>
                  <a:srgbClr val="4F81BD"/>
                </a:solidFill>
              </a:rPr>
              <a:t>({suffix</a:t>
            </a:r>
            <a:r>
              <a:rPr lang="en-US" sz="1600" dirty="0">
                <a:solidFill>
                  <a:srgbClr val="4F81BD"/>
                </a:solidFill>
              </a:rPr>
              <a:t>=&gt;"</a:t>
            </a:r>
            <a:r>
              <a:rPr lang="en-US" sz="1600" dirty="0" err="1">
                <a:solidFill>
                  <a:srgbClr val="4F81BD"/>
                </a:solidFill>
              </a:rPr>
              <a:t>ssa",t_end</a:t>
            </a:r>
            <a:r>
              <a:rPr lang="en-US" sz="1600" dirty="0">
                <a:solidFill>
                  <a:srgbClr val="4F81BD"/>
                </a:solidFill>
              </a:rPr>
              <a:t>=&gt;10,n_steps=&gt;1,output_step_interval=&gt;1,atol=&gt;1e-10,rtol=&gt;1e-8,sparse=&gt;1});</a:t>
            </a:r>
            <a:endParaRPr lang="en-US" dirty="0" smtClean="0">
              <a:solidFill>
                <a:srgbClr val="4F81BD"/>
              </a:solidFill>
            </a:endParaRPr>
          </a:p>
          <a:p>
            <a:r>
              <a:rPr lang="en-US" dirty="0" smtClean="0"/>
              <a:t>The dosages: </a:t>
            </a:r>
            <a:r>
              <a:rPr lang="en-US" dirty="0" smtClean="0">
                <a:solidFill>
                  <a:srgbClr val="4F81BD"/>
                </a:solidFill>
              </a:rPr>
              <a:t>10, 20, 30, 40, …</a:t>
            </a:r>
          </a:p>
          <a:p>
            <a:r>
              <a:rPr lang="en-US" dirty="0" smtClean="0"/>
              <a:t>The activation criterion: </a:t>
            </a:r>
            <a:r>
              <a:rPr lang="en-US" dirty="0" err="1" smtClean="0">
                <a:solidFill>
                  <a:srgbClr val="4F81BD"/>
                </a:solidFill>
              </a:rPr>
              <a:t>RecDim_Kp</a:t>
            </a:r>
            <a:r>
              <a:rPr lang="en-US" dirty="0" smtClean="0">
                <a:solidFill>
                  <a:srgbClr val="4F81BD"/>
                </a:solidFill>
              </a:rPr>
              <a:t> &gt; 0</a:t>
            </a:r>
            <a:endParaRPr lang="en-US" dirty="0">
              <a:solidFill>
                <a:srgbClr val="4F81B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74950" y="3516870"/>
            <a:ext cx="42949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Your output directory (meaningful name)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4659076"/>
            <a:ext cx="14418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Date-time 1</a:t>
            </a:r>
          </a:p>
          <a:p>
            <a:r>
              <a:rPr lang="en-US" dirty="0" smtClean="0"/>
              <a:t>(Value 1)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743200" y="4659076"/>
            <a:ext cx="14418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Date-time 2</a:t>
            </a:r>
          </a:p>
          <a:p>
            <a:r>
              <a:rPr lang="en-US" dirty="0" smtClean="0"/>
              <a:t>(Value 2)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876800" y="4659076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57200" y="6183871"/>
            <a:ext cx="736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Run0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270200" y="6183871"/>
            <a:ext cx="736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Run1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006700" y="6183871"/>
            <a:ext cx="736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Run2</a:t>
            </a:r>
            <a:endParaRPr lang="en-US" dirty="0"/>
          </a:p>
        </p:txBody>
      </p:sp>
      <p:cxnSp>
        <p:nvCxnSpPr>
          <p:cNvPr id="14" name="Straight Connector 13"/>
          <p:cNvCxnSpPr>
            <a:stCxn id="5" idx="2"/>
            <a:endCxn id="6" idx="0"/>
          </p:cNvCxnSpPr>
          <p:nvPr/>
        </p:nvCxnSpPr>
        <p:spPr>
          <a:xfrm rot="5400000">
            <a:off x="2692420" y="2829094"/>
            <a:ext cx="772874" cy="28870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5" idx="2"/>
            <a:endCxn id="7" idx="0"/>
          </p:cNvCxnSpPr>
          <p:nvPr/>
        </p:nvCxnSpPr>
        <p:spPr>
          <a:xfrm rot="5400000">
            <a:off x="3606820" y="3743494"/>
            <a:ext cx="772874" cy="10582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5" idx="2"/>
            <a:endCxn id="8" idx="0"/>
          </p:cNvCxnSpPr>
          <p:nvPr/>
        </p:nvCxnSpPr>
        <p:spPr>
          <a:xfrm rot="16200000" flipH="1">
            <a:off x="4417038" y="3991565"/>
            <a:ext cx="772874" cy="56214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6" idx="2"/>
            <a:endCxn id="9" idx="0"/>
          </p:cNvCxnSpPr>
          <p:nvPr/>
        </p:nvCxnSpPr>
        <p:spPr>
          <a:xfrm rot="5400000">
            <a:off x="791149" y="5339709"/>
            <a:ext cx="878464" cy="80986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6" idx="2"/>
            <a:endCxn id="10" idx="0"/>
          </p:cNvCxnSpPr>
          <p:nvPr/>
        </p:nvCxnSpPr>
        <p:spPr>
          <a:xfrm rot="16200000" flipH="1">
            <a:off x="1197648" y="5743069"/>
            <a:ext cx="878464" cy="313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6" idx="2"/>
            <a:endCxn id="12" idx="0"/>
          </p:cNvCxnSpPr>
          <p:nvPr/>
        </p:nvCxnSpPr>
        <p:spPr>
          <a:xfrm rot="16200000" flipH="1">
            <a:off x="1565898" y="5374819"/>
            <a:ext cx="878464" cy="73963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7" idx="2"/>
          </p:cNvCxnSpPr>
          <p:nvPr/>
        </p:nvCxnSpPr>
        <p:spPr>
          <a:xfrm rot="5400000">
            <a:off x="3045426" y="5307988"/>
            <a:ext cx="421266" cy="41610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7" idx="2"/>
          </p:cNvCxnSpPr>
          <p:nvPr/>
        </p:nvCxnSpPr>
        <p:spPr>
          <a:xfrm rot="16200000" flipH="1">
            <a:off x="3253478" y="5516039"/>
            <a:ext cx="421267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7" idx="2"/>
          </p:cNvCxnSpPr>
          <p:nvPr/>
        </p:nvCxnSpPr>
        <p:spPr>
          <a:xfrm rot="16200000" flipH="1">
            <a:off x="3464522" y="5304995"/>
            <a:ext cx="421268" cy="4220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8" idx="2"/>
          </p:cNvCxnSpPr>
          <p:nvPr/>
        </p:nvCxnSpPr>
        <p:spPr>
          <a:xfrm rot="5400000">
            <a:off x="4784343" y="5120870"/>
            <a:ext cx="392669" cy="20774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8" idx="2"/>
          </p:cNvCxnSpPr>
          <p:nvPr/>
        </p:nvCxnSpPr>
        <p:spPr>
          <a:xfrm rot="5400000">
            <a:off x="4887421" y="5224742"/>
            <a:ext cx="393462" cy="79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8" idx="2"/>
          </p:cNvCxnSpPr>
          <p:nvPr/>
        </p:nvCxnSpPr>
        <p:spPr>
          <a:xfrm rot="16200000" flipH="1">
            <a:off x="4992089" y="5120868"/>
            <a:ext cx="392668" cy="20774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6" idx="2"/>
            <a:endCxn id="41" idx="0"/>
          </p:cNvCxnSpPr>
          <p:nvPr/>
        </p:nvCxnSpPr>
        <p:spPr>
          <a:xfrm rot="16200000" flipH="1">
            <a:off x="2094451" y="4846266"/>
            <a:ext cx="878466" cy="179674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2813815" y="6183873"/>
            <a:ext cx="1236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Histogram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6934200" y="4659076"/>
            <a:ext cx="1172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README</a:t>
            </a:r>
          </a:p>
        </p:txBody>
      </p:sp>
      <p:cxnSp>
        <p:nvCxnSpPr>
          <p:cNvPr id="45" name="Straight Connector 44"/>
          <p:cNvCxnSpPr>
            <a:stCxn id="5" idx="2"/>
            <a:endCxn id="43" idx="0"/>
          </p:cNvCxnSpPr>
          <p:nvPr/>
        </p:nvCxnSpPr>
        <p:spPr>
          <a:xfrm rot="16200000" flipH="1">
            <a:off x="5634924" y="2773679"/>
            <a:ext cx="772874" cy="299791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itle 46"/>
          <p:cNvSpPr>
            <a:spLocks noGrp="1"/>
          </p:cNvSpPr>
          <p:nvPr>
            <p:ph type="title"/>
          </p:nvPr>
        </p:nvSpPr>
        <p:spPr>
          <a:xfrm>
            <a:off x="407601" y="-76200"/>
            <a:ext cx="8229600" cy="1143000"/>
          </a:xfrm>
        </p:spPr>
        <p:txBody>
          <a:bodyPr/>
          <a:lstStyle/>
          <a:p>
            <a:r>
              <a:rPr lang="en-US" dirty="0" smtClean="0"/>
              <a:t>Running an Experiment</a:t>
            </a:r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457201" y="1066800"/>
            <a:ext cx="822959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MultBNGSim_8 BNG2file </a:t>
            </a:r>
            <a:r>
              <a:rPr lang="en-US" sz="2800" dirty="0" err="1" smtClean="0"/>
              <a:t>BNGLfile</a:t>
            </a:r>
            <a:r>
              <a:rPr lang="en-US" sz="2800" dirty="0" smtClean="0"/>
              <a:t> </a:t>
            </a:r>
            <a:r>
              <a:rPr lang="en-US" sz="2800" dirty="0" err="1" smtClean="0"/>
              <a:t>OutputDir</a:t>
            </a:r>
            <a:endParaRPr lang="en-US" sz="2800" dirty="0" smtClean="0"/>
          </a:p>
          <a:p>
            <a:r>
              <a:rPr lang="en-US" sz="2800" dirty="0" smtClean="0"/>
              <a:t>     Notes:</a:t>
            </a:r>
          </a:p>
          <a:p>
            <a:r>
              <a:rPr lang="en-US" sz="2800" dirty="0" smtClean="0"/>
              <a:t>     From command line</a:t>
            </a:r>
          </a:p>
          <a:p>
            <a:pPr lvl="1"/>
            <a:r>
              <a:rPr lang="en-US" sz="2800" dirty="0" smtClean="0"/>
              <a:t>Warning: no relative paths</a:t>
            </a:r>
            <a:endParaRPr lang="en-US" sz="2800" dirty="0"/>
          </a:p>
        </p:txBody>
      </p:sp>
      <p:sp>
        <p:nvSpPr>
          <p:cNvPr id="54" name="TextBox 53"/>
          <p:cNvSpPr txBox="1"/>
          <p:nvPr/>
        </p:nvSpPr>
        <p:spPr>
          <a:xfrm>
            <a:off x="5958939" y="4659076"/>
            <a:ext cx="6852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.</a:t>
            </a:r>
            <a:r>
              <a:rPr lang="en-US" dirty="0" err="1" smtClean="0"/>
              <a:t>bngl</a:t>
            </a:r>
            <a:endParaRPr lang="en-US" dirty="0"/>
          </a:p>
        </p:txBody>
      </p:sp>
      <p:cxnSp>
        <p:nvCxnSpPr>
          <p:cNvPr id="56" name="Straight Connector 55"/>
          <p:cNvCxnSpPr>
            <a:stCxn id="5" idx="2"/>
            <a:endCxn id="54" idx="0"/>
          </p:cNvCxnSpPr>
          <p:nvPr/>
        </p:nvCxnSpPr>
        <p:spPr>
          <a:xfrm rot="16200000" flipH="1">
            <a:off x="5025537" y="3383066"/>
            <a:ext cx="772874" cy="177914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4820483" y="2882681"/>
            <a:ext cx="2113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Your data directory</a:t>
            </a:r>
            <a:endParaRPr lang="en-US" dirty="0"/>
          </a:p>
        </p:txBody>
      </p:sp>
      <p:cxnSp>
        <p:nvCxnSpPr>
          <p:cNvPr id="64" name="Straight Connector 63"/>
          <p:cNvCxnSpPr>
            <a:stCxn id="62" idx="2"/>
            <a:endCxn id="5" idx="0"/>
          </p:cNvCxnSpPr>
          <p:nvPr/>
        </p:nvCxnSpPr>
        <p:spPr>
          <a:xfrm rot="5400000">
            <a:off x="5067444" y="2706971"/>
            <a:ext cx="264857" cy="13549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62" idx="2"/>
          </p:cNvCxnSpPr>
          <p:nvPr/>
        </p:nvCxnSpPr>
        <p:spPr>
          <a:xfrm rot="16200000" flipH="1">
            <a:off x="6566403" y="2562951"/>
            <a:ext cx="264857" cy="164297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Constructing the CDF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firstpassage.sh</a:t>
            </a:r>
            <a:r>
              <a:rPr lang="en-US" dirty="0" smtClean="0"/>
              <a:t> &lt;</a:t>
            </a:r>
            <a:r>
              <a:rPr lang="en-US" dirty="0" err="1" smtClean="0"/>
              <a:t>DirectoryName</a:t>
            </a:r>
            <a:r>
              <a:rPr lang="en-US" dirty="0" smtClean="0"/>
              <a:t>&gt;</a:t>
            </a:r>
          </a:p>
          <a:p>
            <a:pPr lvl="1"/>
            <a:r>
              <a:rPr lang="en-US" dirty="0" smtClean="0"/>
              <a:t>Argument specifies the directory containing the runs</a:t>
            </a:r>
          </a:p>
          <a:p>
            <a:pPr lvl="1"/>
            <a:r>
              <a:rPr lang="en-US" dirty="0" smtClean="0"/>
              <a:t>Output stored in &lt;</a:t>
            </a:r>
            <a:r>
              <a:rPr lang="en-US" dirty="0" err="1" smtClean="0"/>
              <a:t>DirectoryName</a:t>
            </a:r>
            <a:r>
              <a:rPr lang="en-US" dirty="0" smtClean="0"/>
              <a:t>&gt;/histogram</a:t>
            </a:r>
          </a:p>
          <a:p>
            <a:r>
              <a:rPr lang="en-US" dirty="0" err="1" smtClean="0"/>
              <a:t>firstpassage.awk</a:t>
            </a:r>
            <a:r>
              <a:rPr lang="en-US" dirty="0" smtClean="0"/>
              <a:t> must be modified</a:t>
            </a:r>
          </a:p>
          <a:p>
            <a:pPr lvl="1"/>
            <a:r>
              <a:rPr lang="en-US" dirty="0" smtClean="0"/>
              <a:t>Find the column corresponding to the target protein</a:t>
            </a:r>
          </a:p>
          <a:p>
            <a:pPr lvl="1"/>
            <a:r>
              <a:rPr lang="en-US" dirty="0" smtClean="0"/>
              <a:t>For “$2” substitute “$&lt;</a:t>
            </a:r>
            <a:r>
              <a:rPr lang="en-US" dirty="0" err="1" smtClean="0"/>
              <a:t>col</a:t>
            </a:r>
            <a:r>
              <a:rPr lang="en-US" dirty="0" smtClean="0"/>
              <a:t> no&gt;”</a:t>
            </a:r>
          </a:p>
          <a:p>
            <a:pPr lvl="1"/>
            <a:r>
              <a:rPr lang="en-US" dirty="0" smtClean="0"/>
              <a:t>Hint: make your target observable the FIRST observable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Documenting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Experiments must be repeatable (although CDF will be slightly different each time!)</a:t>
            </a:r>
          </a:p>
          <a:p>
            <a:r>
              <a:rPr lang="en-US" dirty="0" smtClean="0"/>
              <a:t>Name data files suggestively</a:t>
            </a:r>
          </a:p>
          <a:p>
            <a:r>
              <a:rPr lang="en-US" dirty="0" smtClean="0"/>
              <a:t>Dosages in addition to date/time would be best for bottom-level directories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bngl</a:t>
            </a:r>
            <a:r>
              <a:rPr lang="en-US" dirty="0" smtClean="0"/>
              <a:t> should be in the each output directory</a:t>
            </a:r>
          </a:p>
          <a:p>
            <a:r>
              <a:rPr lang="en-US" dirty="0" smtClean="0"/>
              <a:t>README must give experimental design:	</a:t>
            </a:r>
          </a:p>
          <a:p>
            <a:pPr lvl="1"/>
            <a:r>
              <a:rPr lang="en-US" dirty="0" smtClean="0"/>
              <a:t>The </a:t>
            </a:r>
            <a:r>
              <a:rPr lang="en-US" dirty="0" err="1" smtClean="0"/>
              <a:t>ligand</a:t>
            </a:r>
            <a:r>
              <a:rPr lang="en-US" dirty="0" smtClean="0"/>
              <a:t> and dosages</a:t>
            </a:r>
          </a:p>
          <a:p>
            <a:pPr lvl="1"/>
            <a:r>
              <a:rPr lang="en-US" dirty="0" smtClean="0"/>
              <a:t>The target protein and activation criterion</a:t>
            </a:r>
          </a:p>
          <a:p>
            <a:r>
              <a:rPr lang="en-US" dirty="0" smtClean="0"/>
              <a:t>README should also give</a:t>
            </a:r>
          </a:p>
          <a:p>
            <a:pPr lvl="1"/>
            <a:r>
              <a:rPr lang="en-US" dirty="0" smtClean="0"/>
              <a:t>Short description of experiment</a:t>
            </a:r>
          </a:p>
          <a:p>
            <a:pPr lvl="1"/>
            <a:r>
              <a:rPr lang="en-US" dirty="0" smtClean="0"/>
              <a:t>Short discussion of result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Some Unix Hints: </a:t>
            </a:r>
            <a:br>
              <a:rPr lang="en-US" dirty="0" smtClean="0"/>
            </a:br>
            <a:r>
              <a:rPr lang="en-US" dirty="0" smtClean="0"/>
              <a:t>“Typing” the commands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 smtClean="0"/>
              <a:t>Use shell variables</a:t>
            </a:r>
          </a:p>
          <a:p>
            <a:pPr lvl="1"/>
            <a:r>
              <a:rPr lang="en-US" sz="2000" dirty="0" smtClean="0"/>
              <a:t>HOME is your home directory</a:t>
            </a:r>
          </a:p>
          <a:p>
            <a:pPr lvl="2"/>
            <a:r>
              <a:rPr lang="en-US" sz="1600" dirty="0" smtClean="0"/>
              <a:t>“</a:t>
            </a:r>
            <a:r>
              <a:rPr lang="en-US" sz="1600" dirty="0" err="1" smtClean="0"/>
              <a:t>cd</a:t>
            </a:r>
            <a:r>
              <a:rPr lang="en-US" sz="1600" dirty="0" smtClean="0"/>
              <a:t> $HOME/Desktop” changes your working directory to your Desktop</a:t>
            </a:r>
          </a:p>
          <a:p>
            <a:pPr lvl="1"/>
            <a:r>
              <a:rPr lang="en-US" sz="2000" dirty="0" smtClean="0"/>
              <a:t>“set” lists values of shell variables</a:t>
            </a:r>
          </a:p>
          <a:p>
            <a:pPr lvl="1"/>
            <a:r>
              <a:rPr lang="en-US" sz="2000" dirty="0" smtClean="0"/>
              <a:t>“export &lt;NAME&gt;=&lt;PATH&gt;” sets the value of the variable NAME to the given PATH</a:t>
            </a:r>
          </a:p>
          <a:p>
            <a:pPr lvl="1"/>
            <a:r>
              <a:rPr lang="en-US" sz="2000" dirty="0" smtClean="0"/>
              <a:t>Use $NAME to use the value of NAME in a command</a:t>
            </a:r>
          </a:p>
          <a:p>
            <a:r>
              <a:rPr lang="en-US" sz="2000" dirty="0" smtClean="0"/>
              <a:t>Use copy and paste</a:t>
            </a:r>
          </a:p>
          <a:p>
            <a:pPr lvl="1"/>
            <a:r>
              <a:rPr lang="en-US" sz="2000" dirty="0" smtClean="0"/>
              <a:t>When you copy a file from the Mac OS Finder and paste into a command line, it pastes the fully qualified path</a:t>
            </a:r>
          </a:p>
          <a:p>
            <a:r>
              <a:rPr lang="en-US" sz="2000" dirty="0" smtClean="0"/>
              <a:t>Shortcuts</a:t>
            </a:r>
          </a:p>
          <a:p>
            <a:pPr lvl="1"/>
            <a:r>
              <a:rPr lang="en-US" sz="2000" dirty="0" smtClean="0"/>
              <a:t>Command completion (TAB key)</a:t>
            </a:r>
          </a:p>
          <a:p>
            <a:pPr lvl="1"/>
            <a:r>
              <a:rPr lang="en-US" sz="2000" dirty="0" smtClean="0"/>
              <a:t>Arrows</a:t>
            </a:r>
          </a:p>
          <a:p>
            <a:pPr lvl="1">
              <a:buNone/>
            </a:pPr>
            <a:endParaRPr lang="en-US" sz="20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2296</TotalTime>
  <Words>694</Words>
  <Application>Microsoft Macintosh PowerPoint</Application>
  <PresentationFormat>On-screen Show (4:3)</PresentationFormat>
  <Paragraphs>101</Paragraphs>
  <Slides>11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Project Procedures</vt:lpstr>
      <vt:lpstr>Project Goal</vt:lpstr>
      <vt:lpstr>Using a CDF</vt:lpstr>
      <vt:lpstr>Outline of steps</vt:lpstr>
      <vt:lpstr>Define the experimental setup</vt:lpstr>
      <vt:lpstr>Running an Experiment</vt:lpstr>
      <vt:lpstr>Constructing the CDF</vt:lpstr>
      <vt:lpstr>Documenting</vt:lpstr>
      <vt:lpstr>Some Unix Hints:  “Typing” the commands</vt:lpstr>
      <vt:lpstr>Experimental setup:  Picking the dosages</vt:lpstr>
      <vt:lpstr>Experimental setup: First ssa runs</vt:lpstr>
    </vt:vector>
  </TitlesOfParts>
  <Company>Lehman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Nancy Griffeth</dc:creator>
  <cp:lastModifiedBy>Nancy Griffeth</cp:lastModifiedBy>
  <cp:revision>124</cp:revision>
  <dcterms:created xsi:type="dcterms:W3CDTF">2012-01-15T22:49:51Z</dcterms:created>
  <dcterms:modified xsi:type="dcterms:W3CDTF">2012-01-17T13:06:25Z</dcterms:modified>
</cp:coreProperties>
</file>