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272" r:id="rId3"/>
    <p:sldId id="273" r:id="rId4"/>
    <p:sldId id="257" r:id="rId5"/>
    <p:sldId id="259" r:id="rId6"/>
    <p:sldId id="258" r:id="rId7"/>
    <p:sldId id="260" r:id="rId8"/>
    <p:sldId id="264" r:id="rId9"/>
    <p:sldId id="265" r:id="rId10"/>
    <p:sldId id="266" r:id="rId11"/>
    <p:sldId id="267" r:id="rId12"/>
    <p:sldId id="268" r:id="rId13"/>
    <p:sldId id="269" r:id="rId14"/>
    <p:sldId id="270" r:id="rId15"/>
    <p:sldId id="274" r:id="rId16"/>
    <p:sldId id="275"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480" y="-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FD4480-16BD-48C3-A8BD-38A7FC67A03E}" type="datetimeFigureOut">
              <a:rPr lang="en-US" smtClean="0"/>
              <a:pPr/>
              <a:t>10/12/2011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231C0F-264A-45DE-8E2A-351CA55B3B6E}" type="slidenum">
              <a:rPr lang="en-US" smtClean="0"/>
              <a:pPr/>
              <a:t>‹#›</a:t>
            </a:fld>
            <a:endParaRPr lang="en-US"/>
          </a:p>
        </p:txBody>
      </p:sp>
    </p:spTree>
    <p:extLst>
      <p:ext uri="{BB962C8B-B14F-4D97-AF65-F5344CB8AC3E}">
        <p14:creationId xmlns:p14="http://schemas.microsoft.com/office/powerpoint/2010/main" xmlns="" val="1234029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231C0F-264A-45DE-8E2A-351CA55B3B6E}" type="slidenum">
              <a:rPr lang="en-US" smtClean="0"/>
              <a:pPr/>
              <a:t>7</a:t>
            </a:fld>
            <a:endParaRPr lang="en-US"/>
          </a:p>
        </p:txBody>
      </p:sp>
    </p:spTree>
    <p:extLst>
      <p:ext uri="{BB962C8B-B14F-4D97-AF65-F5344CB8AC3E}">
        <p14:creationId xmlns:p14="http://schemas.microsoft.com/office/powerpoint/2010/main" xmlns="" val="3633856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E231C0F-264A-45DE-8E2A-351CA55B3B6E}"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C2D5CEF-3486-4F82-B740-6D3B8C3EE700}" type="datetimeFigureOut">
              <a:rPr lang="en-US" smtClean="0"/>
              <a:pPr/>
              <a:t>10/12/2011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774348D-847A-45D9-8E75-8C1639C0545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2D5CEF-3486-4F82-B740-6D3B8C3EE700}" type="datetimeFigureOut">
              <a:rPr lang="en-US" smtClean="0"/>
              <a:pPr/>
              <a:t>10/12/2011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4348D-847A-45D9-8E75-8C1639C0545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2D5CEF-3486-4F82-B740-6D3B8C3EE700}" type="datetimeFigureOut">
              <a:rPr lang="en-US" smtClean="0"/>
              <a:pPr/>
              <a:t>10/12/2011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4348D-847A-45D9-8E75-8C1639C0545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2D5CEF-3486-4F82-B740-6D3B8C3EE700}" type="datetimeFigureOut">
              <a:rPr lang="en-US" smtClean="0"/>
              <a:pPr/>
              <a:t>10/12/2011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4348D-847A-45D9-8E75-8C1639C0545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C2D5CEF-3486-4F82-B740-6D3B8C3EE700}" type="datetimeFigureOut">
              <a:rPr lang="en-US" smtClean="0"/>
              <a:pPr/>
              <a:t>10/12/2011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4348D-847A-45D9-8E75-8C1639C0545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C2D5CEF-3486-4F82-B740-6D3B8C3EE700}" type="datetimeFigureOut">
              <a:rPr lang="en-US" smtClean="0"/>
              <a:pPr/>
              <a:t>10/12/2011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74348D-847A-45D9-8E75-8C1639C0545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C2D5CEF-3486-4F82-B740-6D3B8C3EE700}" type="datetimeFigureOut">
              <a:rPr lang="en-US" smtClean="0"/>
              <a:pPr/>
              <a:t>10/12/2011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74348D-847A-45D9-8E75-8C1639C0545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C2D5CEF-3486-4F82-B740-6D3B8C3EE700}" type="datetimeFigureOut">
              <a:rPr lang="en-US" smtClean="0"/>
              <a:pPr/>
              <a:t>10/12/2011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74348D-847A-45D9-8E75-8C1639C0545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2D5CEF-3486-4F82-B740-6D3B8C3EE700}" type="datetimeFigureOut">
              <a:rPr lang="en-US" smtClean="0"/>
              <a:pPr/>
              <a:t>10/12/2011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74348D-847A-45D9-8E75-8C1639C0545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C2D5CEF-3486-4F82-B740-6D3B8C3EE700}" type="datetimeFigureOut">
              <a:rPr lang="en-US" smtClean="0"/>
              <a:pPr/>
              <a:t>10/12/2011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74348D-847A-45D9-8E75-8C1639C0545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C2D5CEF-3486-4F82-B740-6D3B8C3EE700}" type="datetimeFigureOut">
              <a:rPr lang="en-US" smtClean="0"/>
              <a:pPr/>
              <a:t>10/12/2011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774348D-847A-45D9-8E75-8C1639C0545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C2D5CEF-3486-4F82-B740-6D3B8C3EE700}" type="datetimeFigureOut">
              <a:rPr lang="en-US" smtClean="0"/>
              <a:pPr/>
              <a:t>10/12/2011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774348D-847A-45D9-8E75-8C1639C0545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533400"/>
            <a:ext cx="7851648" cy="2667000"/>
          </a:xfrm>
        </p:spPr>
        <p:txBody>
          <a:bodyPr>
            <a:noAutofit/>
          </a:bodyPr>
          <a:lstStyle/>
          <a:p>
            <a:r>
              <a:rPr lang="en-US" sz="4800" dirty="0" smtClean="0"/>
              <a:t>CUNY’s </a:t>
            </a:r>
            <a:r>
              <a:rPr lang="en-US" sz="4800" b="1" dirty="0" smtClean="0"/>
              <a:t>Pathways to Degree Completion Initiative</a:t>
            </a:r>
            <a:r>
              <a:rPr lang="en-US" sz="4800" dirty="0" smtClean="0"/>
              <a:t/>
            </a:r>
            <a:br>
              <a:rPr lang="en-US" sz="4800" dirty="0" smtClean="0"/>
            </a:br>
            <a:endParaRPr lang="en-US" sz="4800" dirty="0"/>
          </a:p>
        </p:txBody>
      </p:sp>
      <p:sp>
        <p:nvSpPr>
          <p:cNvPr id="3" name="Subtitle 2"/>
          <p:cNvSpPr>
            <a:spLocks noGrp="1"/>
          </p:cNvSpPr>
          <p:nvPr>
            <p:ph type="subTitle" idx="1"/>
          </p:nvPr>
        </p:nvSpPr>
        <p:spPr>
          <a:xfrm>
            <a:off x="533400" y="3429000"/>
            <a:ext cx="7854696" cy="2362200"/>
          </a:xfrm>
        </p:spPr>
        <p:txBody>
          <a:bodyPr>
            <a:normAutofit/>
          </a:bodyPr>
          <a:lstStyle/>
          <a:p>
            <a:r>
              <a:rPr lang="en-US" dirty="0" err="1" smtClean="0"/>
              <a:t>Dene</a:t>
            </a:r>
            <a:r>
              <a:rPr lang="en-US" dirty="0" smtClean="0"/>
              <a:t> Hurley and Esther Wilder</a:t>
            </a:r>
          </a:p>
          <a:p>
            <a:r>
              <a:rPr lang="en-US" dirty="0" smtClean="0"/>
              <a:t>Pathways Working Committee</a:t>
            </a:r>
          </a:p>
          <a:p>
            <a:endParaRPr lang="en-US" dirty="0"/>
          </a:p>
          <a:p>
            <a:r>
              <a:rPr lang="en-US" sz="2000" dirty="0" smtClean="0"/>
              <a:t>Prepared for the Lehman College Senate Meeting</a:t>
            </a:r>
          </a:p>
          <a:p>
            <a:r>
              <a:rPr lang="en-US" sz="2000" dirty="0" smtClean="0"/>
              <a:t>October 12</a:t>
            </a:r>
            <a:r>
              <a:rPr lang="en-US" sz="2000" baseline="30000" dirty="0" smtClean="0"/>
              <a:t>th</a:t>
            </a:r>
            <a:r>
              <a:rPr lang="en-US" sz="2000" dirty="0" smtClean="0"/>
              <a:t>, 2011</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295400" y="0"/>
            <a:ext cx="6781800" cy="77545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2057400"/>
          </a:xfrm>
        </p:spPr>
        <p:txBody>
          <a:bodyPr>
            <a:normAutofit fontScale="90000"/>
          </a:bodyPr>
          <a:lstStyle/>
          <a:p>
            <a:pPr algn="ct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smtClean="0"/>
              <a:t>September Steering Committee Meetings:</a:t>
            </a:r>
            <a:r>
              <a:rPr lang="en-US" b="1" dirty="0"/>
              <a:t> </a:t>
            </a:r>
            <a:r>
              <a:rPr lang="en-US" b="1" dirty="0" smtClean="0"/>
              <a:t/>
            </a:r>
            <a:br>
              <a:rPr lang="en-US" b="1" dirty="0" smtClean="0"/>
            </a:br>
            <a:r>
              <a:rPr lang="en-US" b="1" dirty="0" smtClean="0"/>
              <a:t>Learning Goals Identified </a:t>
            </a:r>
            <a:endParaRPr lang="en-US" sz="4900" b="1" dirty="0"/>
          </a:p>
        </p:txBody>
      </p:sp>
      <p:sp>
        <p:nvSpPr>
          <p:cNvPr id="3" name="Content Placeholder 2"/>
          <p:cNvSpPr>
            <a:spLocks noGrp="1"/>
          </p:cNvSpPr>
          <p:nvPr>
            <p:ph idx="1"/>
          </p:nvPr>
        </p:nvSpPr>
        <p:spPr>
          <a:xfrm>
            <a:off x="533400" y="2743200"/>
            <a:ext cx="8153400" cy="3581400"/>
          </a:xfrm>
        </p:spPr>
        <p:txBody>
          <a:bodyPr/>
          <a:lstStyle/>
          <a:p>
            <a:r>
              <a:rPr lang="en-US" dirty="0" smtClean="0"/>
              <a:t>Primary objective of September 9</a:t>
            </a:r>
            <a:r>
              <a:rPr lang="en-US" baseline="30000" dirty="0" smtClean="0"/>
              <a:t>th</a:t>
            </a:r>
            <a:r>
              <a:rPr lang="en-US" dirty="0" smtClean="0"/>
              <a:t> meeting was to create cross-curricular learning goals</a:t>
            </a:r>
          </a:p>
          <a:p>
            <a:pPr marL="0" indent="0">
              <a:buNone/>
            </a:pPr>
            <a:endParaRPr lang="en-US" dirty="0" smtClean="0"/>
          </a:p>
          <a:p>
            <a:r>
              <a:rPr lang="en-US" dirty="0" smtClean="0"/>
              <a:t>The “Essential Learning Goals” were revised and accepted at September 23</a:t>
            </a:r>
            <a:r>
              <a:rPr lang="en-US" baseline="30000" dirty="0" smtClean="0"/>
              <a:t>rd</a:t>
            </a:r>
            <a:r>
              <a:rPr lang="en-US" dirty="0" smtClean="0"/>
              <a:t> meeting</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76400" y="1"/>
            <a:ext cx="5105400" cy="66420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05800" cy="1143000"/>
          </a:xfrm>
        </p:spPr>
        <p:txBody>
          <a:bodyPr>
            <a:normAutofit/>
          </a:bodyPr>
          <a:lstStyle/>
          <a:p>
            <a:r>
              <a:rPr lang="en-US" sz="4400" b="1" dirty="0" smtClean="0"/>
              <a:t>Identifying Common Core Areas</a:t>
            </a:r>
            <a:endParaRPr lang="en-US" sz="4400" b="1" dirty="0"/>
          </a:p>
        </p:txBody>
      </p:sp>
      <p:sp>
        <p:nvSpPr>
          <p:cNvPr id="3" name="Content Placeholder 2"/>
          <p:cNvSpPr>
            <a:spLocks noGrp="1"/>
          </p:cNvSpPr>
          <p:nvPr>
            <p:ph idx="1"/>
          </p:nvPr>
        </p:nvSpPr>
        <p:spPr/>
        <p:txBody>
          <a:bodyPr>
            <a:normAutofit/>
          </a:bodyPr>
          <a:lstStyle/>
          <a:p>
            <a:r>
              <a:rPr lang="en-US" dirty="0" smtClean="0"/>
              <a:t>With cross-curricular learning goals broadly defined, the next task for the Steering Committee involved identifying common core areas.</a:t>
            </a:r>
          </a:p>
          <a:p>
            <a:r>
              <a:rPr lang="en-US" dirty="0" smtClean="0"/>
              <a:t>Dean Anderson has stated that the steering committee hopes that the broad learning goals that have been identified “can help the Task Force shape the development of specific learning outcomes for the multidisciplinary areas of the Common Core once the Task Force has identified them.”</a:t>
            </a:r>
          </a:p>
          <a:p>
            <a:pPr lvl="1"/>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1676400" y="152400"/>
            <a:ext cx="5472661" cy="752602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Autofit/>
          </a:bodyPr>
          <a:lstStyle/>
          <a:p>
            <a:r>
              <a:rPr lang="en-US" sz="4000" b="1" dirty="0" smtClean="0"/>
              <a:t>Oct 7th Steering Committee Meeting: Proposed “Common Core” Structure </a:t>
            </a:r>
            <a:endParaRPr lang="en-US" sz="4000" b="1" dirty="0"/>
          </a:p>
        </p:txBody>
      </p:sp>
      <p:sp>
        <p:nvSpPr>
          <p:cNvPr id="3" name="Content Placeholder 2"/>
          <p:cNvSpPr>
            <a:spLocks noGrp="1"/>
          </p:cNvSpPr>
          <p:nvPr>
            <p:ph idx="1"/>
          </p:nvPr>
        </p:nvSpPr>
        <p:spPr>
          <a:xfrm>
            <a:off x="457200" y="1524000"/>
            <a:ext cx="8229600" cy="4800600"/>
          </a:xfrm>
          <a:noFill/>
        </p:spPr>
        <p:txBody>
          <a:bodyPr>
            <a:normAutofit fontScale="70000" lnSpcReduction="20000"/>
          </a:bodyPr>
          <a:lstStyle/>
          <a:p>
            <a:r>
              <a:rPr lang="en-US" b="1" u="sng" dirty="0" smtClean="0"/>
              <a:t>Required Courses: (15 credits)</a:t>
            </a:r>
          </a:p>
          <a:p>
            <a:pPr marL="880110" lvl="1" indent="-514350">
              <a:buFont typeface="+mj-lt"/>
              <a:buAutoNum type="arabicPeriod"/>
            </a:pPr>
            <a:r>
              <a:rPr lang="en-US" i="1" dirty="0" smtClean="0"/>
              <a:t>English </a:t>
            </a:r>
            <a:r>
              <a:rPr lang="en-US" i="1" dirty="0"/>
              <a:t>Composition</a:t>
            </a:r>
            <a:r>
              <a:rPr lang="en-US" dirty="0"/>
              <a:t>: 7 </a:t>
            </a:r>
            <a:r>
              <a:rPr lang="en-US" dirty="0" smtClean="0"/>
              <a:t>credits</a:t>
            </a:r>
            <a:endParaRPr lang="en-US" dirty="0"/>
          </a:p>
          <a:p>
            <a:pPr marL="880110" lvl="1" indent="-514350">
              <a:buFont typeface="+mj-lt"/>
              <a:buAutoNum type="arabicPeriod"/>
            </a:pPr>
            <a:r>
              <a:rPr lang="en-US" i="1" dirty="0"/>
              <a:t>Mathematical and Quantitative Reasoning</a:t>
            </a:r>
            <a:r>
              <a:rPr lang="en-US" dirty="0"/>
              <a:t>: 4 </a:t>
            </a:r>
            <a:r>
              <a:rPr lang="en-US" dirty="0" smtClean="0"/>
              <a:t>credits</a:t>
            </a:r>
            <a:endParaRPr lang="en-US" dirty="0"/>
          </a:p>
          <a:p>
            <a:pPr marL="880110" lvl="1" indent="-514350">
              <a:buFont typeface="+mj-lt"/>
              <a:buAutoNum type="arabicPeriod"/>
            </a:pPr>
            <a:r>
              <a:rPr lang="en-US" i="1" dirty="0"/>
              <a:t>Natural and Physical Sciences</a:t>
            </a:r>
            <a:r>
              <a:rPr lang="en-US" dirty="0"/>
              <a:t>: 4 credits</a:t>
            </a:r>
          </a:p>
          <a:p>
            <a:r>
              <a:rPr lang="en-US" b="1" u="sng" dirty="0"/>
              <a:t>Flexible Common Core </a:t>
            </a:r>
            <a:r>
              <a:rPr lang="en-US" b="1" u="sng" dirty="0" smtClean="0"/>
              <a:t>Credits (15 credits)</a:t>
            </a:r>
            <a:r>
              <a:rPr lang="en-US" b="1" dirty="0" smtClean="0"/>
              <a:t>: </a:t>
            </a:r>
            <a:r>
              <a:rPr lang="en-US" dirty="0" smtClean="0"/>
              <a:t>five</a:t>
            </a:r>
            <a:r>
              <a:rPr lang="en-US" dirty="0"/>
              <a:t>, 3-credit, liberal arts courses for 15 credits in the following four areas, with at least one course from each area and no more than one course in any particular discipline: </a:t>
            </a:r>
          </a:p>
          <a:p>
            <a:pPr marL="640080" lvl="2" indent="0">
              <a:buNone/>
            </a:pPr>
            <a:r>
              <a:rPr lang="en-US" sz="2600" dirty="0"/>
              <a:t>1. </a:t>
            </a:r>
            <a:r>
              <a:rPr lang="en-US" sz="2600" b="1" i="1" dirty="0"/>
              <a:t>World </a:t>
            </a:r>
            <a:r>
              <a:rPr lang="en-US" sz="2600" b="1" i="1" dirty="0" smtClean="0"/>
              <a:t>Cultures </a:t>
            </a:r>
            <a:r>
              <a:rPr lang="en-US" sz="2600" dirty="0" smtClean="0"/>
              <a:t>— courses </a:t>
            </a:r>
            <a:r>
              <a:rPr lang="en-US" sz="2600" dirty="0"/>
              <a:t>drawn from foreign languages, anthropology, history, political science, economics, world literature, and other fields addressing global cultures.</a:t>
            </a:r>
          </a:p>
          <a:p>
            <a:pPr marL="640080" lvl="2" indent="0">
              <a:buNone/>
            </a:pPr>
            <a:r>
              <a:rPr lang="en-US" sz="2600" dirty="0"/>
              <a:t>2. </a:t>
            </a:r>
            <a:r>
              <a:rPr lang="en-US" sz="2600" b="1" i="1" dirty="0"/>
              <a:t>U.S. Experience in its </a:t>
            </a:r>
            <a:r>
              <a:rPr lang="en-US" sz="2600" b="1" i="1" dirty="0" smtClean="0"/>
              <a:t>Diversity </a:t>
            </a:r>
            <a:r>
              <a:rPr lang="en-US" sz="2600" dirty="0" smtClean="0"/>
              <a:t>— courses </a:t>
            </a:r>
            <a:r>
              <a:rPr lang="en-US" sz="2600" dirty="0"/>
              <a:t>drawn from history, political science, economics, sociology, U.S. literature, and other fields addressing the U.S. experience in its diversity.</a:t>
            </a:r>
          </a:p>
          <a:p>
            <a:pPr marL="640080" lvl="2" indent="0">
              <a:buNone/>
            </a:pPr>
            <a:r>
              <a:rPr lang="en-US" sz="2600" dirty="0"/>
              <a:t>3. </a:t>
            </a:r>
            <a:r>
              <a:rPr lang="en-US" sz="2600" b="1" i="1" dirty="0"/>
              <a:t>Creative </a:t>
            </a:r>
            <a:r>
              <a:rPr lang="en-US" sz="2600" b="1" i="1" dirty="0" smtClean="0"/>
              <a:t>Expression </a:t>
            </a:r>
            <a:r>
              <a:rPr lang="en-US" sz="2600" dirty="0" smtClean="0"/>
              <a:t>— courses </a:t>
            </a:r>
            <a:r>
              <a:rPr lang="en-US" sz="2600" dirty="0"/>
              <a:t>drawn from the fine arts, creative writing, communication, music, theater, and other fields addressing creative expression.</a:t>
            </a:r>
          </a:p>
          <a:p>
            <a:pPr marL="640080" lvl="2" indent="0">
              <a:buNone/>
            </a:pPr>
            <a:r>
              <a:rPr lang="en-US" sz="2600" dirty="0"/>
              <a:t>4. </a:t>
            </a:r>
            <a:r>
              <a:rPr lang="en-US" sz="2600" b="1" i="1" dirty="0"/>
              <a:t>Individual and </a:t>
            </a:r>
            <a:r>
              <a:rPr lang="en-US" sz="2600" b="1" i="1" dirty="0" smtClean="0"/>
              <a:t>Society </a:t>
            </a:r>
            <a:r>
              <a:rPr lang="en-US" sz="2600" dirty="0" smtClean="0"/>
              <a:t>— courses </a:t>
            </a:r>
            <a:r>
              <a:rPr lang="en-US" sz="2600" dirty="0"/>
              <a:t>drawn from anthropology, philosophy, psychology, religion, computer science and other fields addressing the relationship between the individual and society.</a:t>
            </a:r>
          </a:p>
          <a:p>
            <a:endParaRPr lang="en-US" dirty="0"/>
          </a:p>
        </p:txBody>
      </p:sp>
    </p:spTree>
    <p:extLst>
      <p:ext uri="{BB962C8B-B14F-4D97-AF65-F5344CB8AC3E}">
        <p14:creationId xmlns:p14="http://schemas.microsoft.com/office/powerpoint/2010/main" xmlns="" val="21816061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371600"/>
          </a:xfrm>
        </p:spPr>
        <p:txBody>
          <a:bodyPr>
            <a:normAutofit fontScale="90000"/>
          </a:bodyPr>
          <a:lstStyle/>
          <a:p>
            <a:pPr algn="ctr"/>
            <a:r>
              <a:rPr lang="en-US" b="1" dirty="0" smtClean="0"/>
              <a:t>Pathways Task Force: </a:t>
            </a:r>
            <a:br>
              <a:rPr lang="en-US" b="1" dirty="0" smtClean="0"/>
            </a:br>
            <a:r>
              <a:rPr lang="en-US" b="1" dirty="0" smtClean="0"/>
              <a:t>Agenda for Oct 14</a:t>
            </a:r>
            <a:r>
              <a:rPr lang="en-US" b="1" baseline="30000" dirty="0" smtClean="0"/>
              <a:t>th</a:t>
            </a:r>
            <a:r>
              <a:rPr lang="en-US" b="1" dirty="0" smtClean="0"/>
              <a:t> Retreat</a:t>
            </a:r>
            <a:endParaRPr lang="en-US" b="1" dirty="0"/>
          </a:p>
        </p:txBody>
      </p:sp>
      <p:sp>
        <p:nvSpPr>
          <p:cNvPr id="3" name="Content Placeholder 2"/>
          <p:cNvSpPr>
            <a:spLocks noGrp="1"/>
          </p:cNvSpPr>
          <p:nvPr>
            <p:ph idx="1"/>
          </p:nvPr>
        </p:nvSpPr>
        <p:spPr>
          <a:xfrm>
            <a:off x="457200" y="2362200"/>
            <a:ext cx="8229600" cy="3962400"/>
          </a:xfrm>
        </p:spPr>
        <p:txBody>
          <a:bodyPr/>
          <a:lstStyle/>
          <a:p>
            <a:r>
              <a:rPr lang="en-US" sz="2800" dirty="0" smtClean="0"/>
              <a:t>To discuss the </a:t>
            </a:r>
            <a:r>
              <a:rPr lang="en-US" sz="2800" i="1" dirty="0" smtClean="0"/>
              <a:t>structure of the Common Core </a:t>
            </a:r>
            <a:r>
              <a:rPr lang="en-US" sz="2800" dirty="0" smtClean="0"/>
              <a:t>and </a:t>
            </a:r>
            <a:r>
              <a:rPr lang="en-US" sz="2800" i="1" dirty="0" smtClean="0"/>
              <a:t>learning outcomes for the Common Core areas </a:t>
            </a:r>
            <a:r>
              <a:rPr lang="en-US" sz="2800" dirty="0" smtClean="0"/>
              <a:t>( to be drafted by the Steering Committee ) </a:t>
            </a:r>
            <a:endParaRPr lang="en-US" sz="2800" dirty="0"/>
          </a:p>
          <a:p>
            <a:endParaRPr lang="en-US" dirty="0"/>
          </a:p>
        </p:txBody>
      </p:sp>
    </p:spTree>
    <p:extLst>
      <p:ext uri="{BB962C8B-B14F-4D97-AF65-F5344CB8AC3E}">
        <p14:creationId xmlns:p14="http://schemas.microsoft.com/office/powerpoint/2010/main" xmlns="" val="10940275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143000"/>
          </a:xfrm>
        </p:spPr>
        <p:txBody>
          <a:bodyPr>
            <a:normAutofit/>
          </a:bodyPr>
          <a:lstStyle/>
          <a:p>
            <a:r>
              <a:rPr lang="en-US" sz="4400" b="1" dirty="0" smtClean="0"/>
              <a:t>The Disciplinary Committees</a:t>
            </a:r>
            <a:endParaRPr lang="en-US" sz="4400" b="1" dirty="0"/>
          </a:p>
        </p:txBody>
      </p:sp>
      <p:sp>
        <p:nvSpPr>
          <p:cNvPr id="3" name="Content Placeholder 2"/>
          <p:cNvSpPr>
            <a:spLocks noGrp="1"/>
          </p:cNvSpPr>
          <p:nvPr>
            <p:ph idx="1"/>
          </p:nvPr>
        </p:nvSpPr>
        <p:spPr>
          <a:xfrm>
            <a:off x="304800" y="1371600"/>
            <a:ext cx="8382000" cy="4953000"/>
          </a:xfrm>
        </p:spPr>
        <p:txBody>
          <a:bodyPr>
            <a:normAutofit fontScale="92500"/>
          </a:bodyPr>
          <a:lstStyle/>
          <a:p>
            <a:r>
              <a:rPr lang="en-US" sz="2400" dirty="0" smtClean="0"/>
              <a:t>By now all CUNY faculty should have received an email from Chancellor Goldstein which states:</a:t>
            </a:r>
          </a:p>
          <a:p>
            <a:pPr lvl="1">
              <a:buNone/>
            </a:pPr>
            <a:r>
              <a:rPr lang="en-US" dirty="0" smtClean="0"/>
              <a:t>	“The next phase of this work is to establish, CUNY-wide, the first three to six courses that lead into the largest transfer majors. The resolution specifies that recommendations for these courses are to be made by May 1, 2012, to the Office of Academic Affairs by relevant disciplinary committees. The first majors to be the subject of this work are: Accounting and Related Services; Biology; General Business Administration, Management and Operations; Criminal Justice and Corrections; English Language and Literature; General Finance and Financial Management Services; Nursing; Psychology; General Teacher Education and Professional Development.”</a:t>
            </a:r>
          </a:p>
          <a:p>
            <a:pPr>
              <a:buNone/>
            </a:pPr>
            <a:r>
              <a:rPr lang="en-US" sz="2400"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458200" cy="609600"/>
          </a:xfrm>
        </p:spPr>
        <p:txBody>
          <a:bodyPr>
            <a:normAutofit fontScale="90000"/>
          </a:bodyPr>
          <a:lstStyle/>
          <a:p>
            <a:r>
              <a:rPr lang="en-US" b="1" dirty="0" smtClean="0"/>
              <a:t>Pathways Initiative</a:t>
            </a:r>
            <a:endParaRPr lang="en-US" b="1" dirty="0"/>
          </a:p>
        </p:txBody>
      </p:sp>
      <p:sp>
        <p:nvSpPr>
          <p:cNvPr id="3" name="Content Placeholder 2"/>
          <p:cNvSpPr>
            <a:spLocks noGrp="1"/>
          </p:cNvSpPr>
          <p:nvPr>
            <p:ph idx="1"/>
          </p:nvPr>
        </p:nvSpPr>
        <p:spPr>
          <a:xfrm>
            <a:off x="304800" y="838200"/>
            <a:ext cx="8382000" cy="5486400"/>
          </a:xfrm>
        </p:spPr>
        <p:txBody>
          <a:bodyPr>
            <a:normAutofit fontScale="92500" lnSpcReduction="10000"/>
          </a:bodyPr>
          <a:lstStyle/>
          <a:p>
            <a:r>
              <a:rPr lang="en-US" sz="2400" u="sng" dirty="0" smtClean="0"/>
              <a:t>June 27</a:t>
            </a:r>
            <a:r>
              <a:rPr lang="en-US" sz="2400" u="sng" baseline="30000" dirty="0" smtClean="0"/>
              <a:t>th</a:t>
            </a:r>
            <a:r>
              <a:rPr lang="en-US" sz="2400" u="sng" dirty="0" smtClean="0"/>
              <a:t> 2011</a:t>
            </a:r>
            <a:r>
              <a:rPr lang="en-US" sz="2400" dirty="0" smtClean="0"/>
              <a:t>:  CUNY Board of Trustees passed the resolution to create “Pathways to Degree Completion Initiative”, “designed to create a curricular structure that will streamline transfers and enhance general education across the university.”</a:t>
            </a:r>
          </a:p>
          <a:p>
            <a:r>
              <a:rPr lang="en-US" dirty="0" smtClean="0"/>
              <a:t>  </a:t>
            </a:r>
            <a:r>
              <a:rPr lang="en-US" sz="2400" dirty="0" smtClean="0"/>
              <a:t>Three central elements:</a:t>
            </a:r>
          </a:p>
          <a:p>
            <a:pPr marL="514350" indent="-514350">
              <a:buAutoNum type="arabicParenBoth"/>
            </a:pPr>
            <a:r>
              <a:rPr lang="en-US" sz="2400" u="sng" dirty="0" smtClean="0"/>
              <a:t>Gen Ed Framework</a:t>
            </a:r>
            <a:r>
              <a:rPr lang="en-US" sz="2000" dirty="0" smtClean="0"/>
              <a:t>: </a:t>
            </a:r>
            <a:r>
              <a:rPr lang="en-US" sz="2000" dirty="0"/>
              <a:t> </a:t>
            </a:r>
            <a:r>
              <a:rPr lang="en-US" sz="2000" dirty="0" smtClean="0"/>
              <a:t>Made up of 2 components – (i) a “</a:t>
            </a:r>
            <a:r>
              <a:rPr lang="en-US" sz="2000" i="1" dirty="0" smtClean="0"/>
              <a:t>Common Core</a:t>
            </a:r>
            <a:r>
              <a:rPr lang="en-US" sz="2000" dirty="0" smtClean="0"/>
              <a:t>” (30 credits)  which is common to all CUNY schools, and (ii) “</a:t>
            </a:r>
            <a:r>
              <a:rPr lang="en-US" sz="2000" i="1" dirty="0" smtClean="0"/>
              <a:t>College Option</a:t>
            </a:r>
            <a:r>
              <a:rPr lang="en-US" sz="2000" dirty="0" smtClean="0"/>
              <a:t>” (12 credits) which is specific to each CUNY senior college.</a:t>
            </a:r>
          </a:p>
          <a:p>
            <a:pPr marL="514350" indent="-514350">
              <a:buAutoNum type="arabicParenBoth"/>
            </a:pPr>
            <a:r>
              <a:rPr lang="en-US" sz="2400" u="sng" dirty="0" smtClean="0"/>
              <a:t>Pathways to Largest Transfer Majors </a:t>
            </a:r>
            <a:r>
              <a:rPr lang="en-US" sz="2400" dirty="0" smtClean="0"/>
              <a:t>: </a:t>
            </a:r>
            <a:r>
              <a:rPr lang="en-US" sz="2000" dirty="0"/>
              <a:t> </a:t>
            </a:r>
            <a:r>
              <a:rPr lang="en-US" sz="2000" dirty="0" smtClean="0"/>
              <a:t>To establish clear pathways for the largest transfer majors (identified as Accounting, Criminal </a:t>
            </a:r>
            <a:r>
              <a:rPr lang="en-US" sz="2000" dirty="0"/>
              <a:t>J</a:t>
            </a:r>
            <a:r>
              <a:rPr lang="en-US" sz="2000" dirty="0" smtClean="0"/>
              <a:t>ustice, Psychology, Business, Finance, Education, Biology, </a:t>
            </a:r>
            <a:r>
              <a:rPr lang="en-US" sz="2000" dirty="0"/>
              <a:t>E</a:t>
            </a:r>
            <a:r>
              <a:rPr lang="en-US" sz="2000" dirty="0" smtClean="0"/>
              <a:t>nglish </a:t>
            </a:r>
            <a:r>
              <a:rPr lang="en-US" sz="2000" dirty="0"/>
              <a:t>L</a:t>
            </a:r>
            <a:r>
              <a:rPr lang="en-US" sz="2000" dirty="0" smtClean="0"/>
              <a:t>anguage and Literature, and Nursing), 3 </a:t>
            </a:r>
            <a:r>
              <a:rPr lang="en-US" sz="2000" dirty="0"/>
              <a:t>to 6 courses in major or related fields </a:t>
            </a:r>
            <a:r>
              <a:rPr lang="en-US" sz="2000" dirty="0" smtClean="0"/>
              <a:t>will be identified and accepted as pre-requisites in all colleges that offer these majors.  </a:t>
            </a:r>
          </a:p>
          <a:p>
            <a:pPr marL="514350" indent="-514350">
              <a:buAutoNum type="arabicParenBoth"/>
            </a:pPr>
            <a:r>
              <a:rPr lang="en-US" sz="2400" u="sng" dirty="0"/>
              <a:t>Full Course Transferability</a:t>
            </a:r>
            <a:r>
              <a:rPr lang="en-US" sz="1800" dirty="0" smtClean="0"/>
              <a:t>: </a:t>
            </a:r>
            <a:r>
              <a:rPr lang="en-US" sz="2000" dirty="0" smtClean="0"/>
              <a:t>“All courses taken for credit at an     undergraduate CUNY college to be accepted for credit at every other CUNY college (though not necessarily as Gen </a:t>
            </a:r>
            <a:r>
              <a:rPr lang="en-US" sz="2000" dirty="0"/>
              <a:t>E</a:t>
            </a:r>
            <a:r>
              <a:rPr lang="en-US" sz="2000" dirty="0" smtClean="0"/>
              <a:t>d  or major credit) regardless of whether a specific equivalency exists at the transfer college”     </a:t>
            </a:r>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p:txBody>
      </p:sp>
    </p:spTree>
    <p:extLst>
      <p:ext uri="{BB962C8B-B14F-4D97-AF65-F5344CB8AC3E}">
        <p14:creationId xmlns:p14="http://schemas.microsoft.com/office/powerpoint/2010/main" xmlns="" val="32978077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fontScale="90000"/>
          </a:bodyPr>
          <a:lstStyle/>
          <a:p>
            <a:r>
              <a:rPr lang="en-US" b="1" dirty="0" smtClean="0"/>
              <a:t>Charge of Pathways Task Force</a:t>
            </a:r>
            <a:endParaRPr lang="en-US" b="1" dirty="0"/>
          </a:p>
        </p:txBody>
      </p:sp>
      <p:sp>
        <p:nvSpPr>
          <p:cNvPr id="3" name="Content Placeholder 2"/>
          <p:cNvSpPr>
            <a:spLocks noGrp="1"/>
          </p:cNvSpPr>
          <p:nvPr>
            <p:ph idx="1"/>
          </p:nvPr>
        </p:nvSpPr>
        <p:spPr>
          <a:xfrm>
            <a:off x="457200" y="1371600"/>
            <a:ext cx="8229600" cy="4953000"/>
          </a:xfrm>
        </p:spPr>
        <p:txBody>
          <a:bodyPr>
            <a:normAutofit/>
          </a:bodyPr>
          <a:lstStyle/>
          <a:p>
            <a:r>
              <a:rPr lang="en-US" sz="2800" dirty="0" smtClean="0"/>
              <a:t>The </a:t>
            </a:r>
            <a:r>
              <a:rPr lang="en-US" sz="2800" u="sng" dirty="0" smtClean="0"/>
              <a:t>charge of the Task Force </a:t>
            </a:r>
            <a:r>
              <a:rPr lang="en-US" sz="2800" dirty="0" smtClean="0"/>
              <a:t>is to create a 30 credit “Common Core”  “by establishing learning outcomes in multidisciplinary areas.”</a:t>
            </a:r>
          </a:p>
          <a:p>
            <a:r>
              <a:rPr lang="en-US" sz="2800" dirty="0" smtClean="0"/>
              <a:t>The Task Force is made up of:</a:t>
            </a:r>
          </a:p>
          <a:p>
            <a:pPr marL="365760" lvl="1" indent="0">
              <a:buNone/>
            </a:pPr>
            <a:r>
              <a:rPr lang="en-US" sz="2800" dirty="0" smtClean="0"/>
              <a:t>(1) The </a:t>
            </a:r>
            <a:r>
              <a:rPr lang="en-US" sz="2800" i="1" dirty="0" smtClean="0"/>
              <a:t>Steering Committee </a:t>
            </a:r>
            <a:r>
              <a:rPr lang="en-US" sz="2800" dirty="0" smtClean="0"/>
              <a:t>which will “initiate and direct the process”, and; </a:t>
            </a:r>
          </a:p>
          <a:p>
            <a:pPr marL="365760" lvl="1" indent="0">
              <a:buNone/>
            </a:pPr>
            <a:r>
              <a:rPr lang="en-US" sz="2800" dirty="0" smtClean="0"/>
              <a:t>(2) The </a:t>
            </a:r>
            <a:r>
              <a:rPr lang="en-US" sz="2800" i="1" dirty="0" smtClean="0"/>
              <a:t>Working Committee </a:t>
            </a:r>
            <a:r>
              <a:rPr lang="en-US" sz="2800" dirty="0" smtClean="0"/>
              <a:t>whose functions are to “advise on learning outcomes” and </a:t>
            </a:r>
            <a:r>
              <a:rPr lang="en-US" sz="2800" dirty="0" smtClean="0"/>
              <a:t>for </a:t>
            </a:r>
            <a:r>
              <a:rPr lang="en-US" sz="2800" dirty="0" smtClean="0"/>
              <a:t>“communicating information to and from the campuses.” </a:t>
            </a:r>
            <a:endParaRPr lang="en-US" sz="2800" dirty="0"/>
          </a:p>
        </p:txBody>
      </p:sp>
    </p:spTree>
    <p:extLst>
      <p:ext uri="{BB962C8B-B14F-4D97-AF65-F5344CB8AC3E}">
        <p14:creationId xmlns:p14="http://schemas.microsoft.com/office/powerpoint/2010/main" xmlns="" val="4524181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838200"/>
          </a:xfrm>
        </p:spPr>
        <p:txBody>
          <a:bodyPr>
            <a:normAutofit/>
          </a:bodyPr>
          <a:lstStyle/>
          <a:p>
            <a:r>
              <a:rPr lang="en-US" sz="4400" b="1" dirty="0" smtClean="0"/>
              <a:t>The Steering Committee</a:t>
            </a:r>
            <a:endParaRPr lang="en-US" sz="4400" b="1" dirty="0"/>
          </a:p>
        </p:txBody>
      </p:sp>
      <p:sp>
        <p:nvSpPr>
          <p:cNvPr id="3" name="Content Placeholder 2"/>
          <p:cNvSpPr>
            <a:spLocks noGrp="1"/>
          </p:cNvSpPr>
          <p:nvPr>
            <p:ph idx="1"/>
          </p:nvPr>
        </p:nvSpPr>
        <p:spPr>
          <a:xfrm>
            <a:off x="457200" y="990600"/>
            <a:ext cx="8229600" cy="5105400"/>
          </a:xfrm>
        </p:spPr>
        <p:txBody>
          <a:bodyPr>
            <a:noAutofit/>
          </a:bodyPr>
          <a:lstStyle/>
          <a:p>
            <a:r>
              <a:rPr lang="en-US" sz="1600" b="1" u="sng" dirty="0" smtClean="0"/>
              <a:t>Chair:</a:t>
            </a:r>
            <a:r>
              <a:rPr lang="en-US" sz="1600" b="1" dirty="0" smtClean="0"/>
              <a:t>   Dean Michelle Anderson, CUNY School of Law</a:t>
            </a:r>
            <a:r>
              <a:rPr lang="en-US" sz="1600" dirty="0" smtClean="0"/>
              <a:t> </a:t>
            </a:r>
          </a:p>
          <a:p>
            <a:pPr>
              <a:buNone/>
            </a:pPr>
            <a:r>
              <a:rPr lang="en-US" sz="1400" b="1" u="sng" dirty="0" smtClean="0"/>
              <a:t>Members:</a:t>
            </a:r>
            <a:r>
              <a:rPr lang="en-US" sz="1400" u="sng" dirty="0" smtClean="0"/>
              <a:t> </a:t>
            </a:r>
          </a:p>
          <a:p>
            <a:r>
              <a:rPr lang="en-US" sz="1400" dirty="0" smtClean="0"/>
              <a:t>Paul </a:t>
            </a:r>
            <a:r>
              <a:rPr lang="en-US" sz="1400" dirty="0" err="1" smtClean="0"/>
              <a:t>Attewell</a:t>
            </a:r>
            <a:r>
              <a:rPr lang="en-US" sz="1400" dirty="0" smtClean="0"/>
              <a:t>, Distinguished Professor of Sociology, Graduate Center </a:t>
            </a:r>
          </a:p>
          <a:p>
            <a:r>
              <a:rPr lang="en-US" sz="1400" dirty="0" smtClean="0"/>
              <a:t>Michael Barnhart, Professor of Philosophy, Kingsborough Community College </a:t>
            </a:r>
          </a:p>
          <a:p>
            <a:r>
              <a:rPr lang="en-US" sz="1400" dirty="0" smtClean="0"/>
              <a:t>Laird </a:t>
            </a:r>
            <a:r>
              <a:rPr lang="en-US" sz="1400" dirty="0" err="1" smtClean="0"/>
              <a:t>Bergad</a:t>
            </a:r>
            <a:r>
              <a:rPr lang="en-US" sz="1400" dirty="0" smtClean="0"/>
              <a:t>, Distinguished Professor of Latin American and Caribbean History, Lehman College, and Executive Director of the Center for Latin American, Caribbean and Latino Studies, Graduate Center </a:t>
            </a:r>
          </a:p>
          <a:p>
            <a:r>
              <a:rPr lang="en-US" sz="1400" dirty="0" smtClean="0"/>
              <a:t>Theodore Brown, Professor of Computer Science, Queens College, and Executive Officer, Doctoral Program in Computer Science, Graduate Center </a:t>
            </a:r>
          </a:p>
          <a:p>
            <a:r>
              <a:rPr lang="en-US" sz="1400" dirty="0" smtClean="0"/>
              <a:t>Katherine Conway, Associate Professor and Deputy Chairperson of Business Management, Borough of Manhattan Community College </a:t>
            </a:r>
          </a:p>
          <a:p>
            <a:r>
              <a:rPr lang="en-US" sz="1400" dirty="0" smtClean="0"/>
              <a:t>Edward Grossman, Professor of Mathematics, City College of New York </a:t>
            </a:r>
          </a:p>
          <a:p>
            <a:r>
              <a:rPr lang="en-US" sz="1400" dirty="0" smtClean="0"/>
              <a:t>Mona </a:t>
            </a:r>
            <a:r>
              <a:rPr lang="en-US" sz="1400" dirty="0" err="1" smtClean="0"/>
              <a:t>Hadler</a:t>
            </a:r>
            <a:r>
              <a:rPr lang="en-US" sz="1400" dirty="0" smtClean="0"/>
              <a:t>, Professor of Art, Brooklyn College </a:t>
            </a:r>
          </a:p>
          <a:p>
            <a:r>
              <a:rPr lang="en-US" sz="1400" dirty="0" smtClean="0"/>
              <a:t>Orlando Hernandez, Professor of Modern Languages, </a:t>
            </a:r>
            <a:r>
              <a:rPr lang="en-US" sz="1400" dirty="0" err="1" smtClean="0"/>
              <a:t>Hostos</a:t>
            </a:r>
            <a:r>
              <a:rPr lang="en-US" sz="1400" dirty="0" smtClean="0"/>
              <a:t> Community College </a:t>
            </a:r>
          </a:p>
          <a:p>
            <a:r>
              <a:rPr lang="en-US" sz="1400" dirty="0" smtClean="0"/>
              <a:t>Patricia Mathews-Salazar, Professor of Anthropology and Director of the Center for Ethnic Studies, Borough of Manhattan Community College </a:t>
            </a:r>
          </a:p>
          <a:p>
            <a:r>
              <a:rPr lang="en-US" sz="1400" dirty="0" smtClean="0"/>
              <a:t>Elizabeth Nunez, Distinguished Professor of English, Hunter College </a:t>
            </a:r>
          </a:p>
          <a:p>
            <a:r>
              <a:rPr lang="en-US" sz="1400" dirty="0" smtClean="0"/>
              <a:t>Neal Phillip, Professor of Chemistry and Chair of the Department of Chemistry and Chemistry Technology, Bronx Community College </a:t>
            </a:r>
          </a:p>
          <a:p>
            <a:r>
              <a:rPr lang="en-US" sz="1400" dirty="0" smtClean="0"/>
              <a:t>William Fritz, Provost, College of Staten Island </a:t>
            </a:r>
          </a:p>
          <a:p>
            <a:r>
              <a:rPr lang="en-US" sz="1400" dirty="0" smtClean="0"/>
              <a:t>Anne Lopes, Dean of Undergraduate Studies, John Jay College </a:t>
            </a:r>
          </a:p>
          <a:p>
            <a:r>
              <a:rPr lang="en-US" sz="1400" dirty="0" smtClean="0"/>
              <a:t>Elizabeth Beck, student, LaGuardia Community College </a:t>
            </a:r>
          </a:p>
          <a:p>
            <a:r>
              <a:rPr lang="en-US" sz="1400" dirty="0" smtClean="0"/>
              <a:t>Steven Rodriguez, student, City College of New York</a:t>
            </a:r>
            <a:endParaRPr lang="en-US"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229600" cy="609600"/>
          </a:xfrm>
        </p:spPr>
        <p:txBody>
          <a:bodyPr>
            <a:noAutofit/>
          </a:bodyPr>
          <a:lstStyle/>
          <a:p>
            <a:r>
              <a:rPr lang="en-US" sz="4000" b="1" dirty="0" smtClean="0">
                <a:cs typeface="Times New Roman" pitchFamily="18" charset="0"/>
              </a:rPr>
              <a:t>Pathways Working Committee</a:t>
            </a:r>
            <a:endParaRPr lang="en-US" sz="4000" b="1" dirty="0">
              <a:cs typeface="Times New Roman" pitchFamily="18" charset="0"/>
            </a:endParaRPr>
          </a:p>
        </p:txBody>
      </p:sp>
      <p:sp>
        <p:nvSpPr>
          <p:cNvPr id="3" name="Content Placeholder 2"/>
          <p:cNvSpPr>
            <a:spLocks noGrp="1"/>
          </p:cNvSpPr>
          <p:nvPr>
            <p:ph idx="1"/>
          </p:nvPr>
        </p:nvSpPr>
        <p:spPr>
          <a:xfrm>
            <a:off x="76200" y="609600"/>
            <a:ext cx="8839200" cy="5943600"/>
          </a:xfrm>
        </p:spPr>
        <p:txBody>
          <a:bodyPr>
            <a:noAutofit/>
          </a:bodyPr>
          <a:lstStyle/>
          <a:p>
            <a:r>
              <a:rPr lang="en-US" sz="1600" b="1" u="sng" dirty="0"/>
              <a:t>Chair:   </a:t>
            </a:r>
            <a:r>
              <a:rPr lang="en-US" sz="1600" b="1" dirty="0"/>
              <a:t>Dean Michelle Anderson, CUNY School of Law </a:t>
            </a:r>
          </a:p>
          <a:p>
            <a:pPr marL="0" indent="0">
              <a:buNone/>
            </a:pPr>
            <a:r>
              <a:rPr lang="en-US" sz="1600" b="1" u="sng" dirty="0"/>
              <a:t>Members: </a:t>
            </a:r>
            <a:endParaRPr lang="en-US" sz="1400" dirty="0" smtClean="0"/>
          </a:p>
          <a:p>
            <a:r>
              <a:rPr lang="en-US" sz="1400" dirty="0" smtClean="0"/>
              <a:t>Emily B. Anderson, Professor and Chairperson, Department of Social Sciences and Human Services, Borough of Manhattan Community College</a:t>
            </a:r>
          </a:p>
          <a:p>
            <a:r>
              <a:rPr lang="en-US" sz="1400" dirty="0" smtClean="0"/>
              <a:t>Martin Braun, Professor of Mathematics and Director of Freshman Year Initiative, Queens College</a:t>
            </a:r>
          </a:p>
          <a:p>
            <a:r>
              <a:rPr lang="en-US" sz="1400" dirty="0" smtClean="0"/>
              <a:t>Charlotte Brooks, Assistant Professor of History, Baruch College</a:t>
            </a:r>
          </a:p>
          <a:p>
            <a:r>
              <a:rPr lang="en-US" sz="1400" dirty="0" err="1" smtClean="0"/>
              <a:t>Donal</a:t>
            </a:r>
            <a:r>
              <a:rPr lang="en-US" sz="1400" dirty="0" smtClean="0"/>
              <a:t> </a:t>
            </a:r>
            <a:r>
              <a:rPr lang="en-US" sz="1400" dirty="0" err="1" smtClean="0"/>
              <a:t>Byard</a:t>
            </a:r>
            <a:r>
              <a:rPr lang="en-US" sz="1400" dirty="0" smtClean="0"/>
              <a:t>, Associate Professor of Accounting, Baruch College</a:t>
            </a:r>
          </a:p>
          <a:p>
            <a:r>
              <a:rPr lang="en-US" sz="1400" dirty="0" smtClean="0"/>
              <a:t>Peter </a:t>
            </a:r>
            <a:r>
              <a:rPr lang="en-US" sz="1400" dirty="0" err="1" smtClean="0"/>
              <a:t>Catapano</a:t>
            </a:r>
            <a:r>
              <a:rPr lang="en-US" sz="1400" dirty="0" smtClean="0"/>
              <a:t>, Associate Professor of History, New York City College of Technology</a:t>
            </a:r>
          </a:p>
          <a:p>
            <a:r>
              <a:rPr lang="en-US" sz="1400" dirty="0" smtClean="0"/>
              <a:t>Alex </a:t>
            </a:r>
            <a:r>
              <a:rPr lang="en-US" sz="1400" dirty="0" err="1" smtClean="0"/>
              <a:t>Couzis</a:t>
            </a:r>
            <a:r>
              <a:rPr lang="en-US" sz="1400" dirty="0" smtClean="0"/>
              <a:t>, Professor and Chairman, Department of Chemical Engineering, The City College of New York</a:t>
            </a:r>
          </a:p>
          <a:p>
            <a:r>
              <a:rPr lang="en-US" sz="1400" dirty="0" smtClean="0"/>
              <a:t>Ashley Dawson, Associate Professor and Chairperson, Department of English, College of Staten Island</a:t>
            </a:r>
          </a:p>
          <a:p>
            <a:r>
              <a:rPr lang="en-US" sz="1400" dirty="0" smtClean="0"/>
              <a:t>William </a:t>
            </a:r>
            <a:r>
              <a:rPr lang="en-US" sz="1400" dirty="0" err="1" smtClean="0"/>
              <a:t>Divale</a:t>
            </a:r>
            <a:r>
              <a:rPr lang="en-US" sz="1400" dirty="0" smtClean="0"/>
              <a:t>, Professor of Anthropology, York College</a:t>
            </a:r>
          </a:p>
          <a:p>
            <a:r>
              <a:rPr lang="en-US" sz="1400" dirty="0" smtClean="0"/>
              <a:t>Emmanuel </a:t>
            </a:r>
            <a:r>
              <a:rPr lang="en-US" sz="1400" dirty="0" err="1" smtClean="0"/>
              <a:t>Egbe</a:t>
            </a:r>
            <a:r>
              <a:rPr lang="en-US" sz="1400" dirty="0" smtClean="0"/>
              <a:t>, Professor of Business, </a:t>
            </a:r>
            <a:r>
              <a:rPr lang="en-US" sz="1400" dirty="0" err="1" smtClean="0"/>
              <a:t>Medgar</a:t>
            </a:r>
            <a:r>
              <a:rPr lang="en-US" sz="1400" dirty="0" smtClean="0"/>
              <a:t> Evers College</a:t>
            </a:r>
          </a:p>
          <a:p>
            <a:r>
              <a:rPr lang="en-US" sz="1400" dirty="0" smtClean="0"/>
              <a:t>Eva Fernandez, Associate Professor of Linguistics &amp; Communication Disorders, Queens College</a:t>
            </a:r>
          </a:p>
          <a:p>
            <a:r>
              <a:rPr lang="en-US" sz="1400" dirty="0" smtClean="0"/>
              <a:t>James Freeman, Professor and Chairperson, Department of Social Sciences, Bronx Community College</a:t>
            </a:r>
          </a:p>
          <a:p>
            <a:r>
              <a:rPr lang="en-US" sz="1400" dirty="0" smtClean="0"/>
              <a:t>Andrea Gabor, Professor of Journalism, Baruch College</a:t>
            </a:r>
          </a:p>
          <a:p>
            <a:r>
              <a:rPr lang="en-US" sz="1400" dirty="0" smtClean="0"/>
              <a:t>Maria (Maki) </a:t>
            </a:r>
            <a:r>
              <a:rPr lang="en-US" sz="1400" dirty="0" err="1" smtClean="0"/>
              <a:t>Haberfeld</a:t>
            </a:r>
            <a:r>
              <a:rPr lang="en-US" sz="1400" dirty="0" smtClean="0"/>
              <a:t>, Professor and Chair, Department of Law, Police Science and Criminal Justice Administration, John Jay College of Criminal Justice</a:t>
            </a:r>
          </a:p>
          <a:p>
            <a:r>
              <a:rPr lang="en-US" sz="1400" dirty="0" err="1" smtClean="0"/>
              <a:t>Dene</a:t>
            </a:r>
            <a:r>
              <a:rPr lang="en-US" sz="1400" dirty="0" smtClean="0"/>
              <a:t> Hurley, Assistant Professor of Economics and Business, Lehman College</a:t>
            </a:r>
          </a:p>
          <a:p>
            <a:r>
              <a:rPr lang="en-US" sz="1400" dirty="0" smtClean="0"/>
              <a:t>Yehuda Klein, Associate Professor of Economics, Brooklyn College</a:t>
            </a:r>
          </a:p>
          <a:p>
            <a:r>
              <a:rPr lang="en-US" sz="1400" dirty="0"/>
              <a:t>David Lieberman, Professor and Chairperson, Department of Physics, </a:t>
            </a:r>
            <a:r>
              <a:rPr lang="en-US" sz="1400" dirty="0" err="1"/>
              <a:t>Queensborough</a:t>
            </a:r>
            <a:r>
              <a:rPr lang="en-US" sz="1400" dirty="0"/>
              <a:t> Community College</a:t>
            </a:r>
          </a:p>
          <a:p>
            <a:r>
              <a:rPr lang="en-US" sz="1400" dirty="0"/>
              <a:t>Keming Liu, Professor of English, </a:t>
            </a:r>
            <a:r>
              <a:rPr lang="en-US" sz="1400" dirty="0" err="1"/>
              <a:t>Medgar</a:t>
            </a:r>
            <a:r>
              <a:rPr lang="en-US" sz="1400" dirty="0"/>
              <a:t> Evers College</a:t>
            </a:r>
          </a:p>
          <a:p>
            <a:r>
              <a:rPr lang="en-US" sz="1400" dirty="0"/>
              <a:t>Alan Lyons, Professor of Chemistry, College of Staten </a:t>
            </a:r>
            <a:r>
              <a:rPr lang="en-US" sz="1400" dirty="0" smtClean="0"/>
              <a:t>Island</a:t>
            </a:r>
          </a:p>
          <a:p>
            <a:r>
              <a:rPr lang="en-US" sz="1400" dirty="0"/>
              <a:t>Robert </a:t>
            </a:r>
            <a:r>
              <a:rPr lang="en-US" sz="1400" dirty="0" err="1"/>
              <a:t>Melara</a:t>
            </a:r>
            <a:r>
              <a:rPr lang="en-US" sz="1400" dirty="0"/>
              <a:t>, Professor and Chairperson, Department of Psychology, The City College of New York</a:t>
            </a:r>
          </a:p>
          <a:p>
            <a:endParaRPr lang="en-US" sz="1400" dirty="0"/>
          </a:p>
          <a:p>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610600" cy="5867400"/>
          </a:xfrm>
        </p:spPr>
        <p:txBody>
          <a:bodyPr>
            <a:noAutofit/>
          </a:bodyPr>
          <a:lstStyle/>
          <a:p>
            <a:r>
              <a:rPr lang="en-US" sz="1400" dirty="0" smtClean="0"/>
              <a:t>Luis </a:t>
            </a:r>
            <a:r>
              <a:rPr lang="en-US" sz="1400" dirty="0"/>
              <a:t>Montenegro, Professor and Chairperson, Department of Physics and Technology, Bronx Community </a:t>
            </a:r>
            <a:r>
              <a:rPr lang="en-US" sz="1400" dirty="0" smtClean="0"/>
              <a:t>College</a:t>
            </a:r>
          </a:p>
          <a:p>
            <a:r>
              <a:rPr lang="en-US" sz="1400" dirty="0" smtClean="0"/>
              <a:t>Gloria Nicosia, Professor and Chairperson, Department of Communications and Performing Arts, Kingsborough Community College</a:t>
            </a:r>
          </a:p>
          <a:p>
            <a:r>
              <a:rPr lang="en-US" sz="1400" dirty="0" err="1" smtClean="0"/>
              <a:t>Lisandro</a:t>
            </a:r>
            <a:r>
              <a:rPr lang="en-US" sz="1400" dirty="0" smtClean="0"/>
              <a:t> Perez, Professor and Chairperson, Department of Latin American and Latina/o Studies, John Jay College of Criminal Justice</a:t>
            </a:r>
          </a:p>
          <a:p>
            <a:r>
              <a:rPr lang="en-US" sz="1400" dirty="0" smtClean="0"/>
              <a:t>Rolando Perez, Associate Professor of Spanish, Hunter College</a:t>
            </a:r>
          </a:p>
          <a:p>
            <a:r>
              <a:rPr lang="en-US" sz="1400" dirty="0" smtClean="0"/>
              <a:t>Jonathan Peters, Professor of Finance, College of Staten Island</a:t>
            </a:r>
          </a:p>
          <a:p>
            <a:r>
              <a:rPr lang="en-US" sz="1400" dirty="0" smtClean="0"/>
              <a:t>Shirley Raps, Professor and Chairperson, Department of Biological Sciences, Hunter College</a:t>
            </a:r>
          </a:p>
          <a:p>
            <a:r>
              <a:rPr lang="en-US" sz="1400" dirty="0" smtClean="0"/>
              <a:t>Margaret Reilly, Professor of Nursing, </a:t>
            </a:r>
            <a:r>
              <a:rPr lang="en-US" sz="1400" dirty="0" err="1" smtClean="0"/>
              <a:t>Queensborough</a:t>
            </a:r>
            <a:r>
              <a:rPr lang="en-US" sz="1400" dirty="0" smtClean="0"/>
              <a:t> Community College</a:t>
            </a:r>
          </a:p>
          <a:p>
            <a:r>
              <a:rPr lang="en-US" sz="1400" dirty="0" smtClean="0"/>
              <a:t>Howard </a:t>
            </a:r>
            <a:r>
              <a:rPr lang="en-US" sz="1400" dirty="0" err="1" smtClean="0"/>
              <a:t>Ruttenberg</a:t>
            </a:r>
            <a:r>
              <a:rPr lang="en-US" sz="1400" dirty="0" smtClean="0"/>
              <a:t>, Professor of Philosophy, Department of History and Philosophy, York College</a:t>
            </a:r>
          </a:p>
          <a:p>
            <a:r>
              <a:rPr lang="en-US" sz="1400" dirty="0" smtClean="0"/>
              <a:t>Kim </a:t>
            </a:r>
            <a:r>
              <a:rPr lang="en-US" sz="1400" dirty="0" err="1" smtClean="0"/>
              <a:t>Sanabria</a:t>
            </a:r>
            <a:r>
              <a:rPr lang="en-US" sz="1400" dirty="0" smtClean="0"/>
              <a:t>, Professor, Department of Languages and Cognition, </a:t>
            </a:r>
            <a:r>
              <a:rPr lang="en-US" sz="1400" dirty="0" err="1" smtClean="0"/>
              <a:t>Hostos</a:t>
            </a:r>
            <a:r>
              <a:rPr lang="en-US" sz="1400" dirty="0" smtClean="0"/>
              <a:t> Community College</a:t>
            </a:r>
          </a:p>
          <a:p>
            <a:r>
              <a:rPr lang="en-US" sz="1400" dirty="0" smtClean="0"/>
              <a:t>Patricia Schneider, Professor of Biological Sciences and Geology, </a:t>
            </a:r>
            <a:r>
              <a:rPr lang="en-US" sz="1400" dirty="0" err="1" smtClean="0"/>
              <a:t>Queensborough</a:t>
            </a:r>
            <a:r>
              <a:rPr lang="en-US" sz="1400" dirty="0" smtClean="0"/>
              <a:t> Community College</a:t>
            </a:r>
          </a:p>
          <a:p>
            <a:r>
              <a:rPr lang="en-US" sz="1400" dirty="0" smtClean="0"/>
              <a:t>David Smith, Professor and Chairperson, Department of Entertainment Technology, New York City College of Technology</a:t>
            </a:r>
          </a:p>
          <a:p>
            <a:r>
              <a:rPr lang="en-US" sz="1400" dirty="0" smtClean="0"/>
              <a:t>Jeffrey Suzuki, Associate Professor of Mathematics, Brooklyn College</a:t>
            </a:r>
          </a:p>
          <a:p>
            <a:r>
              <a:rPr lang="en-US" sz="1400" dirty="0" smtClean="0"/>
              <a:t>Debra </a:t>
            </a:r>
            <a:r>
              <a:rPr lang="en-US" sz="1400" dirty="0" err="1" smtClean="0"/>
              <a:t>Swoboda</a:t>
            </a:r>
            <a:r>
              <a:rPr lang="en-US" sz="1400" dirty="0" smtClean="0"/>
              <a:t>, Associate Professor of Psychology, York College</a:t>
            </a:r>
          </a:p>
          <a:p>
            <a:r>
              <a:rPr lang="en-US" sz="1400" dirty="0" smtClean="0"/>
              <a:t>Valerie Taylor-</a:t>
            </a:r>
            <a:r>
              <a:rPr lang="en-US" sz="1400" dirty="0" err="1" smtClean="0"/>
              <a:t>Haslip</a:t>
            </a:r>
            <a:r>
              <a:rPr lang="en-US" sz="1400" dirty="0" smtClean="0"/>
              <a:t>, Associate Professor of Health Sciences, LaGuardia Community College</a:t>
            </a:r>
          </a:p>
          <a:p>
            <a:r>
              <a:rPr lang="en-US" sz="1400" dirty="0" smtClean="0"/>
              <a:t>Lynn M. Thomson, Professor of Theatre, Brooklyn College</a:t>
            </a:r>
          </a:p>
          <a:p>
            <a:r>
              <a:rPr lang="en-US" sz="1400" dirty="0" smtClean="0"/>
              <a:t>Scott White, Associate Professor, Library, LaGuardia Community College</a:t>
            </a:r>
          </a:p>
          <a:p>
            <a:r>
              <a:rPr lang="en-US" sz="1400" dirty="0" smtClean="0"/>
              <a:t>Esther Wilder, Associate Professor of Sociology, Lehman College</a:t>
            </a:r>
          </a:p>
          <a:p>
            <a:r>
              <a:rPr lang="en-US" sz="1400" dirty="0" smtClean="0"/>
              <a:t>José Luis </a:t>
            </a:r>
            <a:r>
              <a:rPr lang="en-US" sz="1400" dirty="0" err="1" smtClean="0"/>
              <a:t>Morín</a:t>
            </a:r>
            <a:r>
              <a:rPr lang="en-US" sz="1400" dirty="0" smtClean="0"/>
              <a:t>, Vice President of Academic Affairs and Provost, The New Community College</a:t>
            </a:r>
          </a:p>
          <a:p>
            <a:r>
              <a:rPr lang="en-US" sz="1400" dirty="0" smtClean="0"/>
              <a:t>Jennifer Fernandez, Student Government President, Kingsborough Community College</a:t>
            </a:r>
          </a:p>
          <a:p>
            <a:r>
              <a:rPr lang="en-US" sz="1400" dirty="0" err="1" smtClean="0"/>
              <a:t>Liliete</a:t>
            </a:r>
            <a:r>
              <a:rPr lang="en-US" sz="1400" dirty="0" smtClean="0"/>
              <a:t> Lopez, CUNY Coalition of Students with Disabilities, Queens College</a:t>
            </a:r>
          </a:p>
          <a:p>
            <a:endParaRPr lang="en-US" sz="900" dirty="0"/>
          </a:p>
        </p:txBody>
      </p:sp>
      <p:sp>
        <p:nvSpPr>
          <p:cNvPr id="4" name="Rectangle 3"/>
          <p:cNvSpPr/>
          <p:nvPr/>
        </p:nvSpPr>
        <p:spPr>
          <a:xfrm>
            <a:off x="381000" y="228600"/>
            <a:ext cx="4347857" cy="369332"/>
          </a:xfrm>
          <a:prstGeom prst="rect">
            <a:avLst/>
          </a:prstGeom>
        </p:spPr>
        <p:txBody>
          <a:bodyPr wrap="none">
            <a:spAutoFit/>
          </a:bodyPr>
          <a:lstStyle/>
          <a:p>
            <a:r>
              <a:rPr lang="en-US" b="1" dirty="0">
                <a:solidFill>
                  <a:schemeClr val="accent1">
                    <a:lumMod val="75000"/>
                  </a:schemeClr>
                </a:solidFill>
              </a:rPr>
              <a:t>Pathways Working </a:t>
            </a:r>
            <a:r>
              <a:rPr lang="en-US" b="1" dirty="0" smtClean="0">
                <a:solidFill>
                  <a:schemeClr val="accent1">
                    <a:lumMod val="75000"/>
                  </a:schemeClr>
                </a:solidFill>
              </a:rPr>
              <a:t>Committee (cont’d)</a:t>
            </a:r>
            <a:endParaRPr lang="en-US" b="1"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838200"/>
          </a:xfrm>
        </p:spPr>
        <p:txBody>
          <a:bodyPr>
            <a:normAutofit/>
          </a:bodyPr>
          <a:lstStyle/>
          <a:p>
            <a:r>
              <a:rPr lang="en-US" sz="4400" b="1" dirty="0" smtClean="0"/>
              <a:t>Timeline for Summer/Fall 2011</a:t>
            </a:r>
            <a:endParaRPr lang="en-US" sz="4400" b="1" dirty="0"/>
          </a:p>
        </p:txBody>
      </p:sp>
      <p:sp>
        <p:nvSpPr>
          <p:cNvPr id="3" name="Content Placeholder 2"/>
          <p:cNvSpPr>
            <a:spLocks noGrp="1"/>
          </p:cNvSpPr>
          <p:nvPr>
            <p:ph idx="1"/>
          </p:nvPr>
        </p:nvSpPr>
        <p:spPr>
          <a:xfrm>
            <a:off x="152400" y="1219200"/>
            <a:ext cx="8534400" cy="5105400"/>
          </a:xfrm>
        </p:spPr>
        <p:txBody>
          <a:bodyPr>
            <a:normAutofit fontScale="25000" lnSpcReduction="20000"/>
          </a:bodyPr>
          <a:lstStyle/>
          <a:p>
            <a:r>
              <a:rPr lang="en-US" sz="9600" u="sng" dirty="0" smtClean="0"/>
              <a:t>June 27, 2011</a:t>
            </a:r>
            <a:r>
              <a:rPr lang="en-US" sz="9600" dirty="0" smtClean="0"/>
              <a:t>:  CUNY Board of Trustees passed resolution on efficient transfer system </a:t>
            </a:r>
            <a:endParaRPr lang="en-US" sz="9600" dirty="0"/>
          </a:p>
          <a:p>
            <a:r>
              <a:rPr lang="en-US" sz="9600" u="sng" dirty="0" smtClean="0"/>
              <a:t>July 27, 2011</a:t>
            </a:r>
            <a:r>
              <a:rPr lang="en-US" sz="9600" dirty="0" smtClean="0"/>
              <a:t>:  First Steering Committee </a:t>
            </a:r>
            <a:r>
              <a:rPr lang="en-US" sz="9600" dirty="0"/>
              <a:t>M</a:t>
            </a:r>
            <a:r>
              <a:rPr lang="en-US" sz="9600" dirty="0" smtClean="0"/>
              <a:t>eeting</a:t>
            </a:r>
          </a:p>
          <a:p>
            <a:r>
              <a:rPr lang="en-US" sz="9600" u="sng" dirty="0" smtClean="0"/>
              <a:t>August 2011</a:t>
            </a:r>
            <a:r>
              <a:rPr lang="en-US" sz="9600" dirty="0" smtClean="0"/>
              <a:t>:  Second Steering Committee Meeting </a:t>
            </a:r>
            <a:r>
              <a:rPr lang="en-US" sz="9600" dirty="0"/>
              <a:t>(8/19) and </a:t>
            </a:r>
            <a:r>
              <a:rPr lang="en-US" sz="9600" dirty="0" smtClean="0"/>
              <a:t>first Task Force Meeting (8/26)</a:t>
            </a:r>
          </a:p>
          <a:p>
            <a:r>
              <a:rPr lang="en-US" sz="9600" u="sng" dirty="0" smtClean="0"/>
              <a:t>September 2011</a:t>
            </a:r>
            <a:r>
              <a:rPr lang="en-US" sz="9600" dirty="0" smtClean="0"/>
              <a:t>: Third Steering Committee </a:t>
            </a:r>
            <a:r>
              <a:rPr lang="en-US" sz="9600" dirty="0"/>
              <a:t>M</a:t>
            </a:r>
            <a:r>
              <a:rPr lang="en-US" sz="9600" dirty="0" smtClean="0"/>
              <a:t>eeting (9/9) and Fourth Steering Committee </a:t>
            </a:r>
            <a:r>
              <a:rPr lang="en-US" sz="9600" dirty="0"/>
              <a:t>M</a:t>
            </a:r>
            <a:r>
              <a:rPr lang="en-US" sz="9600" dirty="0" smtClean="0"/>
              <a:t>eeting (9/23)</a:t>
            </a:r>
          </a:p>
          <a:p>
            <a:r>
              <a:rPr lang="en-US" sz="9600" u="sng" dirty="0" smtClean="0"/>
              <a:t>October 2011</a:t>
            </a:r>
            <a:r>
              <a:rPr lang="en-US" sz="9600" dirty="0" smtClean="0"/>
              <a:t>:  Fifth Steering Committee </a:t>
            </a:r>
            <a:r>
              <a:rPr lang="en-US" sz="9600" dirty="0"/>
              <a:t>M</a:t>
            </a:r>
            <a:r>
              <a:rPr lang="en-US" sz="9600" dirty="0" smtClean="0"/>
              <a:t>eeting (10/7), </a:t>
            </a:r>
            <a:r>
              <a:rPr lang="en-US" sz="9600" dirty="0"/>
              <a:t>Second Task Force </a:t>
            </a:r>
            <a:r>
              <a:rPr lang="en-US" sz="9600" dirty="0" smtClean="0"/>
              <a:t>Meeting (10/14), and Disciplinary Committees for Largest Transfer Majors convene</a:t>
            </a:r>
          </a:p>
          <a:p>
            <a:r>
              <a:rPr lang="en-US" sz="9600" u="sng" dirty="0" smtClean="0"/>
              <a:t>November 1, 2011</a:t>
            </a:r>
            <a:r>
              <a:rPr lang="en-US" sz="9600" dirty="0" smtClean="0"/>
              <a:t>: Draft Report and Recommendations for the 30 Credit Common Core to be distributed to the University Community online and invited for comments</a:t>
            </a:r>
          </a:p>
          <a:p>
            <a:r>
              <a:rPr lang="en-US" sz="9600" u="sng" dirty="0" smtClean="0"/>
              <a:t>November 15, 201</a:t>
            </a:r>
            <a:r>
              <a:rPr lang="en-US" sz="9600" dirty="0" smtClean="0"/>
              <a:t>1:  Comment period closes</a:t>
            </a:r>
          </a:p>
          <a:p>
            <a:r>
              <a:rPr lang="en-US" sz="9600" u="sng" dirty="0" smtClean="0"/>
              <a:t>December 1, 2011</a:t>
            </a:r>
            <a:r>
              <a:rPr lang="en-US" sz="9600" dirty="0" smtClean="0"/>
              <a:t>:  Steering Committee submits revised report and recommendations to Chancellor Goldstein</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458200" cy="914400"/>
          </a:xfrm>
        </p:spPr>
        <p:txBody>
          <a:bodyPr>
            <a:normAutofit/>
          </a:bodyPr>
          <a:lstStyle/>
          <a:p>
            <a:pPr algn="ctr"/>
            <a:r>
              <a:rPr lang="en-US" sz="4400" b="1" dirty="0" smtClean="0"/>
              <a:t>Strategies for Gen Ed Framework</a:t>
            </a:r>
            <a:endParaRPr lang="en-US" sz="4400" b="1" dirty="0"/>
          </a:p>
        </p:txBody>
      </p:sp>
      <p:sp>
        <p:nvSpPr>
          <p:cNvPr id="3" name="Content Placeholder 2"/>
          <p:cNvSpPr>
            <a:spLocks noGrp="1"/>
          </p:cNvSpPr>
          <p:nvPr>
            <p:ph idx="1"/>
          </p:nvPr>
        </p:nvSpPr>
        <p:spPr>
          <a:xfrm>
            <a:off x="304800" y="1295400"/>
            <a:ext cx="8382000" cy="5410200"/>
          </a:xfrm>
        </p:spPr>
        <p:txBody>
          <a:bodyPr>
            <a:normAutofit fontScale="70000" lnSpcReduction="20000"/>
          </a:bodyPr>
          <a:lstStyle/>
          <a:p>
            <a:r>
              <a:rPr lang="en-US" sz="2800" dirty="0" smtClean="0"/>
              <a:t>At its meeting in mid-August, the Steering Committee considered and discussed the strengths and weaknesses of two primary strategies for restructuring the General Education framework, which are:</a:t>
            </a:r>
          </a:p>
          <a:p>
            <a:pPr marL="0" indent="0">
              <a:buNone/>
            </a:pPr>
            <a:endParaRPr lang="en-US" dirty="0" smtClean="0"/>
          </a:p>
          <a:p>
            <a:pPr marL="393192" lvl="1" indent="0">
              <a:buNone/>
            </a:pPr>
            <a:r>
              <a:rPr lang="en-US" sz="2800" dirty="0" smtClean="0"/>
              <a:t>(1) </a:t>
            </a:r>
            <a:r>
              <a:rPr lang="en-US" sz="2800" u="sng" dirty="0" smtClean="0"/>
              <a:t>Cross-curricular </a:t>
            </a:r>
            <a:r>
              <a:rPr lang="en-US" sz="2800" u="sng" dirty="0"/>
              <a:t>L</a:t>
            </a:r>
            <a:r>
              <a:rPr lang="en-US" sz="2800" u="sng" dirty="0" smtClean="0"/>
              <a:t>earning Outcomes Approach</a:t>
            </a:r>
            <a:r>
              <a:rPr lang="en-US" sz="2800" dirty="0" smtClean="0"/>
              <a:t>:  Develop cross-curricular learning  goals first, then identify Common Core areas and credit allocation, then map cross-curricular learning outcomes onto multidisciplinary areas </a:t>
            </a:r>
          </a:p>
          <a:p>
            <a:pPr marL="393192" lvl="1" indent="0">
              <a:buNone/>
            </a:pPr>
            <a:r>
              <a:rPr lang="en-US" sz="2800" dirty="0" smtClean="0"/>
              <a:t>(</a:t>
            </a:r>
            <a:r>
              <a:rPr lang="en-US" sz="2800" i="1" dirty="0" smtClean="0"/>
              <a:t>This approach expands on the Liberal Education and America’s Promise (LEAP) model developed by AAC&amp;U</a:t>
            </a:r>
            <a:r>
              <a:rPr lang="en-US" sz="2800" dirty="0" smtClean="0"/>
              <a:t>)</a:t>
            </a:r>
          </a:p>
          <a:p>
            <a:pPr marL="393192" lvl="1" indent="0">
              <a:buNone/>
            </a:pPr>
            <a:endParaRPr lang="en-US" sz="2800" dirty="0" smtClean="0"/>
          </a:p>
          <a:p>
            <a:pPr marL="393192" lvl="1" indent="0">
              <a:buNone/>
            </a:pPr>
            <a:r>
              <a:rPr lang="en-US" sz="2800" dirty="0" smtClean="0"/>
              <a:t>(2</a:t>
            </a:r>
            <a:r>
              <a:rPr lang="en-US" sz="2800" u="sng" dirty="0" smtClean="0"/>
              <a:t>) Specific Areas Learning Outcomes Approach</a:t>
            </a:r>
            <a:r>
              <a:rPr lang="en-US" sz="2800" dirty="0" smtClean="0"/>
              <a:t>:  Identify Common Core areas and credit allocations first, then devise learning outcomes for each area</a:t>
            </a:r>
          </a:p>
          <a:p>
            <a:pPr marL="667512" lvl="2" indent="0">
              <a:buNone/>
            </a:pPr>
            <a:endParaRPr lang="en-US" b="1" dirty="0" smtClean="0">
              <a:solidFill>
                <a:srgbClr val="FF0000"/>
              </a:solidFill>
            </a:endParaRPr>
          </a:p>
          <a:p>
            <a:pPr marL="667512" lvl="2" indent="0">
              <a:buNone/>
            </a:pPr>
            <a:r>
              <a:rPr lang="en-US" sz="2800" b="1" i="1" dirty="0" smtClean="0">
                <a:solidFill>
                  <a:srgbClr val="FF0000"/>
                </a:solidFill>
              </a:rPr>
              <a:t>By a vote of 9-5, the Steering Committee approved Approach #1</a:t>
            </a:r>
            <a:r>
              <a:rPr lang="en-US" sz="2800" b="1" dirty="0" smtClean="0">
                <a:solidFill>
                  <a:srgbClr val="FF0000"/>
                </a:solidFill>
              </a:rPr>
              <a:t>.</a:t>
            </a:r>
          </a:p>
          <a:p>
            <a:pPr marL="667512" lvl="2" indent="0">
              <a:buNone/>
            </a:pPr>
            <a:r>
              <a:rPr lang="en-US" sz="2800" b="1" dirty="0" smtClean="0">
                <a:solidFill>
                  <a:srgbClr val="FF0000"/>
                </a:solidFill>
              </a:rPr>
              <a:t>Why Approach #1? : “Focuses on student learning rather than course matching” </a:t>
            </a:r>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a:bodyPr>
          <a:lstStyle/>
          <a:p>
            <a:r>
              <a:rPr lang="en-US" sz="4400" b="1" dirty="0" smtClean="0"/>
              <a:t>August Task Force Retreat</a:t>
            </a:r>
            <a:endParaRPr lang="en-US" sz="4400" b="1" dirty="0"/>
          </a:p>
        </p:txBody>
      </p:sp>
      <p:sp>
        <p:nvSpPr>
          <p:cNvPr id="3" name="Content Placeholder 2"/>
          <p:cNvSpPr>
            <a:spLocks noGrp="1"/>
          </p:cNvSpPr>
          <p:nvPr>
            <p:ph idx="1"/>
          </p:nvPr>
        </p:nvSpPr>
        <p:spPr>
          <a:xfrm>
            <a:off x="457200" y="1447800"/>
            <a:ext cx="8229600" cy="4800600"/>
          </a:xfrm>
        </p:spPr>
        <p:txBody>
          <a:bodyPr/>
          <a:lstStyle/>
          <a:p>
            <a:r>
              <a:rPr lang="en-US" sz="2800" dirty="0" smtClean="0"/>
              <a:t>At the August 26</a:t>
            </a:r>
            <a:r>
              <a:rPr lang="en-US" sz="2800" baseline="30000" dirty="0" smtClean="0"/>
              <a:t>th</a:t>
            </a:r>
            <a:r>
              <a:rPr lang="en-US" sz="2800" dirty="0" smtClean="0"/>
              <a:t> Task Force retreat, the Task Force (both Steering Committee and Working Committee) broke into groups to focus on discussing and developing cross-curricular learning objectives.  </a:t>
            </a:r>
          </a:p>
          <a:p>
            <a:pPr lvl="1"/>
            <a:r>
              <a:rPr lang="en-US" sz="2800" dirty="0" smtClean="0"/>
              <a:t>Seven groups:  most, but not all, drew on the AAC&amp;U/LEAP’s “Essential Learning Outcomes</a:t>
            </a:r>
            <a:r>
              <a:rPr lang="en-US" dirty="0" smtClean="0"/>
              <a: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655</TotalTime>
  <Words>1775</Words>
  <Application>Microsoft Office PowerPoint</Application>
  <PresentationFormat>On-screen Show (4:3)</PresentationFormat>
  <Paragraphs>128</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CUNY’s Pathways to Degree Completion Initiative </vt:lpstr>
      <vt:lpstr>Pathways Initiative</vt:lpstr>
      <vt:lpstr>Charge of Pathways Task Force</vt:lpstr>
      <vt:lpstr>The Steering Committee</vt:lpstr>
      <vt:lpstr>Pathways Working Committee</vt:lpstr>
      <vt:lpstr>Slide 6</vt:lpstr>
      <vt:lpstr>Timeline for Summer/Fall 2011</vt:lpstr>
      <vt:lpstr>Strategies for Gen Ed Framework</vt:lpstr>
      <vt:lpstr>August Task Force Retreat</vt:lpstr>
      <vt:lpstr>Slide 10</vt:lpstr>
      <vt:lpstr>         September Steering Committee Meetings:  Learning Goals Identified </vt:lpstr>
      <vt:lpstr>Slide 12</vt:lpstr>
      <vt:lpstr>Identifying Common Core Areas</vt:lpstr>
      <vt:lpstr>Slide 14</vt:lpstr>
      <vt:lpstr>Oct 7th Steering Committee Meeting: Proposed “Common Core” Structure </vt:lpstr>
      <vt:lpstr>Pathways Task Force:  Agenda for Oct 14th Retreat</vt:lpstr>
      <vt:lpstr>The Disciplinary Committees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Pathways Initiative</dc:title>
  <dc:creator>Isabelle Wilder</dc:creator>
  <cp:lastModifiedBy>Isabelle Wilder</cp:lastModifiedBy>
  <cp:revision>67</cp:revision>
  <cp:lastPrinted>2011-09-19T23:32:22Z</cp:lastPrinted>
  <dcterms:created xsi:type="dcterms:W3CDTF">2011-09-19T19:08:27Z</dcterms:created>
  <dcterms:modified xsi:type="dcterms:W3CDTF">2011-10-12T13:59:18Z</dcterms:modified>
</cp:coreProperties>
</file>