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257" r:id="rId3"/>
    <p:sldId id="258" r:id="rId4"/>
    <p:sldId id="259" r:id="rId5"/>
    <p:sldId id="260" r:id="rId6"/>
    <p:sldId id="261" r:id="rId7"/>
    <p:sldId id="273" r:id="rId8"/>
    <p:sldId id="263" r:id="rId9"/>
    <p:sldId id="265" r:id="rId10"/>
    <p:sldId id="264" r:id="rId11"/>
    <p:sldId id="275" r:id="rId12"/>
    <p:sldId id="276" r:id="rId13"/>
    <p:sldId id="277" r:id="rId14"/>
    <p:sldId id="278" r:id="rId15"/>
    <p:sldId id="279" r:id="rId16"/>
    <p:sldId id="280" r:id="rId17"/>
    <p:sldId id="281" r:id="rId18"/>
    <p:sldId id="282" r:id="rId19"/>
    <p:sldId id="283" r:id="rId20"/>
    <p:sldId id="284" r:id="rId21"/>
    <p:sldId id="285" r:id="rId22"/>
    <p:sldId id="287" r:id="rId23"/>
    <p:sldId id="286" r:id="rId24"/>
    <p:sldId id="288" r:id="rId25"/>
    <p:sldId id="289" r:id="rId26"/>
    <p:sldId id="290" r:id="rId27"/>
    <p:sldId id="298" r:id="rId28"/>
    <p:sldId id="291" r:id="rId29"/>
    <p:sldId id="299" r:id="rId30"/>
    <p:sldId id="292" r:id="rId31"/>
    <p:sldId id="293" r:id="rId32"/>
    <p:sldId id="294" r:id="rId33"/>
    <p:sldId id="295" r:id="rId34"/>
    <p:sldId id="296" r:id="rId35"/>
    <p:sldId id="297" r:id="rId36"/>
    <p:sldId id="271" r:id="rId37"/>
    <p:sldId id="272" r:id="rId38"/>
    <p:sldId id="274" r:id="rId39"/>
    <p:sldId id="266" r:id="rId40"/>
    <p:sldId id="267" r:id="rId41"/>
    <p:sldId id="268" r:id="rId42"/>
    <p:sldId id="269"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05B04-FEAD-4AD7-BE24-F728AEDAFEF9}" type="datetimeFigureOut">
              <a:rPr lang="en-US" smtClean="0"/>
              <a:pPr/>
              <a:t>10/31/2011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E363F-38DE-4F26-955F-49C7D2A3DA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Employee</a:t>
            </a:r>
            <a:r>
              <a:rPr lang="en-US" baseline="0" dirty="0" smtClean="0"/>
              <a:t> exposure monitoring: employee exposure monitoring is required under the OSHA lab standard when </a:t>
            </a:r>
            <a:r>
              <a:rPr lang="en-US" b="1" baseline="0" dirty="0" smtClean="0"/>
              <a:t>there is reason to believe </a:t>
            </a:r>
            <a:r>
              <a:rPr lang="en-US" baseline="0" dirty="0" smtClean="0"/>
              <a:t>the employee’s exposure may exceed the OSHA Permissible Exposure Limit (PEL) or the action level (1/2 the PEL) for that chemical. Although lab work generally uses relatively small amounts of hazardous chemicals, and much of the work occurs inside fume hoods, there are some procedures that may increase the risk of exposure. If a lab worker has reason to believe exposure is taking place, please contact EH&amp;S to evaluate whether monitoring is warranted. The employee will be notified of the results with 15 days of receiving the monitoring results.</a:t>
            </a:r>
          </a:p>
          <a:p>
            <a:endParaRPr lang="en-US" baseline="0" dirty="0" smtClean="0"/>
          </a:p>
          <a:p>
            <a:r>
              <a:rPr lang="en-US" dirty="0" smtClean="0"/>
              <a:t>Training: lab workers must be trained</a:t>
            </a:r>
            <a:r>
              <a:rPr lang="en-US" baseline="0" dirty="0" smtClean="0"/>
              <a:t> on the chemical hazards in their labs. Training is given at the time of initial employment, and annual refresher training. Training includes: methods of detection of hazardous chemicals), hazardous properties of chemicals, exposure limits, signs and symptoms of exposure, employee protection measures, specialized training when new hazards are introduced in the lab, resources for chemical hazard information, emergency procedures.</a:t>
            </a:r>
          </a:p>
          <a:p>
            <a:endParaRPr lang="en-US" baseline="0" dirty="0" smtClean="0"/>
          </a:p>
          <a:p>
            <a:r>
              <a:rPr lang="en-US" baseline="0" dirty="0" smtClean="0"/>
              <a:t>Medical consultation will be provided to the employee at no cost if the employee shows signs and symptoms of exposure, or if there is reason to believe that exposure has occurred (large uncontained spill, fire, explosion, etc.). Consultations (and, if necessary, medical examinations) shall be performed by a licensed MD; the findings shall be shared with the employer, but will contain info related to chemical exposure only.</a:t>
            </a:r>
          </a:p>
          <a:p>
            <a:endParaRPr lang="en-US" baseline="0" dirty="0" smtClean="0"/>
          </a:p>
          <a:p>
            <a:r>
              <a:rPr lang="en-US" baseline="0" dirty="0" smtClean="0"/>
              <a:t>Hazard Identification: chemical labels must be intact and accurate to the container’s contents; MSDS must be made available to employees.</a:t>
            </a:r>
          </a:p>
          <a:p>
            <a:endParaRPr lang="en-US" baseline="0" dirty="0" smtClean="0"/>
          </a:p>
          <a:p>
            <a:r>
              <a:rPr lang="en-US" baseline="0" dirty="0" smtClean="0"/>
              <a:t>Respirator use: IF it necessary for an employee to use a respirator to control chemical exposures, then a respirator will be provided by the employer at no cost to the employee. In addition, all the elements of the OSHA respiratory standard will be complied with by the employer.</a:t>
            </a:r>
          </a:p>
          <a:p>
            <a:endParaRPr lang="en-US" baseline="0" dirty="0" smtClean="0"/>
          </a:p>
          <a:p>
            <a:r>
              <a:rPr lang="en-US" baseline="0" dirty="0" smtClean="0"/>
              <a:t>Fume hoods: will be evaluated on at least an annual basis, and will be kept in good working order by the employer.</a:t>
            </a:r>
          </a:p>
          <a:p>
            <a:endParaRPr lang="en-US" baseline="0" dirty="0" smtClean="0"/>
          </a:p>
          <a:p>
            <a:r>
              <a:rPr lang="en-US" baseline="0" dirty="0" smtClean="0"/>
              <a:t>Recordkeeping: health effects of chemical exposure may take decades to </a:t>
            </a:r>
            <a:r>
              <a:rPr lang="en-US" baseline="0" dirty="0" err="1" smtClean="0"/>
              <a:t>devleop</a:t>
            </a:r>
            <a:r>
              <a:rPr lang="en-US" baseline="0" dirty="0" smtClean="0"/>
              <a:t>; employee exposure monitoring records and medical consultation records with be kept by the employer for 30 years beyond the end of the person’s employment.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DE363F-38DE-4F26-955F-49C7D2A3DAB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EH&amp;S personnel</a:t>
            </a:r>
            <a:r>
              <a:rPr lang="en-US" baseline="0" dirty="0" smtClean="0"/>
              <a:t> conduct formal annual inspections in labs, and informal inspections at other times, usually when visiting a lab for another reason.</a:t>
            </a:r>
          </a:p>
          <a:p>
            <a:endParaRPr lang="en-US" baseline="0" dirty="0" smtClean="0"/>
          </a:p>
          <a:p>
            <a:r>
              <a:rPr lang="en-US" baseline="0" dirty="0" smtClean="0"/>
              <a:t>As part of its agreement with EPA, CUNY EHSRM conducts scheduled and unscheduled environmental audits of all CUNY campuses with the understanding that the campuses will correct any issues discovered during CUNY’s audits immediately. Findings of CUNY’s recent audit of Lehman on the next slide.</a:t>
            </a:r>
          </a:p>
          <a:p>
            <a:endParaRPr lang="en-US" baseline="0" dirty="0" smtClean="0"/>
          </a:p>
          <a:p>
            <a:r>
              <a:rPr lang="en-US" baseline="0" dirty="0" smtClean="0"/>
              <a:t>DEP will come to campus to follow up on our annual Right-to-Know reporting, in which Lehman reports our chemical inventory to NYC DEP and FDNY, primarily inspecting chemical storage rooms, and B&amp;G’s storage areas.</a:t>
            </a:r>
          </a:p>
          <a:p>
            <a:endParaRPr lang="en-US" baseline="0" dirty="0" smtClean="0"/>
          </a:p>
          <a:p>
            <a:r>
              <a:rPr lang="en-US" baseline="0" dirty="0" smtClean="0"/>
              <a:t>Federal EPA will inspect all areas known to contain potential environmental hazards, but will also be allowed access to areas not known to contain these hazards, which may result in inspectors findings hazards previously-unknown to Lehman College personnel, a very bad outcome…</a:t>
            </a:r>
          </a:p>
        </p:txBody>
      </p:sp>
      <p:sp>
        <p:nvSpPr>
          <p:cNvPr id="4" name="Slide Number Placeholder 3"/>
          <p:cNvSpPr>
            <a:spLocks noGrp="1"/>
          </p:cNvSpPr>
          <p:nvPr>
            <p:ph type="sldNum" sz="quarter" idx="10"/>
          </p:nvPr>
        </p:nvSpPr>
        <p:spPr/>
        <p:txBody>
          <a:bodyPr/>
          <a:lstStyle/>
          <a:p>
            <a:fld id="{2DDE363F-38DE-4F26-955F-49C7D2A3DAB2}"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EH&amp;S personnel</a:t>
            </a:r>
            <a:r>
              <a:rPr lang="en-US" baseline="0" dirty="0" smtClean="0"/>
              <a:t> conduct formal annual inspections in labs, and informal inspections at other times, usually when visiting a lab for another reason.</a:t>
            </a:r>
          </a:p>
          <a:p>
            <a:endParaRPr lang="en-US" baseline="0" dirty="0" smtClean="0"/>
          </a:p>
          <a:p>
            <a:r>
              <a:rPr lang="en-US" baseline="0" dirty="0" smtClean="0"/>
              <a:t>As part of its agreement with EPA, CUNY EHSRM conducts scheduled and unscheduled environmental audits of all CUNY campuses with the understanding that the campuses will correct any issues discovered during CUNY’s audits immediately. Findings of CUNY’s recent audit of Lehman on the next slide.</a:t>
            </a:r>
          </a:p>
          <a:p>
            <a:endParaRPr lang="en-US" baseline="0" dirty="0" smtClean="0"/>
          </a:p>
          <a:p>
            <a:r>
              <a:rPr lang="en-US" baseline="0" dirty="0" smtClean="0"/>
              <a:t>DEP will come to campus to follow up on our annual Right-to-Know reporting, in which Lehman reports our chemical inventory to NYC DEP and FDNY, primarily inspecting chemical storage rooms, and B&amp;G’s storage areas.</a:t>
            </a:r>
          </a:p>
          <a:p>
            <a:endParaRPr lang="en-US" baseline="0" dirty="0" smtClean="0"/>
          </a:p>
          <a:p>
            <a:r>
              <a:rPr lang="en-US" baseline="0" dirty="0" smtClean="0"/>
              <a:t>Federal EPA will inspect all areas known to contain potential environmental hazards, but will also be allowed access to areas not known to contain these hazards, which may result in inspectors findings hazards previously-unknown to Lehman College personnel, a very bad outcome…</a:t>
            </a:r>
          </a:p>
        </p:txBody>
      </p:sp>
      <p:sp>
        <p:nvSpPr>
          <p:cNvPr id="4" name="Slide Number Placeholder 3"/>
          <p:cNvSpPr>
            <a:spLocks noGrp="1"/>
          </p:cNvSpPr>
          <p:nvPr>
            <p:ph type="sldNum" sz="quarter" idx="10"/>
          </p:nvPr>
        </p:nvSpPr>
        <p:spPr/>
        <p:txBody>
          <a:bodyPr/>
          <a:lstStyle/>
          <a:p>
            <a:fld id="{2DDE363F-38DE-4F26-955F-49C7D2A3DAB2}"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46357ED-254F-42A2-850A-C59A43B6A709}" type="datetime1">
              <a:rPr lang="en-US" smtClean="0"/>
              <a:pPr/>
              <a:t>10/31/2011</a:t>
            </a:fld>
            <a:endParaRPr lang="en-US"/>
          </a:p>
        </p:txBody>
      </p:sp>
      <p:sp>
        <p:nvSpPr>
          <p:cNvPr id="16" name="Slide Number Placeholder 15"/>
          <p:cNvSpPr>
            <a:spLocks noGrp="1"/>
          </p:cNvSpPr>
          <p:nvPr>
            <p:ph type="sldNum" sz="quarter" idx="11"/>
          </p:nvPr>
        </p:nvSpPr>
        <p:spPr/>
        <p:txBody>
          <a:bodyPr/>
          <a:lstStyle/>
          <a:p>
            <a:fld id="{10EC9E0A-B8AF-4E71-82CF-1989936C6ED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544308-90FD-49C3-9F92-6D46CACC6F0E}" type="datetime1">
              <a:rPr lang="en-US" smtClean="0"/>
              <a:pPr/>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C9E0A-B8AF-4E71-82CF-1989936C6E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44D4AF-42A5-4D37-9413-DA2FA455708C}" type="datetime1">
              <a:rPr lang="en-US" smtClean="0"/>
              <a:pPr/>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C9E0A-B8AF-4E71-82CF-1989936C6E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66624B4-74F2-494B-9997-928017F9FA3E}" type="datetime1">
              <a:rPr lang="en-US" smtClean="0"/>
              <a:pPr/>
              <a:t>10/31/2011</a:t>
            </a:fld>
            <a:endParaRPr lang="en-US"/>
          </a:p>
        </p:txBody>
      </p:sp>
      <p:sp>
        <p:nvSpPr>
          <p:cNvPr id="15" name="Slide Number Placeholder 14"/>
          <p:cNvSpPr>
            <a:spLocks noGrp="1"/>
          </p:cNvSpPr>
          <p:nvPr>
            <p:ph type="sldNum" sz="quarter" idx="15"/>
          </p:nvPr>
        </p:nvSpPr>
        <p:spPr/>
        <p:txBody>
          <a:bodyPr/>
          <a:lstStyle>
            <a:lvl1pPr algn="ctr">
              <a:defRPr/>
            </a:lvl1pPr>
          </a:lstStyle>
          <a:p>
            <a:fld id="{10EC9E0A-B8AF-4E71-82CF-1989936C6ED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AD77B5-286D-4909-9067-0E67C9E3E0D2}" type="datetime1">
              <a:rPr lang="en-US" smtClean="0"/>
              <a:pPr/>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C9E0A-B8AF-4E71-82CF-1989936C6ED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0AFABF-B38D-4596-83C9-B59EB90E4ABE}" type="datetime1">
              <a:rPr lang="en-US" smtClean="0"/>
              <a:pPr/>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C9E0A-B8AF-4E71-82CF-1989936C6ED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0EC9E0A-B8AF-4E71-82CF-1989936C6ED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AD5A263-5613-4B12-A04E-45CDE85D1640}" type="datetime1">
              <a:rPr lang="en-US" smtClean="0"/>
              <a:pPr/>
              <a:t>10/31/2011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CCBAC5-CDBF-4C5C-A9A4-220A211C9DCB}" type="datetime1">
              <a:rPr lang="en-US" smtClean="0"/>
              <a:pPr/>
              <a:t>10/31/2011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C9E0A-B8AF-4E71-82CF-1989936C6ED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3A5CE-2426-4579-ACF3-CE44C3441CBF}" type="datetime1">
              <a:rPr lang="en-US" smtClean="0"/>
              <a:pPr/>
              <a:t>10/31/2011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C9E0A-B8AF-4E71-82CF-1989936C6E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F330263-93C8-4A5D-B809-969DCCF9FB5F}" type="datetime1">
              <a:rPr lang="en-US" smtClean="0"/>
              <a:pPr/>
              <a:t>10/31/2011</a:t>
            </a:fld>
            <a:endParaRPr lang="en-US"/>
          </a:p>
        </p:txBody>
      </p:sp>
      <p:sp>
        <p:nvSpPr>
          <p:cNvPr id="9" name="Slide Number Placeholder 8"/>
          <p:cNvSpPr>
            <a:spLocks noGrp="1"/>
          </p:cNvSpPr>
          <p:nvPr>
            <p:ph type="sldNum" sz="quarter" idx="15"/>
          </p:nvPr>
        </p:nvSpPr>
        <p:spPr/>
        <p:txBody>
          <a:bodyPr/>
          <a:lstStyle/>
          <a:p>
            <a:fld id="{10EC9E0A-B8AF-4E71-82CF-1989936C6ED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E96DEF0-5FB5-4716-94DE-4C6717776A94}" type="datetime1">
              <a:rPr lang="en-US" smtClean="0"/>
              <a:pPr/>
              <a:t>10/31/2011</a:t>
            </a:fld>
            <a:endParaRPr lang="en-US"/>
          </a:p>
        </p:txBody>
      </p:sp>
      <p:sp>
        <p:nvSpPr>
          <p:cNvPr id="9" name="Slide Number Placeholder 8"/>
          <p:cNvSpPr>
            <a:spLocks noGrp="1"/>
          </p:cNvSpPr>
          <p:nvPr>
            <p:ph type="sldNum" sz="quarter" idx="11"/>
          </p:nvPr>
        </p:nvSpPr>
        <p:spPr/>
        <p:txBody>
          <a:bodyPr/>
          <a:lstStyle/>
          <a:p>
            <a:fld id="{10EC9E0A-B8AF-4E71-82CF-1989936C6ED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ED4A010-5734-4153-8FF8-C300512C8734}" type="datetime1">
              <a:rPr lang="en-US" smtClean="0"/>
              <a:pPr/>
              <a:t>10/31/2011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0EC9E0A-B8AF-4E71-82CF-1989936C6ED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Lehman College</a:t>
            </a:r>
          </a:p>
          <a:p>
            <a:r>
              <a:rPr lang="en-US" dirty="0" smtClean="0"/>
              <a:t>Environmental Health &amp; Safety</a:t>
            </a:r>
          </a:p>
          <a:p>
            <a:r>
              <a:rPr lang="en-US" dirty="0" smtClean="0"/>
              <a:t>November 2011</a:t>
            </a:r>
            <a:endParaRPr lang="en-US" dirty="0"/>
          </a:p>
        </p:txBody>
      </p:sp>
      <p:sp>
        <p:nvSpPr>
          <p:cNvPr id="2" name="Title 1"/>
          <p:cNvSpPr>
            <a:spLocks noGrp="1"/>
          </p:cNvSpPr>
          <p:nvPr>
            <p:ph type="ctrTitle"/>
          </p:nvPr>
        </p:nvSpPr>
        <p:spPr/>
        <p:txBody>
          <a:bodyPr/>
          <a:lstStyle/>
          <a:p>
            <a:r>
              <a:rPr lang="en-US" dirty="0" smtClean="0"/>
              <a:t>Laboratory Safety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10</a:t>
            </a:fld>
            <a:endParaRPr lang="en-US"/>
          </a:p>
        </p:txBody>
      </p:sp>
      <p:sp>
        <p:nvSpPr>
          <p:cNvPr id="3" name="Title 2"/>
          <p:cNvSpPr>
            <a:spLocks noGrp="1"/>
          </p:cNvSpPr>
          <p:nvPr>
            <p:ph type="title"/>
          </p:nvPr>
        </p:nvSpPr>
        <p:spPr/>
        <p:txBody>
          <a:bodyPr/>
          <a:lstStyle/>
          <a:p>
            <a:r>
              <a:rPr lang="en-US" dirty="0" smtClean="0"/>
              <a:t>Hazard recognition</a:t>
            </a:r>
            <a:endParaRPr lang="en-US" dirty="0"/>
          </a:p>
        </p:txBody>
      </p:sp>
      <p:sp>
        <p:nvSpPr>
          <p:cNvPr id="4" name="Text Placeholder 3"/>
          <p:cNvSpPr>
            <a:spLocks noGrp="1"/>
          </p:cNvSpPr>
          <p:nvPr>
            <p:ph type="body" idx="1"/>
          </p:nvPr>
        </p:nvSpPr>
        <p:spPr/>
        <p:txBody>
          <a:bodyPr/>
          <a:lstStyle/>
          <a:p>
            <a:r>
              <a:rPr lang="en-US" dirty="0" smtClean="0"/>
              <a:t>What are the chemical and physical hazards in the lab?</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fontAlgn="auto">
              <a:spcAft>
                <a:spcPts val="0"/>
              </a:spcAft>
              <a:defRPr/>
            </a:pPr>
            <a:r>
              <a:rPr smtClean="0"/>
              <a:t>Hazards in the laboratory</a:t>
            </a:r>
            <a:endParaRPr/>
          </a:p>
        </p:txBody>
      </p:sp>
      <p:sp>
        <p:nvSpPr>
          <p:cNvPr id="10243" name="Content Placeholder 2"/>
          <p:cNvSpPr>
            <a:spLocks noGrp="1"/>
          </p:cNvSpPr>
          <p:nvPr>
            <p:ph sz="half" idx="1"/>
          </p:nvPr>
        </p:nvSpPr>
        <p:spPr>
          <a:xfrm>
            <a:off x="228600" y="1447800"/>
            <a:ext cx="5181600" cy="4525963"/>
          </a:xfrm>
        </p:spPr>
        <p:txBody>
          <a:bodyPr>
            <a:normAutofit lnSpcReduction="10000"/>
          </a:bodyPr>
          <a:lstStyle/>
          <a:p>
            <a:pPr marL="274320" indent="-274320" fontAlgn="auto">
              <a:spcAft>
                <a:spcPts val="0"/>
              </a:spcAft>
              <a:buFont typeface="Wingdings 2"/>
              <a:buChar char=""/>
              <a:defRPr/>
            </a:pPr>
            <a:r>
              <a:rPr lang="en-US" dirty="0" smtClean="0"/>
              <a:t>Chemical hazards:</a:t>
            </a:r>
          </a:p>
          <a:p>
            <a:pPr marL="640080" lvl="1" indent="-274320" fontAlgn="auto">
              <a:spcAft>
                <a:spcPts val="0"/>
              </a:spcAft>
              <a:buClr>
                <a:schemeClr val="accent2">
                  <a:shade val="75000"/>
                </a:schemeClr>
              </a:buClr>
              <a:buFont typeface="Wingdings 2"/>
              <a:buChar char=""/>
              <a:defRPr/>
            </a:pPr>
            <a:r>
              <a:rPr lang="en-US" dirty="0" smtClean="0"/>
              <a:t>Flammable</a:t>
            </a:r>
          </a:p>
          <a:p>
            <a:pPr marL="640080" lvl="1" indent="-274320" fontAlgn="auto">
              <a:spcAft>
                <a:spcPts val="0"/>
              </a:spcAft>
              <a:buClr>
                <a:schemeClr val="accent2">
                  <a:shade val="75000"/>
                </a:schemeClr>
              </a:buClr>
              <a:buFont typeface="Wingdings 2"/>
              <a:buChar char=""/>
              <a:defRPr/>
            </a:pPr>
            <a:r>
              <a:rPr lang="en-US" dirty="0" smtClean="0"/>
              <a:t>Corrosive</a:t>
            </a:r>
          </a:p>
          <a:p>
            <a:pPr marL="640080" lvl="1" indent="-274320" fontAlgn="auto">
              <a:spcAft>
                <a:spcPts val="0"/>
              </a:spcAft>
              <a:buClr>
                <a:schemeClr val="accent2">
                  <a:shade val="75000"/>
                </a:schemeClr>
              </a:buClr>
              <a:buFont typeface="Wingdings 2"/>
              <a:buChar char=""/>
              <a:defRPr/>
            </a:pPr>
            <a:r>
              <a:rPr lang="en-US" dirty="0" smtClean="0"/>
              <a:t>Reactive</a:t>
            </a:r>
          </a:p>
          <a:p>
            <a:pPr marL="640080" lvl="1" indent="-274320" fontAlgn="auto">
              <a:spcAft>
                <a:spcPts val="0"/>
              </a:spcAft>
              <a:buClr>
                <a:schemeClr val="accent2">
                  <a:shade val="75000"/>
                </a:schemeClr>
              </a:buClr>
              <a:buFont typeface="Wingdings 2"/>
              <a:buChar char=""/>
              <a:defRPr/>
            </a:pPr>
            <a:r>
              <a:rPr lang="en-US" dirty="0" smtClean="0"/>
              <a:t>Toxic</a:t>
            </a:r>
          </a:p>
          <a:p>
            <a:pPr marL="640080" lvl="1" indent="-274320" fontAlgn="auto">
              <a:spcAft>
                <a:spcPts val="0"/>
              </a:spcAft>
              <a:buClr>
                <a:schemeClr val="accent2">
                  <a:shade val="75000"/>
                </a:schemeClr>
              </a:buClr>
              <a:buFont typeface="Wingdings 2"/>
              <a:buChar char=""/>
              <a:defRPr/>
            </a:pPr>
            <a:r>
              <a:rPr lang="en-US" dirty="0" smtClean="0"/>
              <a:t>Can be a combination of one or more hazard classes</a:t>
            </a:r>
          </a:p>
          <a:p>
            <a:pPr marL="274320" indent="-274320" fontAlgn="auto">
              <a:spcAft>
                <a:spcPts val="0"/>
              </a:spcAft>
              <a:buFont typeface="Wingdings 2"/>
              <a:buChar char=""/>
              <a:defRPr/>
            </a:pPr>
            <a:r>
              <a:rPr lang="en-US" dirty="0" smtClean="0"/>
              <a:t>Physical hazards:</a:t>
            </a:r>
          </a:p>
          <a:p>
            <a:pPr marL="640080" lvl="1" indent="-274320" fontAlgn="auto">
              <a:spcAft>
                <a:spcPts val="0"/>
              </a:spcAft>
              <a:buClr>
                <a:schemeClr val="accent2">
                  <a:shade val="75000"/>
                </a:schemeClr>
              </a:buClr>
              <a:buFont typeface="Wingdings 2"/>
              <a:buChar char=""/>
              <a:defRPr/>
            </a:pPr>
            <a:r>
              <a:rPr lang="en-US" dirty="0" smtClean="0"/>
              <a:t>Electrical</a:t>
            </a:r>
          </a:p>
          <a:p>
            <a:pPr marL="640080" lvl="1" indent="-274320" fontAlgn="auto">
              <a:spcAft>
                <a:spcPts val="0"/>
              </a:spcAft>
              <a:buClr>
                <a:schemeClr val="accent2">
                  <a:shade val="75000"/>
                </a:schemeClr>
              </a:buClr>
              <a:buFont typeface="Wingdings 2"/>
              <a:buChar char=""/>
              <a:defRPr/>
            </a:pPr>
            <a:r>
              <a:rPr lang="en-US" dirty="0" smtClean="0"/>
              <a:t>Cryogenic</a:t>
            </a:r>
          </a:p>
          <a:p>
            <a:pPr marL="640080" lvl="1" indent="-274320" fontAlgn="auto">
              <a:spcAft>
                <a:spcPts val="0"/>
              </a:spcAft>
              <a:buClr>
                <a:schemeClr val="accent2">
                  <a:shade val="75000"/>
                </a:schemeClr>
              </a:buClr>
              <a:buFont typeface="Wingdings 2"/>
              <a:buChar char=""/>
              <a:defRPr/>
            </a:pPr>
            <a:r>
              <a:rPr lang="en-US" dirty="0" smtClean="0"/>
              <a:t>(lasers)</a:t>
            </a:r>
          </a:p>
          <a:p>
            <a:pPr marL="640080" lvl="1" indent="-274320" fontAlgn="auto">
              <a:spcAft>
                <a:spcPts val="0"/>
              </a:spcAft>
              <a:buClr>
                <a:schemeClr val="accent2">
                  <a:shade val="75000"/>
                </a:schemeClr>
              </a:buClr>
              <a:buFont typeface="Wingdings 2"/>
              <a:buChar char=""/>
              <a:defRPr/>
            </a:pPr>
            <a:r>
              <a:rPr lang="en-US" dirty="0" smtClean="0"/>
              <a:t>(radioactive)</a:t>
            </a:r>
          </a:p>
        </p:txBody>
      </p:sp>
      <p:pic>
        <p:nvPicPr>
          <p:cNvPr id="13316" name="Content Placeholder 4" descr="lab_workers.gif"/>
          <p:cNvPicPr>
            <a:picLocks noGrp="1" noChangeAspect="1"/>
          </p:cNvPicPr>
          <p:nvPr>
            <p:ph sz="half" idx="2"/>
          </p:nvPr>
        </p:nvPicPr>
        <p:blipFill>
          <a:blip r:embed="rId2" cstate="print"/>
          <a:srcRect/>
          <a:stretch>
            <a:fillRect/>
          </a:stretch>
        </p:blipFill>
        <p:spPr>
          <a:xfrm>
            <a:off x="5334000" y="1676400"/>
            <a:ext cx="3617913" cy="37258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Flammable Liquids</a:t>
            </a:r>
            <a:endParaRPr lang="en-US"/>
          </a:p>
        </p:txBody>
      </p:sp>
      <p:sp>
        <p:nvSpPr>
          <p:cNvPr id="3" name="Content Placeholder 2"/>
          <p:cNvSpPr>
            <a:spLocks noGrp="1"/>
          </p:cNvSpPr>
          <p:nvPr>
            <p:ph sz="half" idx="1"/>
          </p:nvPr>
        </p:nvSpPr>
        <p:spPr>
          <a:xfrm>
            <a:off x="457200" y="1524000"/>
            <a:ext cx="4953000" cy="5105400"/>
          </a:xfrm>
        </p:spPr>
        <p:txBody>
          <a:bodyPr>
            <a:normAutofit fontScale="92500" lnSpcReduction="10000"/>
          </a:bodyPr>
          <a:lstStyle/>
          <a:p>
            <a:r>
              <a:rPr lang="en-US" dirty="0" smtClean="0"/>
              <a:t>Flashpoint &lt; 100F (FDNY)</a:t>
            </a:r>
          </a:p>
          <a:p>
            <a:r>
              <a:rPr lang="en-US" dirty="0" smtClean="0"/>
              <a:t>Flashpoint: “the lowest temp  at which a liquid emits enough vapor to form an ignitable mixture in air”</a:t>
            </a:r>
          </a:p>
          <a:p>
            <a:r>
              <a:rPr lang="en-US" dirty="0" smtClean="0"/>
              <a:t>Incompatibilities: oxidizers, acids</a:t>
            </a:r>
          </a:p>
          <a:p>
            <a:r>
              <a:rPr lang="en-US" dirty="0" smtClean="0"/>
              <a:t>Flammable storage limits: 15 gallons per lab (FDNY)</a:t>
            </a:r>
          </a:p>
          <a:p>
            <a:r>
              <a:rPr lang="en-US" dirty="0" smtClean="0"/>
              <a:t>Ex. – most </a:t>
            </a:r>
            <a:r>
              <a:rPr lang="en-US" dirty="0" err="1" smtClean="0"/>
              <a:t>nonhalogenated</a:t>
            </a:r>
            <a:r>
              <a:rPr lang="en-US" dirty="0" smtClean="0"/>
              <a:t> organic solvents (alcohols, benzene, </a:t>
            </a:r>
            <a:r>
              <a:rPr lang="en-US" dirty="0" err="1" smtClean="0"/>
              <a:t>alkanes</a:t>
            </a:r>
            <a:r>
              <a:rPr lang="en-US" dirty="0" smtClean="0"/>
              <a:t>, alkenes, alkynes; ethers; </a:t>
            </a:r>
            <a:r>
              <a:rPr lang="en-US" dirty="0" err="1" smtClean="0"/>
              <a:t>dichloroethane</a:t>
            </a:r>
            <a:r>
              <a:rPr lang="en-US" dirty="0" smtClean="0"/>
              <a:t>; etc. etc. etc.)</a:t>
            </a:r>
          </a:p>
          <a:p>
            <a:endParaRPr lang="en-US" dirty="0"/>
          </a:p>
        </p:txBody>
      </p:sp>
      <p:pic>
        <p:nvPicPr>
          <p:cNvPr id="7" name="Content Placeholder 6" descr="flam_cabinet.jpg"/>
          <p:cNvPicPr>
            <a:picLocks noGrp="1" noChangeAspect="1"/>
          </p:cNvPicPr>
          <p:nvPr>
            <p:ph sz="half" idx="2"/>
          </p:nvPr>
        </p:nvPicPr>
        <p:blipFill>
          <a:blip r:embed="rId2" cstate="print"/>
          <a:stretch>
            <a:fillRect/>
          </a:stretch>
        </p:blipFill>
        <p:spPr>
          <a:xfrm>
            <a:off x="5486400" y="2895600"/>
            <a:ext cx="2714248" cy="3429000"/>
          </a:xfrm>
        </p:spPr>
      </p:pic>
      <p:pic>
        <p:nvPicPr>
          <p:cNvPr id="14341" name="Picture 5" descr="flam_liquid.gif"/>
          <p:cNvPicPr>
            <a:picLocks noChangeAspect="1"/>
          </p:cNvPicPr>
          <p:nvPr/>
        </p:nvPicPr>
        <p:blipFill>
          <a:blip r:embed="rId3" cstate="print"/>
          <a:srcRect/>
          <a:stretch>
            <a:fillRect/>
          </a:stretch>
        </p:blipFill>
        <p:spPr bwMode="auto">
          <a:xfrm>
            <a:off x="5410200" y="304800"/>
            <a:ext cx="2422525" cy="242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Need to refrigerate your flammables?</a:t>
            </a:r>
            <a:endParaRPr/>
          </a:p>
        </p:txBody>
      </p:sp>
      <p:sp>
        <p:nvSpPr>
          <p:cNvPr id="15363" name="Content Placeholder 2"/>
          <p:cNvSpPr>
            <a:spLocks noGrp="1"/>
          </p:cNvSpPr>
          <p:nvPr>
            <p:ph sz="half" idx="1"/>
          </p:nvPr>
        </p:nvSpPr>
        <p:spPr>
          <a:xfrm>
            <a:off x="457200" y="1600200"/>
            <a:ext cx="4343400" cy="5105400"/>
          </a:xfrm>
        </p:spPr>
        <p:txBody>
          <a:bodyPr/>
          <a:lstStyle/>
          <a:p>
            <a:r>
              <a:rPr lang="en-US" smtClean="0"/>
              <a:t>Flammable materials (liquids) must be stored in flammable- or explosion-proof refrigerators only</a:t>
            </a:r>
          </a:p>
          <a:p>
            <a:r>
              <a:rPr lang="en-US" smtClean="0"/>
              <a:t>“No flammables flashing &lt;100F” signs are posted on “Regular” lab refrigerators (FDNY)</a:t>
            </a:r>
          </a:p>
          <a:p>
            <a:r>
              <a:rPr lang="en-US" smtClean="0"/>
              <a:t>Cool flammable liquids in dry ice/acetone or ice bath  instead</a:t>
            </a:r>
          </a:p>
        </p:txBody>
      </p:sp>
      <p:pic>
        <p:nvPicPr>
          <p:cNvPr id="15364" name="Content Placeholder 4" descr="flammables_in_refrigerator.jpg"/>
          <p:cNvPicPr>
            <a:picLocks noGrp="1" noChangeAspect="1"/>
          </p:cNvPicPr>
          <p:nvPr>
            <p:ph sz="half" idx="2"/>
          </p:nvPr>
        </p:nvPicPr>
        <p:blipFill>
          <a:blip r:embed="rId2" cstate="print"/>
          <a:srcRect/>
          <a:stretch>
            <a:fillRect/>
          </a:stretch>
        </p:blipFill>
        <p:spPr>
          <a:xfrm>
            <a:off x="4876800" y="1600200"/>
            <a:ext cx="3810000" cy="2335213"/>
          </a:xfrm>
        </p:spPr>
      </p:pic>
      <p:pic>
        <p:nvPicPr>
          <p:cNvPr id="15365" name="Picture 5" descr="explosion_proof_refrigerator.jpg"/>
          <p:cNvPicPr>
            <a:picLocks noChangeAspect="1"/>
          </p:cNvPicPr>
          <p:nvPr/>
        </p:nvPicPr>
        <p:blipFill>
          <a:blip r:embed="rId3" cstate="print"/>
          <a:srcRect/>
          <a:stretch>
            <a:fillRect/>
          </a:stretch>
        </p:blipFill>
        <p:spPr bwMode="auto">
          <a:xfrm>
            <a:off x="5105400" y="4114800"/>
            <a:ext cx="3352800" cy="215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Flammable Solids</a:t>
            </a:r>
            <a:endParaRPr/>
          </a:p>
        </p:txBody>
      </p:sp>
      <p:sp>
        <p:nvSpPr>
          <p:cNvPr id="16387" name="Content Placeholder 2"/>
          <p:cNvSpPr>
            <a:spLocks noGrp="1"/>
          </p:cNvSpPr>
          <p:nvPr>
            <p:ph sz="half" idx="1"/>
          </p:nvPr>
        </p:nvSpPr>
        <p:spPr>
          <a:xfrm>
            <a:off x="152400" y="1600200"/>
            <a:ext cx="5943600" cy="4525963"/>
          </a:xfrm>
        </p:spPr>
        <p:txBody>
          <a:bodyPr/>
          <a:lstStyle/>
          <a:p>
            <a:r>
              <a:rPr lang="en-US" smtClean="0"/>
              <a:t>Causes fire upon exposure to air, water, or spontaneous chemical reaction</a:t>
            </a:r>
          </a:p>
          <a:p>
            <a:pPr lvl="1"/>
            <a:r>
              <a:rPr lang="en-US" smtClean="0"/>
              <a:t>white phosphorus</a:t>
            </a:r>
          </a:p>
          <a:p>
            <a:pPr lvl="1"/>
            <a:r>
              <a:rPr lang="en-US" smtClean="0"/>
              <a:t>Alkali metals</a:t>
            </a:r>
          </a:p>
          <a:p>
            <a:pPr lvl="1"/>
            <a:r>
              <a:rPr lang="en-US" smtClean="0"/>
              <a:t>Finely-divided metals</a:t>
            </a:r>
          </a:p>
          <a:p>
            <a:pPr lvl="1"/>
            <a:r>
              <a:rPr lang="en-US" smtClean="0"/>
              <a:t>Nitrocellulose</a:t>
            </a:r>
          </a:p>
          <a:p>
            <a:pPr lvl="1"/>
            <a:r>
              <a:rPr lang="en-US" smtClean="0"/>
              <a:t>Dinitro-, trinitro compounds</a:t>
            </a:r>
          </a:p>
          <a:p>
            <a:pPr lvl="1"/>
            <a:r>
              <a:rPr lang="en-US" smtClean="0"/>
              <a:t>Organic peroxides</a:t>
            </a:r>
          </a:p>
          <a:p>
            <a:r>
              <a:rPr lang="en-US" smtClean="0"/>
              <a:t>FDNY storage limit: 2 lbs</a:t>
            </a:r>
          </a:p>
        </p:txBody>
      </p:sp>
      <p:pic>
        <p:nvPicPr>
          <p:cNvPr id="16388" name="Content Placeholder 4" descr="flam_solid.jpg"/>
          <p:cNvPicPr>
            <a:picLocks noGrp="1" noChangeAspect="1"/>
          </p:cNvPicPr>
          <p:nvPr>
            <p:ph sz="half" idx="2"/>
          </p:nvPr>
        </p:nvPicPr>
        <p:blipFill>
          <a:blip r:embed="rId2" cstate="print"/>
          <a:srcRect/>
          <a:stretch>
            <a:fillRect/>
          </a:stretch>
        </p:blipFill>
        <p:spPr>
          <a:xfrm>
            <a:off x="6172200" y="2286000"/>
            <a:ext cx="2286000" cy="2286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Flammable gases</a:t>
            </a:r>
            <a:endParaRPr lang="en-US"/>
          </a:p>
        </p:txBody>
      </p:sp>
      <p:sp>
        <p:nvSpPr>
          <p:cNvPr id="3" name="Content Placeholder 2"/>
          <p:cNvSpPr>
            <a:spLocks noGrp="1"/>
          </p:cNvSpPr>
          <p:nvPr>
            <p:ph sz="half" idx="1"/>
          </p:nvPr>
        </p:nvSpPr>
        <p:spPr>
          <a:xfrm>
            <a:off x="457200" y="1524000"/>
            <a:ext cx="4343400" cy="5105400"/>
          </a:xfrm>
        </p:spPr>
        <p:txBody>
          <a:bodyPr>
            <a:normAutofit lnSpcReduction="10000"/>
          </a:bodyPr>
          <a:lstStyle/>
          <a:p>
            <a:r>
              <a:rPr lang="en-US" dirty="0" smtClean="0"/>
              <a:t>Form explosive mixtures</a:t>
            </a:r>
          </a:p>
          <a:p>
            <a:r>
              <a:rPr lang="en-US" dirty="0" smtClean="0"/>
              <a:t>in air:</a:t>
            </a:r>
          </a:p>
          <a:p>
            <a:pPr lvl="1"/>
            <a:r>
              <a:rPr lang="en-US" dirty="0" smtClean="0"/>
              <a:t>Hydrogen</a:t>
            </a:r>
          </a:p>
          <a:p>
            <a:pPr lvl="1"/>
            <a:r>
              <a:rPr lang="en-US" dirty="0" smtClean="0"/>
              <a:t>Carbon monoxide</a:t>
            </a:r>
          </a:p>
          <a:p>
            <a:r>
              <a:rPr lang="en-US" dirty="0" smtClean="0"/>
              <a:t>Part of ongoing processes only</a:t>
            </a:r>
          </a:p>
          <a:p>
            <a:r>
              <a:rPr lang="en-US" dirty="0" smtClean="0"/>
              <a:t>Connected to equipment requiring flam gas use</a:t>
            </a:r>
          </a:p>
          <a:p>
            <a:r>
              <a:rPr lang="en-US" dirty="0" smtClean="0"/>
              <a:t>one cylinder in use, plus one cylinder in reserve</a:t>
            </a:r>
          </a:p>
          <a:p>
            <a:r>
              <a:rPr lang="en-US" dirty="0" smtClean="0"/>
              <a:t>Store separate from oxidizing gases</a:t>
            </a:r>
            <a:endParaRPr lang="en-US" dirty="0"/>
          </a:p>
        </p:txBody>
      </p:sp>
      <p:pic>
        <p:nvPicPr>
          <p:cNvPr id="17412" name="Content Placeholder 4" descr="Compressed_Gas_cylinders1.jpg"/>
          <p:cNvPicPr>
            <a:picLocks noGrp="1" noChangeAspect="1"/>
          </p:cNvPicPr>
          <p:nvPr>
            <p:ph sz="half" idx="2"/>
          </p:nvPr>
        </p:nvPicPr>
        <p:blipFill>
          <a:blip r:embed="rId2" cstate="print"/>
          <a:srcRect/>
          <a:stretch>
            <a:fillRect/>
          </a:stretch>
        </p:blipFill>
        <p:spPr>
          <a:xfrm>
            <a:off x="4648200" y="1447800"/>
            <a:ext cx="4059238" cy="3044429"/>
          </a:xfrm>
        </p:spPr>
      </p:pic>
      <p:pic>
        <p:nvPicPr>
          <p:cNvPr id="17413" name="Picture 5" descr="flam_gas.jpg"/>
          <p:cNvPicPr>
            <a:picLocks noChangeAspect="1"/>
          </p:cNvPicPr>
          <p:nvPr/>
        </p:nvPicPr>
        <p:blipFill>
          <a:blip r:embed="rId3" cstate="print"/>
          <a:srcRect/>
          <a:stretch>
            <a:fillRect/>
          </a:stretch>
        </p:blipFill>
        <p:spPr bwMode="auto">
          <a:xfrm>
            <a:off x="5638800" y="464820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Corrosive materials</a:t>
            </a:r>
            <a:endParaRPr/>
          </a:p>
        </p:txBody>
      </p:sp>
      <p:sp>
        <p:nvSpPr>
          <p:cNvPr id="18435" name="Content Placeholder 2"/>
          <p:cNvSpPr>
            <a:spLocks noGrp="1"/>
          </p:cNvSpPr>
          <p:nvPr>
            <p:ph sz="half" idx="1"/>
          </p:nvPr>
        </p:nvSpPr>
        <p:spPr/>
        <p:txBody>
          <a:bodyPr/>
          <a:lstStyle/>
          <a:p>
            <a:r>
              <a:rPr lang="en-US" smtClean="0"/>
              <a:t>Liquids</a:t>
            </a:r>
          </a:p>
          <a:p>
            <a:r>
              <a:rPr lang="en-US" smtClean="0"/>
              <a:t>(Solids)</a:t>
            </a:r>
          </a:p>
          <a:p>
            <a:r>
              <a:rPr lang="en-US" smtClean="0"/>
              <a:t>Gases</a:t>
            </a:r>
          </a:p>
          <a:p>
            <a:r>
              <a:rPr lang="en-US" smtClean="0"/>
              <a:t>Physical form must also be considered when evaluating the degree of hazard</a:t>
            </a:r>
          </a:p>
        </p:txBody>
      </p:sp>
      <p:pic>
        <p:nvPicPr>
          <p:cNvPr id="18436" name="Content Placeholder 6" descr="corrosive_2.gif"/>
          <p:cNvPicPr>
            <a:picLocks noGrp="1" noChangeAspect="1"/>
          </p:cNvPicPr>
          <p:nvPr>
            <p:ph sz="half" idx="2"/>
          </p:nvPr>
        </p:nvPicPr>
        <p:blipFill>
          <a:blip r:embed="rId2" cstate="print"/>
          <a:srcRect/>
          <a:stretch>
            <a:fillRect/>
          </a:stretch>
        </p:blipFill>
        <p:spPr>
          <a:xfrm>
            <a:off x="5334000" y="1981200"/>
            <a:ext cx="2819400" cy="2819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Most commonly encountered in the lab</a:t>
            </a:r>
          </a:p>
          <a:p>
            <a:r>
              <a:rPr lang="en-US" smtClean="0"/>
              <a:t>Acids: hydrochloric, sulfuric, nitric, perchloric, (hydrofluoric)</a:t>
            </a:r>
          </a:p>
          <a:p>
            <a:r>
              <a:rPr lang="en-US" smtClean="0"/>
              <a:t>Bases: NaOH, KOH; base bath</a:t>
            </a:r>
          </a:p>
          <a:p>
            <a:r>
              <a:rPr lang="en-US" smtClean="0"/>
              <a:t>Organic solvents</a:t>
            </a:r>
          </a:p>
          <a:p>
            <a:r>
              <a:rPr lang="en-US" smtClean="0"/>
              <a:t>Even non-fuming types tend to fume</a:t>
            </a:r>
          </a:p>
          <a:p>
            <a:r>
              <a:rPr lang="en-US" smtClean="0"/>
              <a:t>Always work in a fume hood</a:t>
            </a:r>
          </a:p>
          <a:p>
            <a:r>
              <a:rPr lang="en-US" smtClean="0"/>
              <a:t>Wear gloves, goggles, labcoat</a:t>
            </a:r>
            <a:endParaRPr lang="en-US" dirty="0"/>
          </a:p>
        </p:txBody>
      </p:sp>
      <p:sp>
        <p:nvSpPr>
          <p:cNvPr id="2" name="Title 1"/>
          <p:cNvSpPr>
            <a:spLocks noGrp="1"/>
          </p:cNvSpPr>
          <p:nvPr>
            <p:ph type="title"/>
          </p:nvPr>
        </p:nvSpPr>
        <p:spPr/>
        <p:txBody>
          <a:bodyPr/>
          <a:lstStyle/>
          <a:p>
            <a:r>
              <a:rPr lang="en-US" smtClean="0"/>
              <a:t>Corrosive liquids</a:t>
            </a:r>
            <a:endParaRPr lang="en-US"/>
          </a:p>
        </p:txBody>
      </p:sp>
      <p:sp>
        <p:nvSpPr>
          <p:cNvPr id="4" name="Content Placeholder 3"/>
          <p:cNvSpPr>
            <a:spLocks noGrp="1"/>
          </p:cNvSpPr>
          <p:nvPr>
            <p:ph sz="half" idx="4294967295"/>
          </p:nvPr>
        </p:nvSpPr>
        <p:spPr>
          <a:xfrm>
            <a:off x="5084763" y="1524000"/>
            <a:ext cx="4059237" cy="4572000"/>
          </a:xfrm>
        </p:spPr>
        <p:txBody>
          <a:bodyPr>
            <a:normAutofit/>
          </a:bodyPr>
          <a:lstStyle/>
          <a:p>
            <a:pPr marL="548640" indent="-411480" fontAlgn="auto">
              <a:spcAft>
                <a:spcPts val="0"/>
              </a:spcAft>
              <a:buClr>
                <a:schemeClr val="tx1">
                  <a:shade val="95000"/>
                </a:schemeClr>
              </a:buClr>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r>
              <a:rPr lang="en-US" smtClean="0"/>
              <a:t>More seriously hazardous than liquids or solids</a:t>
            </a:r>
          </a:p>
          <a:p>
            <a:r>
              <a:rPr lang="en-US" smtClean="0"/>
              <a:t>Respiratory tract as well as surface tissues vulnerable</a:t>
            </a:r>
          </a:p>
          <a:p>
            <a:r>
              <a:rPr lang="en-US" smtClean="0"/>
              <a:t>Region of respiratory tract affected is directly related to degree of water solubility</a:t>
            </a:r>
          </a:p>
        </p:txBody>
      </p:sp>
      <p:sp>
        <p:nvSpPr>
          <p:cNvPr id="2" name="Title 1"/>
          <p:cNvSpPr>
            <a:spLocks noGrp="1"/>
          </p:cNvSpPr>
          <p:nvPr>
            <p:ph type="title"/>
          </p:nvPr>
        </p:nvSpPr>
        <p:spPr/>
        <p:txBody>
          <a:bodyPr/>
          <a:lstStyle/>
          <a:p>
            <a:pPr fontAlgn="auto">
              <a:spcAft>
                <a:spcPts val="0"/>
              </a:spcAft>
              <a:defRPr/>
            </a:pPr>
            <a:r>
              <a:rPr smtClean="0"/>
              <a:t>Corrosive gases</a:t>
            </a:r>
            <a:endParaRPr/>
          </a:p>
        </p:txBody>
      </p:sp>
      <p:pic>
        <p:nvPicPr>
          <p:cNvPr id="20484" name="Picture 3" descr="inhalation_hazard_1.gif"/>
          <p:cNvPicPr>
            <a:picLocks noChangeAspect="1"/>
          </p:cNvPicPr>
          <p:nvPr/>
        </p:nvPicPr>
        <p:blipFill>
          <a:blip r:embed="rId2" cstate="print"/>
          <a:srcRect/>
          <a:stretch>
            <a:fillRect/>
          </a:stretch>
        </p:blipFill>
        <p:spPr bwMode="auto">
          <a:xfrm>
            <a:off x="5410200" y="3124200"/>
            <a:ext cx="2924175" cy="2933700"/>
          </a:xfrm>
          <a:prstGeom prst="rect">
            <a:avLst/>
          </a:prstGeom>
          <a:noFill/>
          <a:ln w="9525">
            <a:noFill/>
            <a:miter lim="800000"/>
            <a:headEnd/>
            <a:tailEnd/>
          </a:ln>
        </p:spPr>
      </p:pic>
      <p:sp>
        <p:nvSpPr>
          <p:cNvPr id="6" name="Rectangle 5"/>
          <p:cNvSpPr/>
          <p:nvPr/>
        </p:nvSpPr>
        <p:spPr>
          <a:xfrm>
            <a:off x="609600" y="3657600"/>
            <a:ext cx="4191000" cy="2308225"/>
          </a:xfrm>
          <a:prstGeom prst="rect">
            <a:avLst/>
          </a:prstGeom>
        </p:spPr>
        <p:txBody>
          <a:bodyPr>
            <a:spAutoFit/>
          </a:bodyPr>
          <a:lstStyle/>
          <a:p>
            <a:pPr lvl="1">
              <a:defRPr/>
            </a:pPr>
            <a:r>
              <a:rPr lang="en-US" sz="2400" b="1" dirty="0">
                <a:latin typeface="+mn-lt"/>
              </a:rPr>
              <a:t>High solubility: </a:t>
            </a:r>
            <a:r>
              <a:rPr lang="en-US" sz="2400" dirty="0" err="1">
                <a:latin typeface="+mn-lt"/>
              </a:rPr>
              <a:t>HCl</a:t>
            </a:r>
            <a:r>
              <a:rPr lang="en-US" sz="2400" dirty="0">
                <a:latin typeface="+mn-lt"/>
              </a:rPr>
              <a:t>, HF - upper respiratory tract</a:t>
            </a:r>
          </a:p>
          <a:p>
            <a:pPr lvl="1">
              <a:defRPr/>
            </a:pPr>
            <a:r>
              <a:rPr lang="en-US" sz="2400" b="1" dirty="0">
                <a:latin typeface="+mn-lt"/>
              </a:rPr>
              <a:t>Medium solubility:</a:t>
            </a:r>
            <a:r>
              <a:rPr lang="en-US" sz="2400" dirty="0">
                <a:latin typeface="+mn-lt"/>
              </a:rPr>
              <a:t> </a:t>
            </a:r>
            <a:r>
              <a:rPr lang="en-US" sz="2400" dirty="0" err="1">
                <a:latin typeface="+mn-lt"/>
              </a:rPr>
              <a:t>Cl</a:t>
            </a:r>
            <a:r>
              <a:rPr lang="en-US" sz="2400" dirty="0">
                <a:latin typeface="+mn-lt"/>
              </a:rPr>
              <a:t>, oxides of N - bronchi</a:t>
            </a:r>
          </a:p>
          <a:p>
            <a:pPr lvl="1">
              <a:defRPr/>
            </a:pPr>
            <a:r>
              <a:rPr lang="en-US" sz="2400" b="1" dirty="0">
                <a:latin typeface="+mn-lt"/>
              </a:rPr>
              <a:t>Low solubility: </a:t>
            </a:r>
            <a:r>
              <a:rPr lang="en-US" sz="2400" dirty="0">
                <a:latin typeface="+mn-lt"/>
              </a:rPr>
              <a:t>phosgene - alveoli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Everything is toxic; the dose makes the poison</a:t>
            </a:r>
          </a:p>
          <a:p>
            <a:r>
              <a:rPr lang="en-US" smtClean="0"/>
              <a:t>Local or systemic effect</a:t>
            </a:r>
          </a:p>
          <a:p>
            <a:r>
              <a:rPr lang="en-US" smtClean="0"/>
              <a:t>Route of entry</a:t>
            </a:r>
          </a:p>
          <a:p>
            <a:r>
              <a:rPr lang="en-US" smtClean="0"/>
              <a:t>Target organ</a:t>
            </a:r>
          </a:p>
          <a:p>
            <a:r>
              <a:rPr lang="en-US" smtClean="0"/>
              <a:t>Types of toxic effects</a:t>
            </a:r>
          </a:p>
          <a:p>
            <a:pPr lvl="1"/>
            <a:r>
              <a:rPr lang="en-US" smtClean="0"/>
              <a:t>Irritant</a:t>
            </a:r>
          </a:p>
          <a:p>
            <a:pPr lvl="1"/>
            <a:r>
              <a:rPr lang="en-US" smtClean="0"/>
              <a:t>Sensitizer/allergen</a:t>
            </a:r>
          </a:p>
          <a:p>
            <a:pPr lvl="1"/>
            <a:r>
              <a:rPr lang="en-US" smtClean="0"/>
              <a:t>Carcinogen</a:t>
            </a:r>
          </a:p>
          <a:p>
            <a:pPr lvl="1"/>
            <a:r>
              <a:rPr lang="en-US" smtClean="0"/>
              <a:t>Mutagen</a:t>
            </a:r>
          </a:p>
          <a:p>
            <a:pPr lvl="1"/>
            <a:endParaRPr lang="en-US" smtClean="0"/>
          </a:p>
          <a:p>
            <a:pPr lvl="1"/>
            <a:endParaRPr lang="en-US" dirty="0"/>
          </a:p>
        </p:txBody>
      </p:sp>
      <p:sp>
        <p:nvSpPr>
          <p:cNvPr id="2" name="Title 1"/>
          <p:cNvSpPr>
            <a:spLocks noGrp="1"/>
          </p:cNvSpPr>
          <p:nvPr>
            <p:ph type="title"/>
          </p:nvPr>
        </p:nvSpPr>
        <p:spPr/>
        <p:txBody>
          <a:bodyPr/>
          <a:lstStyle/>
          <a:p>
            <a:r>
              <a:rPr lang="en-US" smtClean="0"/>
              <a:t>Toxic materials</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2</a:t>
            </a:fld>
            <a:endParaRPr lang="en-US"/>
          </a:p>
        </p:txBody>
      </p:sp>
      <p:sp>
        <p:nvSpPr>
          <p:cNvPr id="3" name="Title 2"/>
          <p:cNvSpPr>
            <a:spLocks noGrp="1"/>
          </p:cNvSpPr>
          <p:nvPr>
            <p:ph type="title"/>
          </p:nvPr>
        </p:nvSpPr>
        <p:spPr/>
        <p:txBody>
          <a:bodyPr/>
          <a:lstStyle/>
          <a:p>
            <a:r>
              <a:rPr lang="en-US" dirty="0" smtClean="0"/>
              <a:t>Introduction</a:t>
            </a:r>
            <a:endParaRPr lang="en-US" dirty="0"/>
          </a:p>
        </p:txBody>
      </p:sp>
      <p:sp>
        <p:nvSpPr>
          <p:cNvPr id="4" name="Text Placeholder 3"/>
          <p:cNvSpPr>
            <a:spLocks noGrp="1"/>
          </p:cNvSpPr>
          <p:nvPr>
            <p:ph type="body" idx="1"/>
          </p:nvPr>
        </p:nvSpPr>
        <p:spPr/>
        <p:txBody>
          <a:bodyPr/>
          <a:lstStyle/>
          <a:p>
            <a:r>
              <a:rPr lang="en-US" dirty="0" smtClean="0"/>
              <a:t>Regulatory agencies and laboratory safety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Purchasing Chemicals</a:t>
            </a:r>
            <a:endParaRPr/>
          </a:p>
        </p:txBody>
      </p:sp>
      <p:sp>
        <p:nvSpPr>
          <p:cNvPr id="22531" name="Content Placeholder 2"/>
          <p:cNvSpPr>
            <a:spLocks noGrp="1"/>
          </p:cNvSpPr>
          <p:nvPr>
            <p:ph sz="half" idx="1"/>
          </p:nvPr>
        </p:nvSpPr>
        <p:spPr>
          <a:xfrm>
            <a:off x="228600" y="1600200"/>
            <a:ext cx="4648200" cy="4525963"/>
          </a:xfrm>
        </p:spPr>
        <p:txBody>
          <a:bodyPr/>
          <a:lstStyle/>
          <a:p>
            <a:r>
              <a:rPr lang="en-US" sz="2400" smtClean="0"/>
              <a:t>Please limit the amounts of chemicals to your  immediate needs</a:t>
            </a:r>
          </a:p>
          <a:p>
            <a:r>
              <a:rPr lang="en-US" sz="2400" smtClean="0"/>
              <a:t>Do not stockpile chemicals</a:t>
            </a:r>
          </a:p>
          <a:p>
            <a:r>
              <a:rPr lang="en-US" sz="2400" smtClean="0"/>
              <a:t>old chemicals = inherently waste-like , when stored with newer chemicals of the same type</a:t>
            </a:r>
          </a:p>
          <a:p>
            <a:r>
              <a:rPr lang="en-US" sz="2400" smtClean="0"/>
              <a:t>Test peroxidizable chemicals every 6 months</a:t>
            </a:r>
          </a:p>
          <a:p>
            <a:pPr>
              <a:buFont typeface="Wingdings 2" pitchFamily="18" charset="2"/>
              <a:buNone/>
            </a:pPr>
            <a:endParaRPr lang="en-US" sz="2400" smtClean="0"/>
          </a:p>
          <a:p>
            <a:endParaRPr lang="en-US" smtClean="0"/>
          </a:p>
        </p:txBody>
      </p:sp>
      <p:pic>
        <p:nvPicPr>
          <p:cNvPr id="22532" name="Content Placeholder 4" descr="chem_storage.jpg"/>
          <p:cNvPicPr>
            <a:picLocks noGrp="1" noChangeAspect="1"/>
          </p:cNvPicPr>
          <p:nvPr>
            <p:ph sz="half" idx="2"/>
          </p:nvPr>
        </p:nvPicPr>
        <p:blipFill>
          <a:blip r:embed="rId2" cstate="print"/>
          <a:srcRect/>
          <a:stretch>
            <a:fillRect/>
          </a:stretch>
        </p:blipFill>
        <p:spPr>
          <a:xfrm>
            <a:off x="4926013" y="1828800"/>
            <a:ext cx="3948112" cy="29575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Physical Hazards: Electrical Hazards</a:t>
            </a:r>
            <a:endParaRPr lang="en-US"/>
          </a:p>
        </p:txBody>
      </p:sp>
      <p:sp>
        <p:nvSpPr>
          <p:cNvPr id="3" name="Content Placeholder 2"/>
          <p:cNvSpPr>
            <a:spLocks noGrp="1"/>
          </p:cNvSpPr>
          <p:nvPr>
            <p:ph sz="half" idx="1"/>
          </p:nvPr>
        </p:nvSpPr>
        <p:spPr>
          <a:xfrm>
            <a:off x="457200" y="1524000"/>
            <a:ext cx="4800600" cy="4953000"/>
          </a:xfrm>
        </p:spPr>
        <p:txBody>
          <a:bodyPr>
            <a:normAutofit lnSpcReduction="10000"/>
          </a:bodyPr>
          <a:lstStyle/>
          <a:p>
            <a:r>
              <a:rPr lang="en-US" dirty="0" smtClean="0"/>
              <a:t>Inspect electrical equipment for frayed cords, exposed wires</a:t>
            </a:r>
          </a:p>
          <a:p>
            <a:r>
              <a:rPr lang="en-US" b="1" dirty="0" smtClean="0">
                <a:solidFill>
                  <a:srgbClr val="FFFF00"/>
                </a:solidFill>
              </a:rPr>
              <a:t>Intact or damaged equipment = spark source</a:t>
            </a:r>
          </a:p>
          <a:p>
            <a:r>
              <a:rPr lang="en-US" dirty="0" smtClean="0"/>
              <a:t>Repair/replace worn electrical equipment!</a:t>
            </a:r>
          </a:p>
          <a:p>
            <a:r>
              <a:rPr lang="en-US" dirty="0" smtClean="0"/>
              <a:t>Post High Voltage signs at electrophoresis setups and power supplies</a:t>
            </a:r>
          </a:p>
          <a:p>
            <a:r>
              <a:rPr lang="en-US" dirty="0" smtClean="0"/>
              <a:t>When working with flammables, use intrinsically safe electrical equipment only</a:t>
            </a:r>
            <a:endParaRPr lang="en-US" dirty="0" smtClean="0"/>
          </a:p>
        </p:txBody>
      </p:sp>
      <p:pic>
        <p:nvPicPr>
          <p:cNvPr id="23556" name="Content Placeholder 4" descr="Variac.jpg"/>
          <p:cNvPicPr>
            <a:picLocks noGrp="1" noChangeAspect="1"/>
          </p:cNvPicPr>
          <p:nvPr>
            <p:ph sz="half" idx="2"/>
          </p:nvPr>
        </p:nvPicPr>
        <p:blipFill>
          <a:blip r:embed="rId2" cstate="print"/>
          <a:srcRect/>
          <a:stretch>
            <a:fillRect/>
          </a:stretch>
        </p:blipFill>
        <p:spPr>
          <a:xfrm>
            <a:off x="5638800" y="1600200"/>
            <a:ext cx="2862105" cy="2284664"/>
          </a:xfrm>
        </p:spPr>
      </p:pic>
      <p:pic>
        <p:nvPicPr>
          <p:cNvPr id="23557" name="Picture 5" descr="electrophoresis.jpg"/>
          <p:cNvPicPr>
            <a:picLocks noChangeAspect="1"/>
          </p:cNvPicPr>
          <p:nvPr/>
        </p:nvPicPr>
        <p:blipFill>
          <a:blip r:embed="rId3" cstate="print"/>
          <a:srcRect/>
          <a:stretch>
            <a:fillRect/>
          </a:stretch>
        </p:blipFill>
        <p:spPr bwMode="auto">
          <a:xfrm>
            <a:off x="5029200" y="3962400"/>
            <a:ext cx="3733800" cy="204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22</a:t>
            </a:fld>
            <a:endParaRPr lang="en-US"/>
          </a:p>
        </p:txBody>
      </p:sp>
      <p:sp>
        <p:nvSpPr>
          <p:cNvPr id="3" name="Title 2"/>
          <p:cNvSpPr>
            <a:spLocks noGrp="1"/>
          </p:cNvSpPr>
          <p:nvPr>
            <p:ph type="title"/>
          </p:nvPr>
        </p:nvSpPr>
        <p:spPr/>
        <p:txBody>
          <a:bodyPr/>
          <a:lstStyle/>
          <a:p>
            <a:r>
              <a:rPr lang="en-US" dirty="0" smtClean="0"/>
              <a:t>Hazard Control</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Administrative controls</a:t>
            </a:r>
          </a:p>
          <a:p>
            <a:r>
              <a:rPr lang="en-US" dirty="0" smtClean="0"/>
              <a:t>Engineering controls</a:t>
            </a:r>
          </a:p>
          <a:p>
            <a:r>
              <a:rPr lang="en-US" dirty="0" smtClean="0"/>
              <a:t>Personal Protective Equipment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r>
              <a:rPr lang="en-US" b="1" dirty="0" smtClean="0"/>
              <a:t>Administrative controls</a:t>
            </a:r>
          </a:p>
          <a:p>
            <a:pPr lvl="1"/>
            <a:r>
              <a:rPr lang="en-US" dirty="0" smtClean="0"/>
              <a:t>Employee information and training</a:t>
            </a:r>
          </a:p>
          <a:p>
            <a:pPr lvl="1"/>
            <a:r>
              <a:rPr lang="en-US" dirty="0" smtClean="0"/>
              <a:t>Material Safety Data Sheets (MSDS)</a:t>
            </a:r>
          </a:p>
          <a:p>
            <a:pPr lvl="1"/>
            <a:r>
              <a:rPr lang="en-US" dirty="0" smtClean="0"/>
              <a:t>lab inspections by </a:t>
            </a:r>
            <a:r>
              <a:rPr lang="en-US" dirty="0" smtClean="0"/>
              <a:t>EH&amp;S, others</a:t>
            </a:r>
            <a:endParaRPr lang="en-US" dirty="0" smtClean="0"/>
          </a:p>
          <a:p>
            <a:r>
              <a:rPr lang="en-US" b="1" dirty="0" smtClean="0"/>
              <a:t>Engineering controls</a:t>
            </a:r>
          </a:p>
          <a:p>
            <a:pPr lvl="1"/>
            <a:r>
              <a:rPr lang="en-US" dirty="0" smtClean="0"/>
              <a:t>Chemical fume hoods</a:t>
            </a:r>
          </a:p>
          <a:p>
            <a:r>
              <a:rPr lang="en-US" b="1" dirty="0" smtClean="0"/>
              <a:t>Personal Protective Equipment - PPE</a:t>
            </a:r>
          </a:p>
          <a:p>
            <a:pPr lvl="1"/>
            <a:r>
              <a:rPr lang="en-US" dirty="0" smtClean="0"/>
              <a:t>Eye protection</a:t>
            </a:r>
          </a:p>
          <a:p>
            <a:pPr lvl="1"/>
            <a:r>
              <a:rPr lang="en-US" dirty="0" smtClean="0"/>
              <a:t>Protective clothing (</a:t>
            </a:r>
            <a:r>
              <a:rPr lang="en-US" dirty="0" err="1" smtClean="0"/>
              <a:t>labcoats</a:t>
            </a:r>
            <a:r>
              <a:rPr lang="en-US" dirty="0" smtClean="0"/>
              <a:t>, gloves)</a:t>
            </a:r>
          </a:p>
          <a:p>
            <a:pPr lvl="1"/>
            <a:r>
              <a:rPr lang="en-US" dirty="0" smtClean="0"/>
              <a:t>Respiratory protection</a:t>
            </a:r>
          </a:p>
        </p:txBody>
      </p:sp>
      <p:sp>
        <p:nvSpPr>
          <p:cNvPr id="2" name="Title 1"/>
          <p:cNvSpPr>
            <a:spLocks noGrp="1"/>
          </p:cNvSpPr>
          <p:nvPr>
            <p:ph type="title"/>
          </p:nvPr>
        </p:nvSpPr>
        <p:spPr/>
        <p:txBody>
          <a:bodyPr/>
          <a:lstStyle/>
          <a:p>
            <a:pPr fontAlgn="auto">
              <a:spcAft>
                <a:spcPts val="0"/>
              </a:spcAft>
              <a:defRPr/>
            </a:pPr>
            <a:r>
              <a:rPr smtClean="0"/>
              <a:t>Hazard Protection</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Chemical hazard information supplied by the manufacturer (OSHA)</a:t>
            </a:r>
          </a:p>
          <a:p>
            <a:r>
              <a:rPr lang="en-US" dirty="0" smtClean="0"/>
              <a:t>MSDS accompanies each chemical shipment</a:t>
            </a:r>
          </a:p>
          <a:p>
            <a:r>
              <a:rPr lang="en-US" dirty="0" smtClean="0"/>
              <a:t>Required for both pure chemicals and chemical products (mixtures) containing hazardous chemicals</a:t>
            </a:r>
          </a:p>
          <a:p>
            <a:r>
              <a:rPr lang="en-US" dirty="0" smtClean="0"/>
              <a:t>All hazardous components &gt;1%</a:t>
            </a:r>
          </a:p>
          <a:p>
            <a:r>
              <a:rPr lang="en-US" dirty="0" smtClean="0"/>
              <a:t>Exact percent composition not required</a:t>
            </a:r>
          </a:p>
          <a:p>
            <a:endParaRPr lang="en-US" dirty="0" smtClean="0"/>
          </a:p>
          <a:p>
            <a:r>
              <a:rPr lang="en-US" dirty="0" smtClean="0"/>
              <a:t>Read MSDSs from many different</a:t>
            </a:r>
          </a:p>
          <a:p>
            <a:pPr>
              <a:buNone/>
            </a:pPr>
            <a:r>
              <a:rPr lang="en-US" dirty="0" smtClean="0"/>
              <a:t>sources for a single chemical for a</a:t>
            </a:r>
          </a:p>
          <a:p>
            <a:pPr>
              <a:buNone/>
            </a:pPr>
            <a:r>
              <a:rPr lang="en-US" dirty="0" smtClean="0"/>
              <a:t>more complete understanding of hazard</a:t>
            </a:r>
            <a:endParaRPr lang="en-US" dirty="0"/>
          </a:p>
        </p:txBody>
      </p:sp>
      <p:sp>
        <p:nvSpPr>
          <p:cNvPr id="2" name="Title 1"/>
          <p:cNvSpPr>
            <a:spLocks noGrp="1"/>
          </p:cNvSpPr>
          <p:nvPr>
            <p:ph type="title"/>
          </p:nvPr>
        </p:nvSpPr>
        <p:spPr/>
        <p:txBody>
          <a:bodyPr/>
          <a:lstStyle/>
          <a:p>
            <a:r>
              <a:rPr lang="en-US" smtClean="0"/>
              <a:t>Material Safety Data Sheets (MSDS)</a:t>
            </a:r>
            <a:endParaRPr lang="en-US"/>
          </a:p>
        </p:txBody>
      </p:sp>
      <p:pic>
        <p:nvPicPr>
          <p:cNvPr id="27652" name="Picture 3" descr="MSDS_binder.gif"/>
          <p:cNvPicPr>
            <a:picLocks noChangeAspect="1"/>
          </p:cNvPicPr>
          <p:nvPr/>
        </p:nvPicPr>
        <p:blipFill>
          <a:blip r:embed="rId2" cstate="print"/>
          <a:srcRect/>
          <a:stretch>
            <a:fillRect/>
          </a:stretch>
        </p:blipFill>
        <p:spPr bwMode="auto">
          <a:xfrm>
            <a:off x="6934200" y="3505200"/>
            <a:ext cx="1646238" cy="220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lstStyle/>
          <a:p>
            <a:pPr fontAlgn="auto">
              <a:spcAft>
                <a:spcPts val="0"/>
              </a:spcAft>
              <a:defRPr/>
            </a:pPr>
            <a:r>
              <a:rPr sz="3200" smtClean="0"/>
              <a:t>Hazard Information: Chemical Labels: National Fire Prevention Association (NFPA) hazard rating system</a:t>
            </a:r>
            <a:endParaRPr sz="3200"/>
          </a:p>
        </p:txBody>
      </p:sp>
      <p:pic>
        <p:nvPicPr>
          <p:cNvPr id="26627" name="Picture 2" descr="NFPA_704.jpg"/>
          <p:cNvPicPr>
            <a:picLocks noChangeAspect="1"/>
          </p:cNvPicPr>
          <p:nvPr/>
        </p:nvPicPr>
        <p:blipFill>
          <a:blip r:embed="rId2" cstate="print"/>
          <a:srcRect/>
          <a:stretch>
            <a:fillRect/>
          </a:stretch>
        </p:blipFill>
        <p:spPr bwMode="auto">
          <a:xfrm>
            <a:off x="838200" y="1447800"/>
            <a:ext cx="7010400" cy="52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Chemical Fume Hoods</a:t>
            </a:r>
            <a:endParaRPr lang="en-US" dirty="0"/>
          </a:p>
        </p:txBody>
      </p:sp>
      <p:sp>
        <p:nvSpPr>
          <p:cNvPr id="3" name="Content Placeholder 2"/>
          <p:cNvSpPr>
            <a:spLocks noGrp="1"/>
          </p:cNvSpPr>
          <p:nvPr>
            <p:ph sz="half" idx="1"/>
          </p:nvPr>
        </p:nvSpPr>
        <p:spPr>
          <a:xfrm>
            <a:off x="457200" y="1524000"/>
            <a:ext cx="4059936" cy="5029200"/>
          </a:xfrm>
        </p:spPr>
        <p:txBody>
          <a:bodyPr>
            <a:normAutofit/>
          </a:bodyPr>
          <a:lstStyle/>
          <a:p>
            <a:r>
              <a:rPr lang="en-US" dirty="0" smtClean="0"/>
              <a:t>Engineering controls (fume hoods) are the first line of defense against hazardous chemical exposure</a:t>
            </a:r>
          </a:p>
          <a:p>
            <a:r>
              <a:rPr lang="en-US" dirty="0" smtClean="0"/>
              <a:t>Hazard is removed from worker environment</a:t>
            </a:r>
          </a:p>
          <a:p>
            <a:r>
              <a:rPr lang="en-US" dirty="0" smtClean="0"/>
              <a:t>Laboratory air is not </a:t>
            </a:r>
            <a:r>
              <a:rPr lang="en-US" dirty="0" err="1" smtClean="0"/>
              <a:t>recirculated</a:t>
            </a:r>
            <a:r>
              <a:rPr lang="en-US" dirty="0" smtClean="0"/>
              <a:t>; air is exhausted directly to the outdoors through the fume hoods</a:t>
            </a:r>
            <a:endParaRPr lang="en-US" dirty="0"/>
          </a:p>
        </p:txBody>
      </p:sp>
      <p:sp>
        <p:nvSpPr>
          <p:cNvPr id="6" name="Content Placeholder 5"/>
          <p:cNvSpPr>
            <a:spLocks noGrp="1"/>
          </p:cNvSpPr>
          <p:nvPr>
            <p:ph sz="half" idx="2"/>
          </p:nvPr>
        </p:nvSpPr>
        <p:spPr/>
        <p:txBody>
          <a:bodyPr>
            <a:normAutofit/>
          </a:bodyPr>
          <a:lstStyle/>
          <a:p>
            <a:r>
              <a:rPr lang="en-US" dirty="0" smtClean="0"/>
              <a:t>Proper fume hood use minimizes/eliminates chemical exposures</a:t>
            </a:r>
            <a:endParaRPr lang="en-US" dirty="0"/>
          </a:p>
        </p:txBody>
      </p:sp>
      <p:pic>
        <p:nvPicPr>
          <p:cNvPr id="28677" name="Picture 6" descr="fumehood_proper_use.jpg"/>
          <p:cNvPicPr>
            <a:picLocks noChangeAspect="1"/>
          </p:cNvPicPr>
          <p:nvPr/>
        </p:nvPicPr>
        <p:blipFill>
          <a:blip r:embed="rId2" cstate="print"/>
          <a:srcRect/>
          <a:stretch>
            <a:fillRect/>
          </a:stretch>
        </p:blipFill>
        <p:spPr bwMode="auto">
          <a:xfrm>
            <a:off x="4724400" y="3657600"/>
            <a:ext cx="3810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27</a:t>
            </a:fld>
            <a:endParaRPr lang="en-US"/>
          </a:p>
        </p:txBody>
      </p:sp>
      <p:sp>
        <p:nvSpPr>
          <p:cNvPr id="3" name="Title 2"/>
          <p:cNvSpPr>
            <a:spLocks noGrp="1"/>
          </p:cNvSpPr>
          <p:nvPr>
            <p:ph type="title"/>
          </p:nvPr>
        </p:nvSpPr>
        <p:spPr/>
        <p:txBody>
          <a:bodyPr>
            <a:normAutofit fontScale="90000"/>
          </a:bodyPr>
          <a:lstStyle/>
          <a:p>
            <a:r>
              <a:rPr lang="en-US" dirty="0" smtClean="0"/>
              <a:t>A </a:t>
            </a:r>
            <a:r>
              <a:rPr lang="en-US" dirty="0" err="1" smtClean="0"/>
              <a:t>Biosafety</a:t>
            </a:r>
            <a:r>
              <a:rPr lang="en-US" dirty="0" smtClean="0"/>
              <a:t> cabinet is not a chemical fume hood</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Not for worker protection</a:t>
            </a:r>
          </a:p>
          <a:p>
            <a:r>
              <a:rPr lang="en-US" dirty="0" smtClean="0"/>
              <a:t>Most laminar flow hoods protect the product from contamination only</a:t>
            </a:r>
          </a:p>
          <a:p>
            <a:r>
              <a:rPr lang="en-US" dirty="0" smtClean="0"/>
              <a:t>Draws in HEPA-filtered air from lab to make a “curtain” of air through the front opening</a:t>
            </a:r>
          </a:p>
          <a:p>
            <a:r>
              <a:rPr lang="en-US" dirty="0" smtClean="0"/>
              <a:t>blows HEPA-filtered air out through top</a:t>
            </a:r>
          </a:p>
        </p:txBody>
      </p:sp>
      <p:sp>
        <p:nvSpPr>
          <p:cNvPr id="8" name="Content Placeholder 7"/>
          <p:cNvSpPr>
            <a:spLocks noGrp="1"/>
          </p:cNvSpPr>
          <p:nvPr>
            <p:ph sz="half" idx="2"/>
          </p:nvPr>
        </p:nvSpPr>
        <p:spPr/>
        <p:txBody>
          <a:bodyPr/>
          <a:lstStyle/>
          <a:p>
            <a:r>
              <a:rPr lang="en-US" dirty="0" smtClean="0"/>
              <a:t>Not for use with hazardous materials (chemical vapors pass through HEPA filter)</a:t>
            </a:r>
            <a:endParaRPr lang="en-US" dirty="0"/>
          </a:p>
        </p:txBody>
      </p:sp>
      <p:pic>
        <p:nvPicPr>
          <p:cNvPr id="9" name="Picture 8" descr="Laminar flow hood.jpg"/>
          <p:cNvPicPr>
            <a:picLocks noChangeAspect="1"/>
          </p:cNvPicPr>
          <p:nvPr/>
        </p:nvPicPr>
        <p:blipFill>
          <a:blip r:embed="rId2" cstate="print"/>
          <a:stretch>
            <a:fillRect/>
          </a:stretch>
        </p:blipFill>
        <p:spPr>
          <a:xfrm>
            <a:off x="5029200" y="3355669"/>
            <a:ext cx="3455022" cy="258793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Fume hood guidelines</a:t>
            </a:r>
            <a:endParaRPr lang="en-US"/>
          </a:p>
        </p:txBody>
      </p:sp>
      <p:sp>
        <p:nvSpPr>
          <p:cNvPr id="3" name="Content Placeholder 2"/>
          <p:cNvSpPr>
            <a:spLocks noGrp="1"/>
          </p:cNvSpPr>
          <p:nvPr>
            <p:ph sz="half" idx="1"/>
          </p:nvPr>
        </p:nvSpPr>
        <p:spPr>
          <a:xfrm>
            <a:off x="457200" y="1524000"/>
            <a:ext cx="4059936" cy="5029200"/>
          </a:xfrm>
        </p:spPr>
        <p:txBody>
          <a:bodyPr>
            <a:normAutofit lnSpcReduction="10000"/>
          </a:bodyPr>
          <a:lstStyle/>
          <a:p>
            <a:r>
              <a:rPr lang="en-US" dirty="0" smtClean="0"/>
              <a:t>Turn fume hood ON</a:t>
            </a:r>
          </a:p>
          <a:p>
            <a:r>
              <a:rPr lang="en-US" dirty="0" smtClean="0"/>
              <a:t>Check for airflow by holding a </a:t>
            </a:r>
            <a:r>
              <a:rPr lang="en-US" dirty="0" err="1" smtClean="0"/>
              <a:t>kimwipe</a:t>
            </a:r>
            <a:r>
              <a:rPr lang="en-US" dirty="0" smtClean="0"/>
              <a:t> or tissue at the hood face</a:t>
            </a:r>
          </a:p>
          <a:p>
            <a:r>
              <a:rPr lang="en-US" dirty="0" smtClean="0"/>
              <a:t>Work at least 6” inside hood to ensure capture of chemical vapors</a:t>
            </a:r>
          </a:p>
          <a:p>
            <a:r>
              <a:rPr lang="en-US" dirty="0" smtClean="0"/>
              <a:t>Lower the sash to 12-18” for proper face velocity, to protect the breathing zone, and provide splash protection</a:t>
            </a:r>
          </a:p>
          <a:p>
            <a:endParaRPr lang="en-US" dirty="0"/>
          </a:p>
        </p:txBody>
      </p:sp>
      <p:pic>
        <p:nvPicPr>
          <p:cNvPr id="9" name="Content Placeholder 8" descr="fume hood airflow.jpg"/>
          <p:cNvPicPr>
            <a:picLocks noGrp="1" noChangeAspect="1"/>
          </p:cNvPicPr>
          <p:nvPr>
            <p:ph sz="half" idx="2"/>
          </p:nvPr>
        </p:nvPicPr>
        <p:blipFill>
          <a:blip r:embed="rId2" cstate="print"/>
          <a:stretch>
            <a:fillRect/>
          </a:stretch>
        </p:blipFill>
        <p:spPr>
          <a:xfrm>
            <a:off x="4593771" y="1752600"/>
            <a:ext cx="3918857" cy="27432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29</a:t>
            </a:fld>
            <a:endParaRPr lang="en-US"/>
          </a:p>
        </p:txBody>
      </p:sp>
      <p:sp>
        <p:nvSpPr>
          <p:cNvPr id="3" name="Title 2"/>
          <p:cNvSpPr>
            <a:spLocks noGrp="1"/>
          </p:cNvSpPr>
          <p:nvPr>
            <p:ph type="title"/>
          </p:nvPr>
        </p:nvSpPr>
        <p:spPr/>
        <p:txBody>
          <a:bodyPr/>
          <a:lstStyle/>
          <a:p>
            <a:r>
              <a:rPr lang="en-US" dirty="0" err="1" smtClean="0"/>
              <a:t>Perchloric</a:t>
            </a:r>
            <a:r>
              <a:rPr lang="en-US" dirty="0" smtClean="0"/>
              <a:t> acid fume hood</a:t>
            </a:r>
            <a:endParaRPr lang="en-US" dirty="0"/>
          </a:p>
        </p:txBody>
      </p:sp>
      <p:pic>
        <p:nvPicPr>
          <p:cNvPr id="12" name="Content Placeholder 11" descr="100_0379.JPG"/>
          <p:cNvPicPr>
            <a:picLocks noGrp="1" noChangeAspect="1"/>
          </p:cNvPicPr>
          <p:nvPr>
            <p:ph sz="half" idx="2"/>
          </p:nvPr>
        </p:nvPicPr>
        <p:blipFill>
          <a:blip r:embed="rId2" cstate="print"/>
          <a:stretch>
            <a:fillRect/>
          </a:stretch>
        </p:blipFill>
        <p:spPr>
          <a:xfrm>
            <a:off x="4953000" y="1600200"/>
            <a:ext cx="3221038" cy="2415779"/>
          </a:xfrm>
        </p:spPr>
      </p:pic>
      <p:sp>
        <p:nvSpPr>
          <p:cNvPr id="14" name="Content Placeholder 13"/>
          <p:cNvSpPr>
            <a:spLocks noGrp="1"/>
          </p:cNvSpPr>
          <p:nvPr>
            <p:ph sz="half" idx="1"/>
          </p:nvPr>
        </p:nvSpPr>
        <p:spPr>
          <a:xfrm>
            <a:off x="457200" y="1524000"/>
            <a:ext cx="4059936" cy="5029200"/>
          </a:xfrm>
        </p:spPr>
        <p:txBody>
          <a:bodyPr>
            <a:normAutofit lnSpcReduction="10000"/>
          </a:bodyPr>
          <a:lstStyle/>
          <a:p>
            <a:r>
              <a:rPr lang="en-US" dirty="0" smtClean="0"/>
              <a:t>Used for procedures in which </a:t>
            </a:r>
            <a:r>
              <a:rPr lang="en-US" dirty="0" err="1" smtClean="0"/>
              <a:t>perchloric</a:t>
            </a:r>
            <a:r>
              <a:rPr lang="en-US" dirty="0" smtClean="0"/>
              <a:t> acid is boiled to near-dryness</a:t>
            </a:r>
          </a:p>
          <a:p>
            <a:r>
              <a:rPr lang="en-US" dirty="0" err="1" smtClean="0"/>
              <a:t>Perchlorate</a:t>
            </a:r>
            <a:r>
              <a:rPr lang="en-US" dirty="0" smtClean="0"/>
              <a:t> salts settle on hood surfaces, ducts</a:t>
            </a:r>
          </a:p>
          <a:p>
            <a:r>
              <a:rPr lang="en-US" dirty="0" smtClean="0"/>
              <a:t>Reacts violently with organic materials</a:t>
            </a:r>
          </a:p>
          <a:p>
            <a:r>
              <a:rPr lang="en-US" dirty="0" err="1" smtClean="0"/>
              <a:t>Washdown</a:t>
            </a:r>
            <a:r>
              <a:rPr lang="en-US" dirty="0" smtClean="0"/>
              <a:t> feature rinses interior surfaces</a:t>
            </a:r>
          </a:p>
          <a:p>
            <a:r>
              <a:rPr lang="en-US" dirty="0" smtClean="0"/>
              <a:t>Single ducted (not combined with other fume hoods)</a:t>
            </a:r>
            <a:endParaRPr lang="en-US" dirty="0"/>
          </a:p>
        </p:txBody>
      </p:sp>
      <p:pic>
        <p:nvPicPr>
          <p:cNvPr id="15" name="Picture 14" descr="Perchloric duct.bmp"/>
          <p:cNvPicPr>
            <a:picLocks noChangeAspect="1"/>
          </p:cNvPicPr>
          <p:nvPr/>
        </p:nvPicPr>
        <p:blipFill>
          <a:blip r:embed="rId3" cstate="print"/>
          <a:stretch>
            <a:fillRect/>
          </a:stretch>
        </p:blipFill>
        <p:spPr>
          <a:xfrm>
            <a:off x="5638800" y="4191000"/>
            <a:ext cx="2000000" cy="1609524"/>
          </a:xfrm>
          <a:prstGeom prst="rect">
            <a:avLst/>
          </a:prstGeom>
        </p:spPr>
      </p:pic>
      <p:sp>
        <p:nvSpPr>
          <p:cNvPr id="16" name="TextBox 15"/>
          <p:cNvSpPr txBox="1"/>
          <p:nvPr/>
        </p:nvSpPr>
        <p:spPr>
          <a:xfrm>
            <a:off x="5105400" y="5562600"/>
            <a:ext cx="2971800" cy="646331"/>
          </a:xfrm>
          <a:prstGeom prst="rect">
            <a:avLst/>
          </a:prstGeom>
          <a:solidFill>
            <a:srgbClr val="00B0F0"/>
          </a:solidFill>
        </p:spPr>
        <p:txBody>
          <a:bodyPr wrap="square" rtlCol="0">
            <a:spAutoFit/>
          </a:bodyPr>
          <a:lstStyle/>
          <a:p>
            <a:r>
              <a:rPr lang="en-US" dirty="0" err="1" smtClean="0"/>
              <a:t>Perchlorates</a:t>
            </a:r>
            <a:r>
              <a:rPr lang="en-US" dirty="0" smtClean="0"/>
              <a:t>  </a:t>
            </a:r>
            <a:r>
              <a:rPr lang="en-US" dirty="0" err="1" smtClean="0"/>
              <a:t>crystalizing</a:t>
            </a:r>
            <a:r>
              <a:rPr lang="en-US" dirty="0" smtClean="0"/>
              <a:t> on fume hood duct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Occupational Safety &amp; Health Administration</a:t>
            </a:r>
          </a:p>
          <a:p>
            <a:r>
              <a:rPr lang="en-US" dirty="0" smtClean="0"/>
              <a:t>New York State Department of Labor Public Employees Safety &amp; Health</a:t>
            </a:r>
          </a:p>
          <a:p>
            <a:r>
              <a:rPr lang="en-US" dirty="0" smtClean="0"/>
              <a:t>New York City Fire Department</a:t>
            </a:r>
          </a:p>
          <a:p>
            <a:r>
              <a:rPr lang="en-US" dirty="0" smtClean="0"/>
              <a:t>(NYS DOH, NYC DOHMH – Radiation Safety)</a:t>
            </a:r>
          </a:p>
          <a:p>
            <a:r>
              <a:rPr lang="en-US" dirty="0" smtClean="0"/>
              <a:t>City University of New York</a:t>
            </a:r>
          </a:p>
        </p:txBody>
      </p:sp>
      <p:sp>
        <p:nvSpPr>
          <p:cNvPr id="3" name="Slide Number Placeholder 2"/>
          <p:cNvSpPr>
            <a:spLocks noGrp="1"/>
          </p:cNvSpPr>
          <p:nvPr>
            <p:ph type="sldNum" sz="quarter" idx="15"/>
          </p:nvPr>
        </p:nvSpPr>
        <p:spPr/>
        <p:txBody>
          <a:bodyPr/>
          <a:lstStyle/>
          <a:p>
            <a:fld id="{10EC9E0A-B8AF-4E71-82CF-1989936C6EDB}" type="slidenum">
              <a:rPr lang="en-US" smtClean="0"/>
              <a:pPr/>
              <a:t>3</a:t>
            </a:fld>
            <a:endParaRPr lang="en-US"/>
          </a:p>
        </p:txBody>
      </p:sp>
      <p:sp>
        <p:nvSpPr>
          <p:cNvPr id="4" name="Title 3"/>
          <p:cNvSpPr>
            <a:spLocks noGrp="1"/>
          </p:cNvSpPr>
          <p:nvPr>
            <p:ph type="title"/>
          </p:nvPr>
        </p:nvSpPr>
        <p:spPr/>
        <p:txBody>
          <a:bodyPr>
            <a:normAutofit fontScale="90000"/>
          </a:bodyPr>
          <a:lstStyle/>
          <a:p>
            <a:r>
              <a:rPr lang="en-US" dirty="0" smtClean="0"/>
              <a:t>Federal, State, and NYC regulatory agencies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Fume hood guidelines</a:t>
            </a:r>
            <a:endParaRPr lang="en-US"/>
          </a:p>
        </p:txBody>
      </p:sp>
      <p:sp>
        <p:nvSpPr>
          <p:cNvPr id="3" name="Content Placeholder 2"/>
          <p:cNvSpPr>
            <a:spLocks noGrp="1"/>
          </p:cNvSpPr>
          <p:nvPr>
            <p:ph sz="half" idx="1"/>
          </p:nvPr>
        </p:nvSpPr>
        <p:spPr>
          <a:xfrm>
            <a:off x="457200" y="1524000"/>
            <a:ext cx="4059936" cy="4953000"/>
          </a:xfrm>
        </p:spPr>
        <p:txBody>
          <a:bodyPr>
            <a:normAutofit/>
          </a:bodyPr>
          <a:lstStyle/>
          <a:p>
            <a:r>
              <a:rPr lang="en-US" dirty="0" smtClean="0"/>
              <a:t>100 feet/minute air velocity is easily disrupted</a:t>
            </a:r>
          </a:p>
          <a:p>
            <a:r>
              <a:rPr lang="en-US" dirty="0" smtClean="0"/>
              <a:t>Fume hoods should be located away from doors, walkways</a:t>
            </a:r>
          </a:p>
          <a:p>
            <a:r>
              <a:rPr lang="en-US" dirty="0" smtClean="0"/>
              <a:t>Clutter in fume hoods affects airflow</a:t>
            </a:r>
          </a:p>
          <a:p>
            <a:r>
              <a:rPr lang="en-US" dirty="0" smtClean="0"/>
              <a:t>Raise large equipment on jacks to allow proper airflow</a:t>
            </a:r>
            <a:endParaRPr lang="en-US" dirty="0"/>
          </a:p>
        </p:txBody>
      </p:sp>
      <p:sp>
        <p:nvSpPr>
          <p:cNvPr id="4" name="Content Placeholder 3"/>
          <p:cNvSpPr>
            <a:spLocks noGrp="1"/>
          </p:cNvSpPr>
          <p:nvPr>
            <p:ph sz="half" idx="2"/>
          </p:nvPr>
        </p:nvSpPr>
        <p:spPr>
          <a:xfrm>
            <a:off x="4343400" y="1524000"/>
            <a:ext cx="4364736" cy="4572000"/>
          </a:xfrm>
        </p:spPr>
        <p:txBody>
          <a:bodyPr>
            <a:normAutofit/>
          </a:bodyPr>
          <a:lstStyle/>
          <a:p>
            <a:r>
              <a:rPr lang="en-US" dirty="0" smtClean="0"/>
              <a:t>Close fume hood sash when not in use</a:t>
            </a:r>
          </a:p>
          <a:p>
            <a:r>
              <a:rPr lang="en-US" dirty="0" smtClean="0"/>
              <a:t>Fume hoods are intended for worker protection, not chemical storage</a:t>
            </a:r>
            <a:endParaRPr lang="en-US" dirty="0"/>
          </a:p>
        </p:txBody>
      </p:sp>
      <p:pic>
        <p:nvPicPr>
          <p:cNvPr id="30725" name="Picture 4" descr="fume_hood_clutter.jpg"/>
          <p:cNvPicPr>
            <a:picLocks noChangeAspect="1"/>
          </p:cNvPicPr>
          <p:nvPr/>
        </p:nvPicPr>
        <p:blipFill>
          <a:blip r:embed="rId2" cstate="print"/>
          <a:srcRect/>
          <a:stretch>
            <a:fillRect/>
          </a:stretch>
        </p:blipFill>
        <p:spPr bwMode="auto">
          <a:xfrm>
            <a:off x="5105400" y="3733800"/>
            <a:ext cx="3276600" cy="280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Personal protective equipment</a:t>
            </a:r>
            <a:endParaRPr lang="en-US"/>
          </a:p>
        </p:txBody>
      </p:sp>
      <p:sp>
        <p:nvSpPr>
          <p:cNvPr id="3" name="Content Placeholder 2"/>
          <p:cNvSpPr>
            <a:spLocks noGrp="1"/>
          </p:cNvSpPr>
          <p:nvPr>
            <p:ph sz="half" idx="1"/>
          </p:nvPr>
        </p:nvSpPr>
        <p:spPr>
          <a:xfrm>
            <a:off x="457200" y="1524000"/>
            <a:ext cx="4059936" cy="5029200"/>
          </a:xfrm>
        </p:spPr>
        <p:txBody>
          <a:bodyPr/>
          <a:lstStyle/>
          <a:p>
            <a:r>
              <a:rPr lang="en-US" dirty="0" smtClean="0"/>
              <a:t>PPE is the </a:t>
            </a:r>
            <a:r>
              <a:rPr lang="en-US" b="1" dirty="0" smtClean="0">
                <a:solidFill>
                  <a:srgbClr val="FFFF00"/>
                </a:solidFill>
              </a:rPr>
              <a:t>last</a:t>
            </a:r>
            <a:r>
              <a:rPr lang="en-US" dirty="0" smtClean="0"/>
              <a:t> line of defense against chemical exposure</a:t>
            </a:r>
          </a:p>
          <a:p>
            <a:r>
              <a:rPr lang="en-US" dirty="0" smtClean="0"/>
              <a:t>Required PPE for all persons working in labs:</a:t>
            </a:r>
          </a:p>
          <a:p>
            <a:pPr lvl="1"/>
            <a:r>
              <a:rPr lang="en-US" dirty="0" smtClean="0"/>
              <a:t>Eye protection</a:t>
            </a:r>
          </a:p>
          <a:p>
            <a:pPr lvl="1"/>
            <a:r>
              <a:rPr lang="en-US" dirty="0" smtClean="0"/>
              <a:t>Gloves</a:t>
            </a:r>
          </a:p>
          <a:p>
            <a:pPr lvl="1"/>
            <a:r>
              <a:rPr lang="en-US" dirty="0" err="1" smtClean="0"/>
              <a:t>labcoat</a:t>
            </a:r>
            <a:endParaRPr lang="en-US" dirty="0" smtClean="0"/>
          </a:p>
          <a:p>
            <a:r>
              <a:rPr lang="en-US" dirty="0" smtClean="0"/>
              <a:t>Check MSDS for proper glove selection</a:t>
            </a:r>
          </a:p>
          <a:p>
            <a:endParaRPr lang="en-US" dirty="0"/>
          </a:p>
        </p:txBody>
      </p:sp>
      <p:sp>
        <p:nvSpPr>
          <p:cNvPr id="4" name="Content Placeholder 3"/>
          <p:cNvSpPr>
            <a:spLocks noGrp="1"/>
          </p:cNvSpPr>
          <p:nvPr>
            <p:ph sz="half" idx="2"/>
          </p:nvPr>
        </p:nvSpPr>
        <p:spPr/>
        <p:txBody>
          <a:bodyPr/>
          <a:lstStyle/>
          <a:p>
            <a:r>
              <a:rPr lang="en-US" smtClean="0"/>
              <a:t>Latex exam gloves rapidly degraded by many chemicals</a:t>
            </a:r>
          </a:p>
          <a:p>
            <a:r>
              <a:rPr lang="en-US" smtClean="0"/>
              <a:t>Nitrile gloves provide greater protection</a:t>
            </a:r>
            <a:endParaRPr lang="en-US" dirty="0"/>
          </a:p>
        </p:txBody>
      </p:sp>
      <p:pic>
        <p:nvPicPr>
          <p:cNvPr id="31749" name="Picture 4" descr="gloves_nitrile.jpg"/>
          <p:cNvPicPr>
            <a:picLocks noChangeAspect="1"/>
          </p:cNvPicPr>
          <p:nvPr/>
        </p:nvPicPr>
        <p:blipFill>
          <a:blip r:embed="rId2" cstate="print"/>
          <a:srcRect/>
          <a:stretch>
            <a:fillRect/>
          </a:stretch>
        </p:blipFill>
        <p:spPr bwMode="auto">
          <a:xfrm>
            <a:off x="4876800" y="3886200"/>
            <a:ext cx="38100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Respiratory protection</a:t>
            </a:r>
            <a:endParaRPr lang="en-US"/>
          </a:p>
        </p:txBody>
      </p:sp>
      <p:sp>
        <p:nvSpPr>
          <p:cNvPr id="3" name="Content Placeholder 2"/>
          <p:cNvSpPr>
            <a:spLocks noGrp="1"/>
          </p:cNvSpPr>
          <p:nvPr>
            <p:ph sz="half" idx="1"/>
          </p:nvPr>
        </p:nvSpPr>
        <p:spPr>
          <a:xfrm>
            <a:off x="457200" y="1524000"/>
            <a:ext cx="4572000" cy="5029200"/>
          </a:xfrm>
        </p:spPr>
        <p:txBody>
          <a:bodyPr>
            <a:normAutofit fontScale="92500"/>
          </a:bodyPr>
          <a:lstStyle/>
          <a:p>
            <a:r>
              <a:rPr lang="en-US" i="1" dirty="0" smtClean="0"/>
              <a:t>Not recommended!</a:t>
            </a:r>
          </a:p>
          <a:p>
            <a:r>
              <a:rPr lang="en-US" dirty="0" smtClean="0"/>
              <a:t>Re-examine procedures and work practices before resorting to respiratory protection</a:t>
            </a:r>
          </a:p>
          <a:p>
            <a:r>
              <a:rPr lang="en-US" dirty="0" smtClean="0"/>
              <a:t>Do not obtain a respirator on your own</a:t>
            </a:r>
          </a:p>
          <a:p>
            <a:r>
              <a:rPr lang="en-US" dirty="0" smtClean="0"/>
              <a:t>Contact EHS for evaluation</a:t>
            </a:r>
          </a:p>
          <a:p>
            <a:r>
              <a:rPr lang="en-US" dirty="0" smtClean="0"/>
              <a:t>If respirator use is warranted, Lehman will provide equipment, training, medical consultation, etc. etc. etc.</a:t>
            </a:r>
            <a:endParaRPr lang="en-US" dirty="0"/>
          </a:p>
        </p:txBody>
      </p:sp>
      <p:pic>
        <p:nvPicPr>
          <p:cNvPr id="32772" name="Content Placeholder 4" descr="respirators_1.jpg"/>
          <p:cNvPicPr>
            <a:picLocks noGrp="1" noChangeAspect="1"/>
          </p:cNvPicPr>
          <p:nvPr>
            <p:ph sz="half" idx="2"/>
          </p:nvPr>
        </p:nvPicPr>
        <p:blipFill>
          <a:blip r:embed="rId2" cstate="print"/>
          <a:srcRect/>
          <a:stretch>
            <a:fillRect/>
          </a:stretch>
        </p:blipFill>
        <p:spPr>
          <a:xfrm>
            <a:off x="5486400" y="1371600"/>
            <a:ext cx="2286000" cy="2286000"/>
          </a:xfrm>
        </p:spPr>
      </p:pic>
      <p:pic>
        <p:nvPicPr>
          <p:cNvPr id="32773" name="Picture 5" descr="respirators_2.jpg"/>
          <p:cNvPicPr>
            <a:picLocks noChangeAspect="1"/>
          </p:cNvPicPr>
          <p:nvPr/>
        </p:nvPicPr>
        <p:blipFill>
          <a:blip r:embed="rId3" cstate="print"/>
          <a:srcRect/>
          <a:stretch>
            <a:fillRect/>
          </a:stretch>
        </p:blipFill>
        <p:spPr bwMode="auto">
          <a:xfrm>
            <a:off x="5562600" y="3924300"/>
            <a:ext cx="2362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Emergency Procedures</a:t>
            </a:r>
            <a:endParaRPr lang="en-US"/>
          </a:p>
        </p:txBody>
      </p:sp>
      <p:sp>
        <p:nvSpPr>
          <p:cNvPr id="3" name="Content Placeholder 2"/>
          <p:cNvSpPr>
            <a:spLocks noGrp="1"/>
          </p:cNvSpPr>
          <p:nvPr>
            <p:ph sz="half" idx="1"/>
          </p:nvPr>
        </p:nvSpPr>
        <p:spPr>
          <a:xfrm>
            <a:off x="457200" y="1524000"/>
            <a:ext cx="4059936" cy="5105400"/>
          </a:xfrm>
        </p:spPr>
        <p:txBody>
          <a:bodyPr>
            <a:normAutofit fontScale="92500" lnSpcReduction="10000"/>
          </a:bodyPr>
          <a:lstStyle/>
          <a:p>
            <a:r>
              <a:rPr lang="en-US" dirty="0" smtClean="0"/>
              <a:t>Chemical splash on body: minimize duration of contact = minimize injury</a:t>
            </a:r>
          </a:p>
          <a:p>
            <a:r>
              <a:rPr lang="en-US" dirty="0" smtClean="0"/>
              <a:t>Use only water to remove chemicals</a:t>
            </a:r>
          </a:p>
          <a:p>
            <a:r>
              <a:rPr lang="en-US" dirty="0" smtClean="0"/>
              <a:t>Know the location(s) of the emergency eyewash and shower BEFORE anything happens</a:t>
            </a:r>
          </a:p>
          <a:p>
            <a:r>
              <a:rPr lang="en-US" dirty="0" smtClean="0"/>
              <a:t>Do not hesitate to use!</a:t>
            </a:r>
          </a:p>
          <a:p>
            <a:r>
              <a:rPr lang="en-US" dirty="0" smtClean="0"/>
              <a:t>FLOOD affected area for 15 minutes, then contact Public Safety or EHS</a:t>
            </a:r>
            <a:endParaRPr lang="en-US" dirty="0" smtClean="0"/>
          </a:p>
        </p:txBody>
      </p:sp>
      <p:pic>
        <p:nvPicPr>
          <p:cNvPr id="33796" name="Content Placeholder 8" descr="Emergency_Shower_Eyewash_1.jpg"/>
          <p:cNvPicPr>
            <a:picLocks noGrp="1" noChangeAspect="1"/>
          </p:cNvPicPr>
          <p:nvPr>
            <p:ph sz="half" idx="2"/>
          </p:nvPr>
        </p:nvPicPr>
        <p:blipFill>
          <a:blip r:embed="rId2" cstate="print"/>
          <a:srcRect/>
          <a:stretch>
            <a:fillRect/>
          </a:stretch>
        </p:blipFill>
        <p:spPr>
          <a:xfrm>
            <a:off x="6477000" y="1752600"/>
            <a:ext cx="2270760" cy="4572000"/>
          </a:xfrm>
        </p:spPr>
      </p:pic>
      <p:pic>
        <p:nvPicPr>
          <p:cNvPr id="33797" name="Picture 9" descr="Emergency_Shower_1.jpg"/>
          <p:cNvPicPr>
            <a:picLocks noChangeAspect="1"/>
          </p:cNvPicPr>
          <p:nvPr/>
        </p:nvPicPr>
        <p:blipFill>
          <a:blip r:embed="rId3" cstate="print"/>
          <a:srcRect/>
          <a:stretch>
            <a:fillRect/>
          </a:stretch>
        </p:blipFill>
        <p:spPr bwMode="auto">
          <a:xfrm>
            <a:off x="4648200" y="1524000"/>
            <a:ext cx="2286000" cy="2998788"/>
          </a:xfrm>
          <a:prstGeom prst="rect">
            <a:avLst/>
          </a:prstGeom>
          <a:noFill/>
          <a:ln w="9525">
            <a:noFill/>
            <a:miter lim="800000"/>
            <a:headEnd/>
            <a:tailEnd/>
          </a:ln>
        </p:spPr>
      </p:pic>
      <p:pic>
        <p:nvPicPr>
          <p:cNvPr id="33798" name="Picture 10" descr="Eyewash_use_1.jpg"/>
          <p:cNvPicPr>
            <a:picLocks noChangeAspect="1"/>
          </p:cNvPicPr>
          <p:nvPr/>
        </p:nvPicPr>
        <p:blipFill>
          <a:blip r:embed="rId4" cstate="print"/>
          <a:srcRect/>
          <a:stretch>
            <a:fillRect/>
          </a:stretch>
        </p:blipFill>
        <p:spPr bwMode="auto">
          <a:xfrm>
            <a:off x="4648200" y="4648200"/>
            <a:ext cx="1676400" cy="159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pPr algn="ctr" fontAlgn="auto">
              <a:spcAft>
                <a:spcPts val="0"/>
              </a:spcAft>
              <a:buClr>
                <a:schemeClr val="tx1">
                  <a:shade val="95000"/>
                </a:schemeClr>
              </a:buClr>
              <a:buFont typeface="Wingdings 2"/>
              <a:buNone/>
              <a:defRPr/>
            </a:pPr>
            <a:r>
              <a:rPr lang="en-US" dirty="0" smtClean="0"/>
              <a:t>Public  Safety</a:t>
            </a:r>
            <a:endParaRPr lang="en-US" dirty="0"/>
          </a:p>
        </p:txBody>
      </p:sp>
      <p:sp>
        <p:nvSpPr>
          <p:cNvPr id="34819" name="Content Placeholder 6"/>
          <p:cNvSpPr>
            <a:spLocks noGrp="1"/>
          </p:cNvSpPr>
          <p:nvPr>
            <p:ph sz="half" idx="2"/>
          </p:nvPr>
        </p:nvSpPr>
        <p:spPr/>
        <p:txBody>
          <a:bodyPr/>
          <a:lstStyle/>
          <a:p>
            <a:r>
              <a:rPr lang="en-US" dirty="0" smtClean="0"/>
              <a:t>X7777</a:t>
            </a:r>
          </a:p>
          <a:p>
            <a:r>
              <a:rPr lang="en-US" dirty="0" smtClean="0"/>
              <a:t>APEX 109</a:t>
            </a:r>
          </a:p>
          <a:p>
            <a:r>
              <a:rPr lang="en-US" dirty="0" smtClean="0"/>
              <a:t>All hours</a:t>
            </a:r>
          </a:p>
          <a:p>
            <a:r>
              <a:rPr lang="en-US" dirty="0" smtClean="0"/>
              <a:t>After hours, Public Safety will contact EHS personnel</a:t>
            </a:r>
          </a:p>
        </p:txBody>
      </p:sp>
      <p:sp>
        <p:nvSpPr>
          <p:cNvPr id="34820" name="Content Placeholder 8"/>
          <p:cNvSpPr>
            <a:spLocks noGrp="1"/>
          </p:cNvSpPr>
          <p:nvPr>
            <p:ph sz="quarter" idx="4"/>
          </p:nvPr>
        </p:nvSpPr>
        <p:spPr/>
        <p:txBody>
          <a:bodyPr/>
          <a:lstStyle/>
          <a:p>
            <a:r>
              <a:rPr lang="en-US" smtClean="0"/>
              <a:t>X8988</a:t>
            </a:r>
          </a:p>
          <a:p>
            <a:r>
              <a:rPr lang="en-US" smtClean="0"/>
              <a:t>Music Building, room B37A</a:t>
            </a:r>
          </a:p>
          <a:p>
            <a:r>
              <a:rPr lang="en-US" smtClean="0"/>
              <a:t>Working hours, 9am – 5 pm</a:t>
            </a:r>
          </a:p>
          <a:p>
            <a:r>
              <a:rPr lang="en-US" smtClean="0"/>
              <a:t>After hours, EHS personnel will be contacted by Public Safety</a:t>
            </a:r>
          </a:p>
        </p:txBody>
      </p:sp>
      <p:sp>
        <p:nvSpPr>
          <p:cNvPr id="5" name="Title 4"/>
          <p:cNvSpPr>
            <a:spLocks noGrp="1"/>
          </p:cNvSpPr>
          <p:nvPr>
            <p:ph type="title"/>
          </p:nvPr>
        </p:nvSpPr>
        <p:spPr/>
        <p:txBody>
          <a:bodyPr/>
          <a:lstStyle/>
          <a:p>
            <a:pPr fontAlgn="auto">
              <a:spcAft>
                <a:spcPts val="0"/>
              </a:spcAft>
              <a:defRPr/>
            </a:pPr>
            <a:r>
              <a:rPr dirty="0" smtClean="0"/>
              <a:t>Contact Information</a:t>
            </a:r>
            <a:endParaRPr dirty="0"/>
          </a:p>
        </p:txBody>
      </p:sp>
      <p:sp>
        <p:nvSpPr>
          <p:cNvPr id="8" name="Text Placeholder 7"/>
          <p:cNvSpPr>
            <a:spLocks noGrp="1"/>
          </p:cNvSpPr>
          <p:nvPr>
            <p:ph type="body" idx="3"/>
          </p:nvPr>
        </p:nvSpPr>
        <p:spPr>
          <a:noFill/>
          <a:ln/>
        </p:spPr>
        <p:txBody>
          <a:bodyPr>
            <a:normAutofit fontScale="92500" lnSpcReduction="10000"/>
          </a:bodyPr>
          <a:lstStyle/>
          <a:p>
            <a:pPr algn="ctr" fontAlgn="auto">
              <a:spcAft>
                <a:spcPts val="0"/>
              </a:spcAft>
              <a:buClr>
                <a:schemeClr val="tx1">
                  <a:shade val="95000"/>
                </a:schemeClr>
              </a:buClr>
              <a:buFont typeface="Wingdings 2"/>
              <a:buNone/>
              <a:defRPr/>
            </a:pPr>
            <a:r>
              <a:rPr lang="en-US" dirty="0" smtClean="0"/>
              <a:t>Environmental </a:t>
            </a:r>
            <a:r>
              <a:rPr lang="en-US" dirty="0" smtClean="0"/>
              <a:t>Health &amp; Safety </a:t>
            </a:r>
            <a:r>
              <a:rPr lang="en-US" dirty="0" smtClean="0"/>
              <a:t>office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Chemical release in a lab</a:t>
            </a:r>
            <a:endParaRPr lang="en-US"/>
          </a:p>
        </p:txBody>
      </p:sp>
      <p:sp>
        <p:nvSpPr>
          <p:cNvPr id="3" name="Content Placeholder 2"/>
          <p:cNvSpPr>
            <a:spLocks noGrp="1"/>
          </p:cNvSpPr>
          <p:nvPr>
            <p:ph sz="half" idx="1"/>
          </p:nvPr>
        </p:nvSpPr>
        <p:spPr/>
        <p:txBody>
          <a:bodyPr/>
          <a:lstStyle/>
          <a:p>
            <a:r>
              <a:rPr lang="en-US" smtClean="0"/>
              <a:t>Small spills are cleaned up by lab personnel</a:t>
            </a:r>
          </a:p>
          <a:p>
            <a:r>
              <a:rPr lang="en-US" smtClean="0"/>
              <a:t>Larger spills, or uncontained spills of more hazardous materials are handled by CUNY’s HazWaste contractor</a:t>
            </a:r>
            <a:endParaRPr lang="en-US" dirty="0"/>
          </a:p>
        </p:txBody>
      </p:sp>
      <p:sp>
        <p:nvSpPr>
          <p:cNvPr id="4" name="Content Placeholder 3"/>
          <p:cNvSpPr>
            <a:spLocks noGrp="1"/>
          </p:cNvSpPr>
          <p:nvPr>
            <p:ph sz="half" idx="2"/>
          </p:nvPr>
        </p:nvSpPr>
        <p:spPr/>
        <p:txBody>
          <a:bodyPr/>
          <a:lstStyle/>
          <a:p>
            <a:r>
              <a:rPr lang="en-US" dirty="0" smtClean="0"/>
              <a:t>Contact Public Safety x7777, or EHS x8988</a:t>
            </a:r>
          </a:p>
          <a:p>
            <a:r>
              <a:rPr lang="en-US" dirty="0" smtClean="0"/>
              <a:t>Describe nature of the spill (</a:t>
            </a:r>
            <a:r>
              <a:rPr lang="en-US" b="1" dirty="0" smtClean="0">
                <a:solidFill>
                  <a:srgbClr val="FFFF00"/>
                </a:solidFill>
              </a:rPr>
              <a:t>chemical name</a:t>
            </a:r>
            <a:r>
              <a:rPr lang="en-US" dirty="0" smtClean="0"/>
              <a:t>, amount, </a:t>
            </a:r>
            <a:r>
              <a:rPr lang="en-US" b="1" dirty="0" smtClean="0">
                <a:solidFill>
                  <a:srgbClr val="FFFF00"/>
                </a:solidFill>
              </a:rPr>
              <a:t>exact</a:t>
            </a:r>
            <a:r>
              <a:rPr lang="en-US" dirty="0" smtClean="0"/>
              <a:t> location of spill)</a:t>
            </a:r>
          </a:p>
          <a:p>
            <a:r>
              <a:rPr lang="en-US" dirty="0" smtClean="0"/>
              <a:t>Depending on the nature of the spill, you may be asked to evacuate the lab/floor/building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36</a:t>
            </a:fld>
            <a:endParaRPr lang="en-US"/>
          </a:p>
        </p:txBody>
      </p:sp>
      <p:sp>
        <p:nvSpPr>
          <p:cNvPr id="3" name="Title 2"/>
          <p:cNvSpPr>
            <a:spLocks noGrp="1"/>
          </p:cNvSpPr>
          <p:nvPr>
            <p:ph type="title"/>
          </p:nvPr>
        </p:nvSpPr>
        <p:spPr/>
        <p:txBody>
          <a:bodyPr/>
          <a:lstStyle/>
          <a:p>
            <a:r>
              <a:rPr lang="en-US" dirty="0" smtClean="0"/>
              <a:t>Laboratory Inspections</a:t>
            </a:r>
            <a:endParaRPr lang="en-US" dirty="0"/>
          </a:p>
        </p:txBody>
      </p:sp>
      <p:sp>
        <p:nvSpPr>
          <p:cNvPr id="4" name="Text Placeholder 3"/>
          <p:cNvSpPr>
            <a:spLocks noGrp="1"/>
          </p:cNvSpPr>
          <p:nvPr>
            <p:ph type="body" idx="1"/>
          </p:nvPr>
        </p:nvSpPr>
        <p:spPr/>
        <p:txBody>
          <a:bodyPr/>
          <a:lstStyle/>
          <a:p>
            <a:r>
              <a:rPr lang="en-US" dirty="0" smtClean="0"/>
              <a:t>Who conducts inspections?</a:t>
            </a:r>
          </a:p>
          <a:p>
            <a:r>
              <a:rPr lang="en-US" dirty="0" smtClean="0"/>
              <a:t>What do lab personnel need to do?</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Lehman EH&amp;S: all areas</a:t>
            </a:r>
          </a:p>
          <a:p>
            <a:r>
              <a:rPr lang="en-US" dirty="0" smtClean="0"/>
              <a:t>CUNY EH&amp;S: all areas in which potential environmental hazards exist</a:t>
            </a:r>
          </a:p>
          <a:p>
            <a:r>
              <a:rPr lang="en-US" dirty="0" smtClean="0"/>
              <a:t>NYC Dept of Environmental Protection: chemical storage rooms</a:t>
            </a:r>
          </a:p>
          <a:p>
            <a:r>
              <a:rPr lang="en-US" dirty="0" smtClean="0"/>
              <a:t>Environmental Protection Agency: all areas in which potential environmental hazards </a:t>
            </a:r>
            <a:r>
              <a:rPr lang="en-US" dirty="0" smtClean="0"/>
              <a:t>exist</a:t>
            </a:r>
          </a:p>
        </p:txBody>
      </p:sp>
      <p:sp>
        <p:nvSpPr>
          <p:cNvPr id="2" name="Slide Number Placeholder 1"/>
          <p:cNvSpPr>
            <a:spLocks noGrp="1"/>
          </p:cNvSpPr>
          <p:nvPr>
            <p:ph type="sldNum" sz="quarter" idx="15"/>
          </p:nvPr>
        </p:nvSpPr>
        <p:spPr/>
        <p:txBody>
          <a:bodyPr/>
          <a:lstStyle/>
          <a:p>
            <a:fld id="{10EC9E0A-B8AF-4E71-82CF-1989936C6EDB}" type="slidenum">
              <a:rPr lang="en-US" smtClean="0"/>
              <a:pPr/>
              <a:t>37</a:t>
            </a:fld>
            <a:endParaRPr lang="en-US"/>
          </a:p>
        </p:txBody>
      </p:sp>
      <p:sp>
        <p:nvSpPr>
          <p:cNvPr id="3" name="Title 2"/>
          <p:cNvSpPr>
            <a:spLocks noGrp="1"/>
          </p:cNvSpPr>
          <p:nvPr>
            <p:ph type="title"/>
          </p:nvPr>
        </p:nvSpPr>
        <p:spPr/>
        <p:txBody>
          <a:bodyPr/>
          <a:lstStyle/>
          <a:p>
            <a:r>
              <a:rPr lang="en-US" dirty="0" smtClean="0"/>
              <a:t>Laboratory Inspections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Flammable storage over FDNY limit (15 gallons for most labs)</a:t>
            </a:r>
          </a:p>
          <a:p>
            <a:r>
              <a:rPr lang="en-US" dirty="0" smtClean="0"/>
              <a:t>Inadequate Certificate of Fitness coverage</a:t>
            </a:r>
          </a:p>
          <a:p>
            <a:r>
              <a:rPr lang="en-US" dirty="0" smtClean="0"/>
              <a:t>Peroxide-forming chemicals not labeled with their opening dates</a:t>
            </a:r>
          </a:p>
          <a:p>
            <a:r>
              <a:rPr lang="en-US" dirty="0" smtClean="0"/>
              <a:t>Incompatible chemicals stored together</a:t>
            </a:r>
          </a:p>
          <a:p>
            <a:r>
              <a:rPr lang="en-US" dirty="0" smtClean="0"/>
              <a:t>Housekeeping issues…</a:t>
            </a:r>
          </a:p>
          <a:p>
            <a:endParaRPr lang="en-US" dirty="0"/>
          </a:p>
        </p:txBody>
      </p:sp>
      <p:sp>
        <p:nvSpPr>
          <p:cNvPr id="3" name="Slide Number Placeholder 2"/>
          <p:cNvSpPr>
            <a:spLocks noGrp="1"/>
          </p:cNvSpPr>
          <p:nvPr>
            <p:ph type="sldNum" sz="quarter" idx="15"/>
          </p:nvPr>
        </p:nvSpPr>
        <p:spPr/>
        <p:txBody>
          <a:bodyPr/>
          <a:lstStyle/>
          <a:p>
            <a:fld id="{10EC9E0A-B8AF-4E71-82CF-1989936C6EDB}" type="slidenum">
              <a:rPr lang="en-US" smtClean="0"/>
              <a:pPr/>
              <a:t>38</a:t>
            </a:fld>
            <a:endParaRPr lang="en-US"/>
          </a:p>
        </p:txBody>
      </p:sp>
      <p:sp>
        <p:nvSpPr>
          <p:cNvPr id="4" name="Title 3"/>
          <p:cNvSpPr>
            <a:spLocks noGrp="1"/>
          </p:cNvSpPr>
          <p:nvPr>
            <p:ph type="title"/>
          </p:nvPr>
        </p:nvSpPr>
        <p:spPr/>
        <p:txBody>
          <a:bodyPr/>
          <a:lstStyle/>
          <a:p>
            <a:r>
              <a:rPr lang="en-US" dirty="0" smtClean="0"/>
              <a:t>Common FDNY violations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39</a:t>
            </a:fld>
            <a:endParaRPr lang="en-US" dirty="0"/>
          </a:p>
        </p:txBody>
      </p:sp>
      <p:sp>
        <p:nvSpPr>
          <p:cNvPr id="3" name="Title 2"/>
          <p:cNvSpPr>
            <a:spLocks noGrp="1"/>
          </p:cNvSpPr>
          <p:nvPr>
            <p:ph type="title"/>
          </p:nvPr>
        </p:nvSpPr>
        <p:spPr/>
        <p:txBody>
          <a:bodyPr>
            <a:normAutofit fontScale="90000"/>
          </a:bodyPr>
          <a:lstStyle/>
          <a:p>
            <a:r>
              <a:rPr lang="en-US" dirty="0" smtClean="0"/>
              <a:t>What were some of the findings of the CUNY environmental audit?</a:t>
            </a:r>
            <a:endParaRPr lang="en-US" dirty="0"/>
          </a:p>
        </p:txBody>
      </p:sp>
      <p:pic>
        <p:nvPicPr>
          <p:cNvPr id="6" name="Picture 5" descr="100_0312.JPG"/>
          <p:cNvPicPr>
            <a:picLocks noChangeAspect="1"/>
          </p:cNvPicPr>
          <p:nvPr/>
        </p:nvPicPr>
        <p:blipFill>
          <a:blip r:embed="rId2" cstate="print"/>
          <a:stretch>
            <a:fillRect/>
          </a:stretch>
        </p:blipFill>
        <p:spPr>
          <a:xfrm>
            <a:off x="1143000" y="1371600"/>
            <a:ext cx="6705600" cy="5029200"/>
          </a:xfrm>
          <a:prstGeom prst="rect">
            <a:avLst/>
          </a:prstGeom>
        </p:spPr>
      </p:pic>
      <p:sp>
        <p:nvSpPr>
          <p:cNvPr id="7" name="TextBox 6"/>
          <p:cNvSpPr txBox="1"/>
          <p:nvPr/>
        </p:nvSpPr>
        <p:spPr>
          <a:xfrm>
            <a:off x="2133600" y="1600200"/>
            <a:ext cx="4495800" cy="461665"/>
          </a:xfrm>
          <a:prstGeom prst="rect">
            <a:avLst/>
          </a:prstGeom>
          <a:solidFill>
            <a:schemeClr val="accent1">
              <a:lumMod val="75000"/>
            </a:schemeClr>
          </a:solidFill>
        </p:spPr>
        <p:txBody>
          <a:bodyPr wrap="square" rtlCol="0">
            <a:spAutoFit/>
          </a:bodyPr>
          <a:lstStyle/>
          <a:p>
            <a:r>
              <a:rPr lang="en-US" sz="2400" dirty="0" smtClean="0">
                <a:solidFill>
                  <a:srgbClr val="FFFF00"/>
                </a:solidFill>
              </a:rPr>
              <a:t>What’s wrong with this picture?</a:t>
            </a:r>
            <a:endParaRPr lang="en-US" sz="2400" dirty="0">
              <a:solidFill>
                <a:srgbClr val="FFFF00"/>
              </a:solidFill>
            </a:endParaRPr>
          </a:p>
        </p:txBody>
      </p:sp>
      <p:sp>
        <p:nvSpPr>
          <p:cNvPr id="9" name="TextBox 8"/>
          <p:cNvSpPr txBox="1"/>
          <p:nvPr/>
        </p:nvSpPr>
        <p:spPr>
          <a:xfrm>
            <a:off x="1371600" y="2438400"/>
            <a:ext cx="4191000" cy="461665"/>
          </a:xfrm>
          <a:prstGeom prst="rect">
            <a:avLst/>
          </a:prstGeom>
          <a:solidFill>
            <a:schemeClr val="accent1">
              <a:lumMod val="75000"/>
            </a:schemeClr>
          </a:solidFill>
        </p:spPr>
        <p:txBody>
          <a:bodyPr wrap="square" rtlCol="0">
            <a:spAutoFit/>
          </a:bodyPr>
          <a:lstStyle/>
          <a:p>
            <a:r>
              <a:rPr lang="en-US" sz="2400" dirty="0" smtClean="0">
                <a:solidFill>
                  <a:srgbClr val="FFFF00"/>
                </a:solidFill>
              </a:rPr>
              <a:t>Unlabeled (waste?) containers</a:t>
            </a:r>
            <a:endParaRPr lang="en-US" sz="2400" dirty="0">
              <a:solidFill>
                <a:srgbClr val="FFFF00"/>
              </a:solidFill>
            </a:endParaRPr>
          </a:p>
        </p:txBody>
      </p:sp>
      <p:sp>
        <p:nvSpPr>
          <p:cNvPr id="10" name="TextBox 9"/>
          <p:cNvSpPr txBox="1"/>
          <p:nvPr/>
        </p:nvSpPr>
        <p:spPr>
          <a:xfrm>
            <a:off x="1371600" y="3276600"/>
            <a:ext cx="4038600" cy="461665"/>
          </a:xfrm>
          <a:prstGeom prst="rect">
            <a:avLst/>
          </a:prstGeom>
          <a:solidFill>
            <a:schemeClr val="accent1">
              <a:lumMod val="75000"/>
            </a:schemeClr>
          </a:solidFill>
        </p:spPr>
        <p:txBody>
          <a:bodyPr wrap="square" rtlCol="0">
            <a:spAutoFit/>
          </a:bodyPr>
          <a:lstStyle/>
          <a:p>
            <a:r>
              <a:rPr lang="en-US" sz="2400" dirty="0" smtClean="0">
                <a:solidFill>
                  <a:srgbClr val="FFFF00"/>
                </a:solidFill>
              </a:rPr>
              <a:t>Al-foil used as container caps</a:t>
            </a:r>
            <a:endParaRPr lang="en-US" sz="2400" dirty="0">
              <a:solidFill>
                <a:srgbClr val="FFFF00"/>
              </a:solidFill>
            </a:endParaRPr>
          </a:p>
        </p:txBody>
      </p:sp>
      <p:sp>
        <p:nvSpPr>
          <p:cNvPr id="11" name="TextBox 10"/>
          <p:cNvSpPr txBox="1"/>
          <p:nvPr/>
        </p:nvSpPr>
        <p:spPr>
          <a:xfrm>
            <a:off x="1066800" y="5715000"/>
            <a:ext cx="6781800" cy="830997"/>
          </a:xfrm>
          <a:prstGeom prst="rect">
            <a:avLst/>
          </a:prstGeom>
          <a:solidFill>
            <a:schemeClr val="accent1">
              <a:lumMod val="75000"/>
            </a:schemeClr>
          </a:solidFill>
        </p:spPr>
        <p:txBody>
          <a:bodyPr wrap="square" rtlCol="0">
            <a:spAutoFit/>
          </a:bodyPr>
          <a:lstStyle/>
          <a:p>
            <a:r>
              <a:rPr lang="en-US" sz="2400" dirty="0" smtClean="0">
                <a:solidFill>
                  <a:srgbClr val="FFFF00"/>
                </a:solidFill>
              </a:rPr>
              <a:t>5-Gallon waste container is too large for </a:t>
            </a:r>
            <a:r>
              <a:rPr lang="en-US" sz="2400" dirty="0" err="1" smtClean="0">
                <a:solidFill>
                  <a:srgbClr val="FFFF00"/>
                </a:solidFill>
              </a:rPr>
              <a:t>HazWaste</a:t>
            </a:r>
            <a:r>
              <a:rPr lang="en-US" sz="2400" dirty="0" smtClean="0">
                <a:solidFill>
                  <a:srgbClr val="FFFF00"/>
                </a:solidFill>
              </a:rPr>
              <a:t> collection (would take years to fill)</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OSHA Lab Standard adopted by NYS PESH</a:t>
            </a:r>
          </a:p>
          <a:p>
            <a:r>
              <a:rPr lang="en-US" dirty="0" smtClean="0"/>
              <a:t>Written plan for protecting employees from chemical exposure</a:t>
            </a:r>
          </a:p>
          <a:p>
            <a:r>
              <a:rPr lang="en-US" dirty="0" smtClean="0"/>
              <a:t>Elements of the Chemical Hygiene Plan:</a:t>
            </a:r>
          </a:p>
          <a:p>
            <a:pPr lvl="1"/>
            <a:r>
              <a:rPr lang="en-US" dirty="0" smtClean="0"/>
              <a:t>Employee exposure monitoring</a:t>
            </a:r>
          </a:p>
          <a:p>
            <a:pPr lvl="1"/>
            <a:r>
              <a:rPr lang="en-US" dirty="0" smtClean="0"/>
              <a:t>Training</a:t>
            </a:r>
          </a:p>
          <a:p>
            <a:pPr lvl="1"/>
            <a:r>
              <a:rPr lang="en-US" dirty="0" smtClean="0"/>
              <a:t>Medical consultation</a:t>
            </a:r>
          </a:p>
          <a:p>
            <a:pPr lvl="1"/>
            <a:r>
              <a:rPr lang="en-US" dirty="0" smtClean="0"/>
              <a:t>Hazard identification</a:t>
            </a:r>
          </a:p>
          <a:p>
            <a:pPr lvl="1"/>
            <a:r>
              <a:rPr lang="en-US" dirty="0" smtClean="0"/>
              <a:t>Respirator use</a:t>
            </a:r>
          </a:p>
          <a:p>
            <a:pPr lvl="1"/>
            <a:r>
              <a:rPr lang="en-US" dirty="0" smtClean="0"/>
              <a:t>Fume hoods</a:t>
            </a:r>
          </a:p>
          <a:p>
            <a:pPr lvl="1"/>
            <a:r>
              <a:rPr lang="en-US" dirty="0" smtClean="0"/>
              <a:t>Recordkeeping</a:t>
            </a:r>
          </a:p>
          <a:p>
            <a:pPr lvl="1"/>
            <a:endParaRPr lang="en-US" dirty="0" smtClean="0"/>
          </a:p>
        </p:txBody>
      </p:sp>
      <p:sp>
        <p:nvSpPr>
          <p:cNvPr id="3" name="Slide Number Placeholder 2"/>
          <p:cNvSpPr>
            <a:spLocks noGrp="1"/>
          </p:cNvSpPr>
          <p:nvPr>
            <p:ph type="sldNum" sz="quarter" idx="15"/>
          </p:nvPr>
        </p:nvSpPr>
        <p:spPr/>
        <p:txBody>
          <a:bodyPr/>
          <a:lstStyle/>
          <a:p>
            <a:fld id="{10EC9E0A-B8AF-4E71-82CF-1989936C6EDB}" type="slidenum">
              <a:rPr lang="en-US" smtClean="0"/>
              <a:pPr/>
              <a:t>4</a:t>
            </a:fld>
            <a:endParaRPr lang="en-US" dirty="0"/>
          </a:p>
        </p:txBody>
      </p:sp>
      <p:sp>
        <p:nvSpPr>
          <p:cNvPr id="4" name="Title 3"/>
          <p:cNvSpPr>
            <a:spLocks noGrp="1"/>
          </p:cNvSpPr>
          <p:nvPr>
            <p:ph type="title"/>
          </p:nvPr>
        </p:nvSpPr>
        <p:spPr/>
        <p:txBody>
          <a:bodyPr>
            <a:normAutofit fontScale="90000"/>
          </a:bodyPr>
          <a:lstStyle/>
          <a:p>
            <a:r>
              <a:rPr lang="en-US" dirty="0" smtClean="0"/>
              <a:t>OSHA Lab Standard: Chemical Hygiene Plan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40</a:t>
            </a:fld>
            <a:endParaRPr lang="en-US"/>
          </a:p>
        </p:txBody>
      </p:sp>
      <p:sp>
        <p:nvSpPr>
          <p:cNvPr id="3" name="Title 2"/>
          <p:cNvSpPr>
            <a:spLocks noGrp="1"/>
          </p:cNvSpPr>
          <p:nvPr>
            <p:ph type="title"/>
          </p:nvPr>
        </p:nvSpPr>
        <p:spPr/>
        <p:txBody>
          <a:bodyPr>
            <a:normAutofit fontScale="90000"/>
          </a:bodyPr>
          <a:lstStyle/>
          <a:p>
            <a:r>
              <a:rPr lang="en-US" dirty="0" smtClean="0"/>
              <a:t>What were some of the findings of the CUNY environmental audit?</a:t>
            </a:r>
            <a:endParaRPr lang="en-US" dirty="0"/>
          </a:p>
        </p:txBody>
      </p:sp>
      <p:pic>
        <p:nvPicPr>
          <p:cNvPr id="4" name="Picture 3" descr="100_0313.JPG"/>
          <p:cNvPicPr>
            <a:picLocks noChangeAspect="1"/>
          </p:cNvPicPr>
          <p:nvPr/>
        </p:nvPicPr>
        <p:blipFill>
          <a:blip r:embed="rId2" cstate="print"/>
          <a:stretch>
            <a:fillRect/>
          </a:stretch>
        </p:blipFill>
        <p:spPr>
          <a:xfrm>
            <a:off x="1066800" y="1295400"/>
            <a:ext cx="6949440" cy="5212080"/>
          </a:xfrm>
          <a:prstGeom prst="rect">
            <a:avLst/>
          </a:prstGeom>
        </p:spPr>
      </p:pic>
      <p:sp>
        <p:nvSpPr>
          <p:cNvPr id="5" name="TextBox 4"/>
          <p:cNvSpPr txBox="1"/>
          <p:nvPr/>
        </p:nvSpPr>
        <p:spPr>
          <a:xfrm>
            <a:off x="2362200" y="1600200"/>
            <a:ext cx="4419600" cy="461665"/>
          </a:xfrm>
          <a:prstGeom prst="rect">
            <a:avLst/>
          </a:prstGeom>
          <a:solidFill>
            <a:schemeClr val="accent1">
              <a:lumMod val="50000"/>
            </a:schemeClr>
          </a:solidFill>
        </p:spPr>
        <p:txBody>
          <a:bodyPr wrap="square" rtlCol="0">
            <a:spAutoFit/>
          </a:bodyPr>
          <a:lstStyle/>
          <a:p>
            <a:r>
              <a:rPr lang="en-US" sz="2400" dirty="0" smtClean="0">
                <a:solidFill>
                  <a:srgbClr val="FFFF00"/>
                </a:solidFill>
              </a:rPr>
              <a:t>What’s wrong with this picture?</a:t>
            </a:r>
            <a:endParaRPr lang="en-US" sz="2400" dirty="0">
              <a:solidFill>
                <a:srgbClr val="FFFF00"/>
              </a:solidFill>
            </a:endParaRPr>
          </a:p>
        </p:txBody>
      </p:sp>
      <p:sp>
        <p:nvSpPr>
          <p:cNvPr id="6" name="TextBox 5"/>
          <p:cNvSpPr txBox="1"/>
          <p:nvPr/>
        </p:nvSpPr>
        <p:spPr>
          <a:xfrm>
            <a:off x="1828800" y="5181600"/>
            <a:ext cx="5410200" cy="461665"/>
          </a:xfrm>
          <a:prstGeom prst="rect">
            <a:avLst/>
          </a:prstGeom>
          <a:solidFill>
            <a:schemeClr val="accent1">
              <a:lumMod val="50000"/>
            </a:schemeClr>
          </a:solidFill>
        </p:spPr>
        <p:txBody>
          <a:bodyPr wrap="square" rtlCol="0">
            <a:spAutoFit/>
          </a:bodyPr>
          <a:lstStyle/>
          <a:p>
            <a:r>
              <a:rPr lang="en-US" sz="2400" dirty="0" smtClean="0">
                <a:solidFill>
                  <a:srgbClr val="FFFF00"/>
                </a:solidFill>
              </a:rPr>
              <a:t>Oxidizer (NaNO2) stored with organics</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0_0314.JPG"/>
          <p:cNvPicPr>
            <a:picLocks noGrp="1" noChangeAspect="1"/>
          </p:cNvPicPr>
          <p:nvPr>
            <p:ph idx="1"/>
          </p:nvPr>
        </p:nvPicPr>
        <p:blipFill>
          <a:blip r:embed="rId2" cstate="print"/>
          <a:stretch>
            <a:fillRect/>
          </a:stretch>
        </p:blipFill>
        <p:spPr>
          <a:xfrm>
            <a:off x="1219200" y="1524000"/>
            <a:ext cx="6604000" cy="4953000"/>
          </a:xfrm>
        </p:spPr>
      </p:pic>
      <p:sp>
        <p:nvSpPr>
          <p:cNvPr id="3" name="Slide Number Placeholder 2"/>
          <p:cNvSpPr>
            <a:spLocks noGrp="1"/>
          </p:cNvSpPr>
          <p:nvPr>
            <p:ph type="sldNum" sz="quarter" idx="15"/>
          </p:nvPr>
        </p:nvSpPr>
        <p:spPr/>
        <p:txBody>
          <a:bodyPr/>
          <a:lstStyle/>
          <a:p>
            <a:fld id="{10EC9E0A-B8AF-4E71-82CF-1989936C6EDB}" type="slidenum">
              <a:rPr lang="en-US" smtClean="0"/>
              <a:pPr/>
              <a:t>41</a:t>
            </a:fld>
            <a:endParaRPr lang="en-US"/>
          </a:p>
        </p:txBody>
      </p:sp>
      <p:sp>
        <p:nvSpPr>
          <p:cNvPr id="4" name="Title 3"/>
          <p:cNvSpPr>
            <a:spLocks noGrp="1"/>
          </p:cNvSpPr>
          <p:nvPr>
            <p:ph type="title"/>
          </p:nvPr>
        </p:nvSpPr>
        <p:spPr/>
        <p:txBody>
          <a:bodyPr>
            <a:normAutofit fontScale="90000"/>
          </a:bodyPr>
          <a:lstStyle/>
          <a:p>
            <a:r>
              <a:rPr lang="en-US" dirty="0" smtClean="0"/>
              <a:t>What were some of the findings of the CUNY environmental audit?</a:t>
            </a:r>
            <a:endParaRPr lang="en-US" dirty="0"/>
          </a:p>
        </p:txBody>
      </p:sp>
      <p:sp>
        <p:nvSpPr>
          <p:cNvPr id="6" name="TextBox 5"/>
          <p:cNvSpPr txBox="1"/>
          <p:nvPr/>
        </p:nvSpPr>
        <p:spPr>
          <a:xfrm>
            <a:off x="2362200" y="1828800"/>
            <a:ext cx="4419600" cy="461665"/>
          </a:xfrm>
          <a:prstGeom prst="rect">
            <a:avLst/>
          </a:prstGeom>
          <a:solidFill>
            <a:schemeClr val="accent1">
              <a:lumMod val="50000"/>
            </a:schemeClr>
          </a:solidFill>
        </p:spPr>
        <p:txBody>
          <a:bodyPr wrap="square" rtlCol="0">
            <a:spAutoFit/>
          </a:bodyPr>
          <a:lstStyle/>
          <a:p>
            <a:r>
              <a:rPr lang="en-US" sz="2400" dirty="0" smtClean="0">
                <a:solidFill>
                  <a:srgbClr val="FFFF00"/>
                </a:solidFill>
              </a:rPr>
              <a:t>What’s wrong with this picture?</a:t>
            </a:r>
            <a:endParaRPr lang="en-US" sz="2400" dirty="0">
              <a:solidFill>
                <a:srgbClr val="FFFF00"/>
              </a:solidFill>
            </a:endParaRPr>
          </a:p>
        </p:txBody>
      </p:sp>
      <p:sp>
        <p:nvSpPr>
          <p:cNvPr id="7" name="TextBox 6"/>
          <p:cNvSpPr txBox="1"/>
          <p:nvPr/>
        </p:nvSpPr>
        <p:spPr>
          <a:xfrm>
            <a:off x="1676400" y="5410200"/>
            <a:ext cx="6400800" cy="461665"/>
          </a:xfrm>
          <a:prstGeom prst="rect">
            <a:avLst/>
          </a:prstGeom>
          <a:solidFill>
            <a:schemeClr val="accent1">
              <a:lumMod val="50000"/>
            </a:schemeClr>
          </a:solidFill>
        </p:spPr>
        <p:txBody>
          <a:bodyPr wrap="square" rtlCol="0">
            <a:spAutoFit/>
          </a:bodyPr>
          <a:lstStyle/>
          <a:p>
            <a:r>
              <a:rPr lang="en-US" sz="2400" dirty="0" smtClean="0">
                <a:solidFill>
                  <a:srgbClr val="FFFF00"/>
                </a:solidFill>
              </a:rPr>
              <a:t>Unlabeled (waste? reagent? sample?) container</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00_0318.JPG"/>
          <p:cNvPicPr>
            <a:picLocks noGrp="1" noChangeAspect="1"/>
          </p:cNvPicPr>
          <p:nvPr>
            <p:ph idx="1"/>
          </p:nvPr>
        </p:nvPicPr>
        <p:blipFill>
          <a:blip r:embed="rId2" cstate="print"/>
          <a:stretch>
            <a:fillRect/>
          </a:stretch>
        </p:blipFill>
        <p:spPr>
          <a:xfrm>
            <a:off x="1523307" y="1524000"/>
            <a:ext cx="6097385" cy="4572000"/>
          </a:xfrm>
        </p:spPr>
      </p:pic>
      <p:sp>
        <p:nvSpPr>
          <p:cNvPr id="3" name="Slide Number Placeholder 2"/>
          <p:cNvSpPr>
            <a:spLocks noGrp="1"/>
          </p:cNvSpPr>
          <p:nvPr>
            <p:ph type="sldNum" sz="quarter" idx="15"/>
          </p:nvPr>
        </p:nvSpPr>
        <p:spPr/>
        <p:txBody>
          <a:bodyPr/>
          <a:lstStyle/>
          <a:p>
            <a:fld id="{10EC9E0A-B8AF-4E71-82CF-1989936C6EDB}" type="slidenum">
              <a:rPr lang="en-US" smtClean="0"/>
              <a:pPr/>
              <a:t>42</a:t>
            </a:fld>
            <a:endParaRPr lang="en-US"/>
          </a:p>
        </p:txBody>
      </p:sp>
      <p:sp>
        <p:nvSpPr>
          <p:cNvPr id="4" name="Title 3"/>
          <p:cNvSpPr>
            <a:spLocks noGrp="1"/>
          </p:cNvSpPr>
          <p:nvPr>
            <p:ph type="title"/>
          </p:nvPr>
        </p:nvSpPr>
        <p:spPr/>
        <p:txBody>
          <a:bodyPr>
            <a:normAutofit fontScale="90000"/>
          </a:bodyPr>
          <a:lstStyle/>
          <a:p>
            <a:r>
              <a:rPr lang="en-US" dirty="0" smtClean="0"/>
              <a:t>What were some of the findings of the CUNY environmental audit?</a:t>
            </a:r>
            <a:endParaRPr lang="en-US" dirty="0"/>
          </a:p>
        </p:txBody>
      </p:sp>
      <p:sp>
        <p:nvSpPr>
          <p:cNvPr id="9" name="TextBox 8"/>
          <p:cNvSpPr txBox="1"/>
          <p:nvPr/>
        </p:nvSpPr>
        <p:spPr>
          <a:xfrm>
            <a:off x="2362200" y="1828800"/>
            <a:ext cx="4419600" cy="461665"/>
          </a:xfrm>
          <a:prstGeom prst="rect">
            <a:avLst/>
          </a:prstGeom>
          <a:solidFill>
            <a:schemeClr val="accent1">
              <a:lumMod val="50000"/>
            </a:schemeClr>
          </a:solidFill>
        </p:spPr>
        <p:txBody>
          <a:bodyPr wrap="square" rtlCol="0">
            <a:spAutoFit/>
          </a:bodyPr>
          <a:lstStyle/>
          <a:p>
            <a:r>
              <a:rPr lang="en-US" sz="2400" dirty="0" smtClean="0">
                <a:solidFill>
                  <a:srgbClr val="FFFF00"/>
                </a:solidFill>
              </a:rPr>
              <a:t>What’s wrong with this picture?</a:t>
            </a:r>
            <a:endParaRPr lang="en-US" sz="2400" dirty="0">
              <a:solidFill>
                <a:srgbClr val="FFFF00"/>
              </a:solidFill>
            </a:endParaRPr>
          </a:p>
        </p:txBody>
      </p:sp>
      <p:sp>
        <p:nvSpPr>
          <p:cNvPr id="10" name="TextBox 9"/>
          <p:cNvSpPr txBox="1"/>
          <p:nvPr/>
        </p:nvSpPr>
        <p:spPr>
          <a:xfrm>
            <a:off x="4495800" y="2514600"/>
            <a:ext cx="4038600" cy="461665"/>
          </a:xfrm>
          <a:prstGeom prst="rect">
            <a:avLst/>
          </a:prstGeom>
          <a:solidFill>
            <a:schemeClr val="accent1">
              <a:lumMod val="75000"/>
            </a:schemeClr>
          </a:solidFill>
        </p:spPr>
        <p:txBody>
          <a:bodyPr wrap="square" rtlCol="0">
            <a:spAutoFit/>
          </a:bodyPr>
          <a:lstStyle/>
          <a:p>
            <a:r>
              <a:rPr lang="en-US" sz="2400" dirty="0" smtClean="0">
                <a:solidFill>
                  <a:srgbClr val="FFFF00"/>
                </a:solidFill>
              </a:rPr>
              <a:t>Al-foil used as container caps</a:t>
            </a:r>
            <a:endParaRPr lang="en-US" sz="2400" dirty="0">
              <a:solidFill>
                <a:srgbClr val="FFFF00"/>
              </a:solidFill>
            </a:endParaRPr>
          </a:p>
        </p:txBody>
      </p:sp>
      <p:sp>
        <p:nvSpPr>
          <p:cNvPr id="11" name="TextBox 10"/>
          <p:cNvSpPr txBox="1"/>
          <p:nvPr/>
        </p:nvSpPr>
        <p:spPr>
          <a:xfrm>
            <a:off x="609600" y="4419600"/>
            <a:ext cx="6096000" cy="461665"/>
          </a:xfrm>
          <a:prstGeom prst="rect">
            <a:avLst/>
          </a:prstGeom>
          <a:solidFill>
            <a:schemeClr val="accent1">
              <a:lumMod val="75000"/>
            </a:schemeClr>
          </a:solidFill>
        </p:spPr>
        <p:txBody>
          <a:bodyPr wrap="square" rtlCol="0">
            <a:spAutoFit/>
          </a:bodyPr>
          <a:lstStyle/>
          <a:p>
            <a:r>
              <a:rPr lang="en-US" sz="2400" dirty="0" smtClean="0">
                <a:solidFill>
                  <a:srgbClr val="FFFF00"/>
                </a:solidFill>
              </a:rPr>
              <a:t>Tubing does not make a good seal with bottle  </a:t>
            </a:r>
            <a:endParaRPr lang="en-US" sz="2400" dirty="0">
              <a:solidFill>
                <a:srgbClr val="FFFF00"/>
              </a:solidFill>
            </a:endParaRPr>
          </a:p>
        </p:txBody>
      </p:sp>
      <p:sp>
        <p:nvSpPr>
          <p:cNvPr id="12" name="TextBox 11"/>
          <p:cNvSpPr txBox="1"/>
          <p:nvPr/>
        </p:nvSpPr>
        <p:spPr>
          <a:xfrm>
            <a:off x="304800" y="5715000"/>
            <a:ext cx="7543800" cy="461665"/>
          </a:xfrm>
          <a:prstGeom prst="rect">
            <a:avLst/>
          </a:prstGeom>
          <a:solidFill>
            <a:schemeClr val="accent1">
              <a:lumMod val="75000"/>
            </a:schemeClr>
          </a:solidFill>
        </p:spPr>
        <p:txBody>
          <a:bodyPr wrap="square" rtlCol="0">
            <a:spAutoFit/>
          </a:bodyPr>
          <a:lstStyle/>
          <a:p>
            <a:r>
              <a:rPr lang="en-US" sz="2400" dirty="0" smtClean="0">
                <a:solidFill>
                  <a:srgbClr val="FFFF00"/>
                </a:solidFill>
              </a:rPr>
              <a:t>Tubing does not make a good seal with waste containers </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Colleges and Universities have always been subject to EPA regulations, but have been inspected by EPA only since the mid-1990s</a:t>
            </a:r>
          </a:p>
          <a:p>
            <a:r>
              <a:rPr lang="en-US" dirty="0" smtClean="0"/>
              <a:t>CUNY-EPA Audit Disclosure agreement, 2005-2010</a:t>
            </a:r>
          </a:p>
          <a:p>
            <a:r>
              <a:rPr lang="en-US" dirty="0" smtClean="0"/>
              <a:t>EPA agreed to not audit CUNY campuses, but CUNY EHSRM must perform environmental audits</a:t>
            </a:r>
          </a:p>
          <a:p>
            <a:r>
              <a:rPr lang="en-US" dirty="0" smtClean="0"/>
              <a:t>Most senior colleges have been inspected by EPA by October 2011</a:t>
            </a:r>
          </a:p>
          <a:p>
            <a:r>
              <a:rPr lang="en-US" dirty="0" smtClean="0"/>
              <a:t>EPA expected to continue with inspections at CUNY</a:t>
            </a:r>
          </a:p>
          <a:p>
            <a:pPr>
              <a:buNone/>
            </a:pPr>
            <a:endParaRPr lang="en-US" dirty="0" smtClean="0"/>
          </a:p>
          <a:p>
            <a:endParaRPr lang="en-US" dirty="0"/>
          </a:p>
        </p:txBody>
      </p:sp>
      <p:sp>
        <p:nvSpPr>
          <p:cNvPr id="3" name="Slide Number Placeholder 2"/>
          <p:cNvSpPr>
            <a:spLocks noGrp="1"/>
          </p:cNvSpPr>
          <p:nvPr>
            <p:ph type="sldNum" sz="quarter" idx="15"/>
          </p:nvPr>
        </p:nvSpPr>
        <p:spPr/>
        <p:txBody>
          <a:bodyPr/>
          <a:lstStyle/>
          <a:p>
            <a:fld id="{10EC9E0A-B8AF-4E71-82CF-1989936C6EDB}" type="slidenum">
              <a:rPr lang="en-US" smtClean="0"/>
              <a:pPr/>
              <a:t>43</a:t>
            </a:fld>
            <a:endParaRPr lang="en-US"/>
          </a:p>
        </p:txBody>
      </p:sp>
      <p:sp>
        <p:nvSpPr>
          <p:cNvPr id="4" name="Title 3"/>
          <p:cNvSpPr>
            <a:spLocks noGrp="1"/>
          </p:cNvSpPr>
          <p:nvPr>
            <p:ph type="title"/>
          </p:nvPr>
        </p:nvSpPr>
        <p:spPr/>
        <p:txBody>
          <a:bodyPr/>
          <a:lstStyle/>
          <a:p>
            <a:r>
              <a:rPr lang="en-US" dirty="0" smtClean="0"/>
              <a:t>EPA Inspections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EC9E0A-B8AF-4E71-82CF-1989936C6EDB}" type="slidenum">
              <a:rPr lang="en-US" smtClean="0"/>
              <a:pPr/>
              <a:t>44</a:t>
            </a:fld>
            <a:endParaRPr lang="en-US"/>
          </a:p>
        </p:txBody>
      </p:sp>
      <p:sp>
        <p:nvSpPr>
          <p:cNvPr id="4" name="Title 3"/>
          <p:cNvSpPr>
            <a:spLocks noGrp="1"/>
          </p:cNvSpPr>
          <p:nvPr>
            <p:ph type="title"/>
          </p:nvPr>
        </p:nvSpPr>
        <p:spPr/>
        <p:txBody>
          <a:bodyPr/>
          <a:lstStyle/>
          <a:p>
            <a:r>
              <a:rPr lang="en-US" dirty="0" smtClean="0"/>
              <a:t>EPA Inspections</a:t>
            </a:r>
            <a:endParaRPr lang="en-US" dirty="0"/>
          </a:p>
        </p:txBody>
      </p:sp>
      <p:sp>
        <p:nvSpPr>
          <p:cNvPr id="2" name="Content Placeholder 1"/>
          <p:cNvSpPr>
            <a:spLocks noGrp="1"/>
          </p:cNvSpPr>
          <p:nvPr>
            <p:ph sz="half" idx="1"/>
          </p:nvPr>
        </p:nvSpPr>
        <p:spPr/>
        <p:txBody>
          <a:bodyPr/>
          <a:lstStyle/>
          <a:p>
            <a:r>
              <a:rPr lang="en-US" dirty="0" smtClean="0"/>
              <a:t>Lehman College has not yet been inspected by EPA</a:t>
            </a:r>
          </a:p>
          <a:p>
            <a:r>
              <a:rPr lang="en-US" dirty="0" smtClean="0"/>
              <a:t>EPA focus: hazardous waste, chemical inventory issues</a:t>
            </a:r>
          </a:p>
          <a:p>
            <a:r>
              <a:rPr lang="en-US" dirty="0" smtClean="0"/>
              <a:t>At other colleges (CUNY and others), issues of laboratory housekeeping have been cited</a:t>
            </a:r>
            <a:endParaRPr lang="en-US" dirty="0"/>
          </a:p>
        </p:txBody>
      </p:sp>
      <p:pic>
        <p:nvPicPr>
          <p:cNvPr id="6" name="Content Placeholder 5" descr="100_0317.JPG"/>
          <p:cNvPicPr>
            <a:picLocks noGrp="1" noChangeAspect="1"/>
          </p:cNvPicPr>
          <p:nvPr>
            <p:ph sz="half" idx="2"/>
          </p:nvPr>
        </p:nvPicPr>
        <p:blipFill>
          <a:blip r:embed="rId2" cstate="print"/>
          <a:stretch>
            <a:fillRect/>
          </a:stretch>
        </p:blipFill>
        <p:spPr>
          <a:xfrm>
            <a:off x="4648200" y="1752600"/>
            <a:ext cx="4059238" cy="304442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5</a:t>
            </a:fld>
            <a:endParaRPr lang="en-US"/>
          </a:p>
        </p:txBody>
      </p:sp>
      <p:sp>
        <p:nvSpPr>
          <p:cNvPr id="3" name="Title 2"/>
          <p:cNvSpPr>
            <a:spLocks noGrp="1"/>
          </p:cNvSpPr>
          <p:nvPr>
            <p:ph type="title"/>
          </p:nvPr>
        </p:nvSpPr>
        <p:spPr/>
        <p:txBody>
          <a:bodyPr>
            <a:normAutofit fontScale="90000"/>
          </a:bodyPr>
          <a:lstStyle/>
          <a:p>
            <a:r>
              <a:rPr lang="en-US" dirty="0" smtClean="0"/>
              <a:t>FDNY: Fire Protection for Laboratories Using Chemicals </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Updated (2008) regulations for fire prevention in non-production chemical laboratories</a:t>
            </a:r>
          </a:p>
          <a:p>
            <a:r>
              <a:rPr lang="en-US" dirty="0" smtClean="0"/>
              <a:t>Covers all academic labs: elementary, high school, college, hospital, research, etc.</a:t>
            </a:r>
          </a:p>
          <a:p>
            <a:r>
              <a:rPr lang="en-US" dirty="0" smtClean="0"/>
              <a:t>C14 Certificate of Fitness based on these new regulations</a:t>
            </a:r>
          </a:p>
          <a:p>
            <a:endParaRPr lang="en-US" dirty="0"/>
          </a:p>
        </p:txBody>
      </p:sp>
      <p:pic>
        <p:nvPicPr>
          <p:cNvPr id="6" name="Content Placeholder 5" descr="FDNY_Logo.jpg"/>
          <p:cNvPicPr>
            <a:picLocks noGrp="1" noChangeAspect="1"/>
          </p:cNvPicPr>
          <p:nvPr>
            <p:ph sz="half" idx="2"/>
          </p:nvPr>
        </p:nvPicPr>
        <p:blipFill>
          <a:blip r:embed="rId2" cstate="print"/>
          <a:stretch>
            <a:fillRect/>
          </a:stretch>
        </p:blipFill>
        <p:spPr>
          <a:xfrm>
            <a:off x="5048036" y="1524000"/>
            <a:ext cx="3259566" cy="4572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6</a:t>
            </a:fld>
            <a:endParaRPr lang="en-US"/>
          </a:p>
        </p:txBody>
      </p:sp>
      <p:sp>
        <p:nvSpPr>
          <p:cNvPr id="3" name="Title 2"/>
          <p:cNvSpPr>
            <a:spLocks noGrp="1"/>
          </p:cNvSpPr>
          <p:nvPr>
            <p:ph type="title"/>
          </p:nvPr>
        </p:nvSpPr>
        <p:spPr/>
        <p:txBody>
          <a:bodyPr/>
          <a:lstStyle/>
          <a:p>
            <a:r>
              <a:rPr lang="en-US" dirty="0" smtClean="0"/>
              <a:t>Annual FDNY Inspections</a:t>
            </a:r>
            <a:endParaRPr lang="en-US" dirty="0"/>
          </a:p>
        </p:txBody>
      </p:sp>
      <p:sp>
        <p:nvSpPr>
          <p:cNvPr id="11" name="Content Placeholder 10"/>
          <p:cNvSpPr>
            <a:spLocks noGrp="1"/>
          </p:cNvSpPr>
          <p:nvPr>
            <p:ph sz="half" idx="1"/>
          </p:nvPr>
        </p:nvSpPr>
        <p:spPr/>
        <p:txBody>
          <a:bodyPr>
            <a:normAutofit fontScale="92500" lnSpcReduction="10000"/>
          </a:bodyPr>
          <a:lstStyle/>
          <a:p>
            <a:r>
              <a:rPr lang="en-US" dirty="0" smtClean="0"/>
              <a:t>Labs are inspected by FDNY starting in January</a:t>
            </a:r>
          </a:p>
          <a:p>
            <a:r>
              <a:rPr lang="en-US" dirty="0" smtClean="0"/>
              <a:t>Labs must be in compliance with FDNY regulations</a:t>
            </a:r>
          </a:p>
          <a:p>
            <a:r>
              <a:rPr lang="en-US" dirty="0" smtClean="0"/>
              <a:t>FDNY inspector may also cite other types of violations not specifically covered by regulations</a:t>
            </a:r>
          </a:p>
          <a:p>
            <a:r>
              <a:rPr lang="en-US" dirty="0" smtClean="0"/>
              <a:t>Violation orders must be corrected before new permit can be issued</a:t>
            </a:r>
            <a:endParaRPr lang="en-US" dirty="0"/>
          </a:p>
        </p:txBody>
      </p:sp>
      <p:pic>
        <p:nvPicPr>
          <p:cNvPr id="13" name="Content Placeholder 12" descr="100_0378.JPG"/>
          <p:cNvPicPr>
            <a:picLocks noGrp="1" noChangeAspect="1"/>
          </p:cNvPicPr>
          <p:nvPr>
            <p:ph sz="half" idx="2"/>
          </p:nvPr>
        </p:nvPicPr>
        <p:blipFill>
          <a:blip r:embed="rId2" cstate="print"/>
          <a:stretch>
            <a:fillRect/>
          </a:stretch>
        </p:blipFill>
        <p:spPr>
          <a:xfrm>
            <a:off x="4648200" y="1752600"/>
            <a:ext cx="4059238" cy="304442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smtClean="0"/>
              <a:t>Resource Conservation and Recovery Act (RCRA)</a:t>
            </a:r>
            <a:endParaRPr/>
          </a:p>
        </p:txBody>
      </p:sp>
      <p:sp>
        <p:nvSpPr>
          <p:cNvPr id="12291" name="Content Placeholder 2"/>
          <p:cNvSpPr>
            <a:spLocks noGrp="1"/>
          </p:cNvSpPr>
          <p:nvPr>
            <p:ph sz="half" idx="1"/>
          </p:nvPr>
        </p:nvSpPr>
        <p:spPr/>
        <p:txBody>
          <a:bodyPr/>
          <a:lstStyle/>
          <a:p>
            <a:r>
              <a:rPr lang="en-US" smtClean="0"/>
              <a:t>Federal EPA regulations for hazardous waste</a:t>
            </a:r>
          </a:p>
          <a:p>
            <a:r>
              <a:rPr lang="en-US" smtClean="0"/>
              <a:t>All hazardous waste is disposed through Environmental Health and Safety</a:t>
            </a:r>
          </a:p>
          <a:p>
            <a:r>
              <a:rPr lang="en-US" smtClean="0"/>
              <a:t>No drain disposal of hazardous materials EVER!</a:t>
            </a:r>
          </a:p>
        </p:txBody>
      </p:sp>
      <p:pic>
        <p:nvPicPr>
          <p:cNvPr id="12292" name="Content Placeholder 6" descr="Valley_of_Drums.jpg"/>
          <p:cNvPicPr>
            <a:picLocks noGrp="1" noChangeAspect="1"/>
          </p:cNvPicPr>
          <p:nvPr>
            <p:ph sz="half" idx="2"/>
          </p:nvPr>
        </p:nvPicPr>
        <p:blipFill>
          <a:blip r:embed="rId2" cstate="print"/>
          <a:srcRect/>
          <a:stretch>
            <a:fillRect/>
          </a:stretch>
        </p:blipFill>
        <p:spPr>
          <a:xfrm>
            <a:off x="4495800" y="1905000"/>
            <a:ext cx="4267200" cy="27908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C9E0A-B8AF-4E71-82CF-1989936C6EDB}" type="slidenum">
              <a:rPr lang="en-US" smtClean="0"/>
              <a:pPr/>
              <a:t>8</a:t>
            </a:fld>
            <a:endParaRPr lang="en-US"/>
          </a:p>
        </p:txBody>
      </p:sp>
      <p:sp>
        <p:nvSpPr>
          <p:cNvPr id="3" name="Title 2"/>
          <p:cNvSpPr>
            <a:spLocks noGrp="1"/>
          </p:cNvSpPr>
          <p:nvPr>
            <p:ph type="title"/>
          </p:nvPr>
        </p:nvSpPr>
        <p:spPr/>
        <p:txBody>
          <a:bodyPr>
            <a:normAutofit fontScale="90000"/>
          </a:bodyPr>
          <a:lstStyle/>
          <a:p>
            <a:r>
              <a:rPr lang="en-US" dirty="0" smtClean="0"/>
              <a:t>CUNY Environmental Management System (EMS)</a:t>
            </a:r>
            <a:endParaRPr lang="en-US" dirty="0"/>
          </a:p>
        </p:txBody>
      </p:sp>
      <p:sp>
        <p:nvSpPr>
          <p:cNvPr id="4" name="Content Placeholder 3"/>
          <p:cNvSpPr>
            <a:spLocks noGrp="1"/>
          </p:cNvSpPr>
          <p:nvPr>
            <p:ph sz="half" idx="1"/>
          </p:nvPr>
        </p:nvSpPr>
        <p:spPr>
          <a:xfrm>
            <a:off x="457200" y="1524000"/>
            <a:ext cx="4059936" cy="5181600"/>
          </a:xfrm>
        </p:spPr>
        <p:txBody>
          <a:bodyPr>
            <a:normAutofit fontScale="92500" lnSpcReduction="10000"/>
          </a:bodyPr>
          <a:lstStyle/>
          <a:p>
            <a:r>
              <a:rPr lang="en-US" dirty="0" smtClean="0"/>
              <a:t>Environmental requirements</a:t>
            </a:r>
          </a:p>
          <a:p>
            <a:r>
              <a:rPr lang="en-US" dirty="0" smtClean="0"/>
              <a:t>Composite of federal, state, NYC, </a:t>
            </a:r>
            <a:r>
              <a:rPr lang="en-US" i="1" dirty="0" smtClean="0"/>
              <a:t>other</a:t>
            </a:r>
            <a:r>
              <a:rPr lang="en-US" dirty="0" smtClean="0"/>
              <a:t>  environmental </a:t>
            </a:r>
            <a:r>
              <a:rPr lang="en-US" dirty="0" err="1" smtClean="0"/>
              <a:t>regs</a:t>
            </a:r>
            <a:endParaRPr lang="en-US" dirty="0" smtClean="0"/>
          </a:p>
          <a:p>
            <a:r>
              <a:rPr lang="en-US" dirty="0" smtClean="0">
                <a:solidFill>
                  <a:srgbClr val="FFFF00"/>
                </a:solidFill>
              </a:rPr>
              <a:t>Aspects of the EMS relevant to labs will be covered in the next unit, Hazardous Waste</a:t>
            </a:r>
          </a:p>
          <a:p>
            <a:r>
              <a:rPr lang="en-US" dirty="0" smtClean="0"/>
              <a:t>Also covers petroleum, air emissions, pesticides</a:t>
            </a:r>
          </a:p>
          <a:p>
            <a:r>
              <a:rPr lang="en-US" dirty="0" smtClean="0"/>
              <a:t>Reporting requirements, training, inspections procedures</a:t>
            </a:r>
            <a:endParaRPr lang="en-US" dirty="0"/>
          </a:p>
        </p:txBody>
      </p:sp>
      <p:pic>
        <p:nvPicPr>
          <p:cNvPr id="6" name="Content Placeholder 5" descr="CUNYLogo.jpg"/>
          <p:cNvPicPr>
            <a:picLocks noGrp="1" noChangeAspect="1"/>
          </p:cNvPicPr>
          <p:nvPr>
            <p:ph sz="half" idx="2"/>
          </p:nvPr>
        </p:nvPicPr>
        <p:blipFill>
          <a:blip r:embed="rId2" cstate="print"/>
          <a:stretch>
            <a:fillRect/>
          </a:stretch>
        </p:blipFill>
        <p:spPr>
          <a:xfrm>
            <a:off x="4572000" y="1371600"/>
            <a:ext cx="3904884" cy="1885950"/>
          </a:xfrm>
        </p:spPr>
      </p:pic>
      <p:pic>
        <p:nvPicPr>
          <p:cNvPr id="7" name="Picture 6" descr="EMS_Logo.jpg"/>
          <p:cNvPicPr>
            <a:picLocks noChangeAspect="1"/>
          </p:cNvPicPr>
          <p:nvPr/>
        </p:nvPicPr>
        <p:blipFill>
          <a:blip r:embed="rId3" cstate="print"/>
          <a:stretch>
            <a:fillRect/>
          </a:stretch>
        </p:blipFill>
        <p:spPr>
          <a:xfrm>
            <a:off x="4800600" y="3500570"/>
            <a:ext cx="3581400" cy="28295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Lehman </a:t>
            </a:r>
            <a:r>
              <a:rPr lang="en-US" dirty="0" smtClean="0"/>
              <a:t>EH&amp;S</a:t>
            </a:r>
            <a:endParaRPr lang="en-US" dirty="0" smtClean="0"/>
          </a:p>
          <a:p>
            <a:r>
              <a:rPr lang="en-US" dirty="0" smtClean="0"/>
              <a:t>CUNY </a:t>
            </a:r>
            <a:r>
              <a:rPr lang="en-US" dirty="0" smtClean="0"/>
              <a:t>EH&amp;S</a:t>
            </a:r>
            <a:endParaRPr lang="en-US" dirty="0" smtClean="0"/>
          </a:p>
          <a:p>
            <a:r>
              <a:rPr lang="en-US" dirty="0" smtClean="0"/>
              <a:t>NYC Dept of Environmental </a:t>
            </a:r>
            <a:r>
              <a:rPr lang="en-US" dirty="0" smtClean="0"/>
              <a:t>Protection</a:t>
            </a:r>
            <a:endParaRPr lang="en-US" dirty="0" smtClean="0"/>
          </a:p>
          <a:p>
            <a:r>
              <a:rPr lang="en-US" dirty="0" smtClean="0"/>
              <a:t>Environmental Protection </a:t>
            </a:r>
            <a:r>
              <a:rPr lang="en-US" dirty="0" smtClean="0"/>
              <a:t>Agency</a:t>
            </a:r>
          </a:p>
          <a:p>
            <a:endParaRPr lang="en-US" dirty="0" smtClean="0"/>
          </a:p>
          <a:p>
            <a:r>
              <a:rPr lang="en-US" dirty="0" smtClean="0"/>
              <a:t>More about inspections later</a:t>
            </a:r>
            <a:endParaRPr lang="en-US" dirty="0"/>
          </a:p>
        </p:txBody>
      </p:sp>
      <p:sp>
        <p:nvSpPr>
          <p:cNvPr id="2" name="Slide Number Placeholder 1"/>
          <p:cNvSpPr>
            <a:spLocks noGrp="1"/>
          </p:cNvSpPr>
          <p:nvPr>
            <p:ph type="sldNum" sz="quarter" idx="15"/>
          </p:nvPr>
        </p:nvSpPr>
        <p:spPr/>
        <p:txBody>
          <a:bodyPr/>
          <a:lstStyle/>
          <a:p>
            <a:fld id="{10EC9E0A-B8AF-4E71-82CF-1989936C6EDB}" type="slidenum">
              <a:rPr lang="en-US" smtClean="0"/>
              <a:pPr/>
              <a:t>9</a:t>
            </a:fld>
            <a:endParaRPr lang="en-US"/>
          </a:p>
        </p:txBody>
      </p:sp>
      <p:sp>
        <p:nvSpPr>
          <p:cNvPr id="3" name="Title 2"/>
          <p:cNvSpPr>
            <a:spLocks noGrp="1"/>
          </p:cNvSpPr>
          <p:nvPr>
            <p:ph type="title"/>
          </p:nvPr>
        </p:nvSpPr>
        <p:spPr/>
        <p:txBody>
          <a:bodyPr/>
          <a:lstStyle/>
          <a:p>
            <a:r>
              <a:rPr lang="en-US" dirty="0" smtClean="0"/>
              <a:t>Laboratory Inspections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1012</TotalTime>
  <Words>2508</Words>
  <Application>Microsoft Office PowerPoint</Application>
  <PresentationFormat>On-screen Show (4:3)</PresentationFormat>
  <Paragraphs>318</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Paper</vt:lpstr>
      <vt:lpstr>Laboratory Safety</vt:lpstr>
      <vt:lpstr>Introduction</vt:lpstr>
      <vt:lpstr>Federal, State, and NYC regulatory agencies</vt:lpstr>
      <vt:lpstr>OSHA Lab Standard: Chemical Hygiene Plan</vt:lpstr>
      <vt:lpstr>FDNY: Fire Protection for Laboratories Using Chemicals </vt:lpstr>
      <vt:lpstr>Annual FDNY Inspections</vt:lpstr>
      <vt:lpstr>Resource Conservation and Recovery Act (RCRA)</vt:lpstr>
      <vt:lpstr>CUNY Environmental Management System (EMS)</vt:lpstr>
      <vt:lpstr>Laboratory Inspections</vt:lpstr>
      <vt:lpstr>Hazard recognition</vt:lpstr>
      <vt:lpstr>Hazards in the laboratory</vt:lpstr>
      <vt:lpstr>Flammable Liquids</vt:lpstr>
      <vt:lpstr>Need to refrigerate your flammables?</vt:lpstr>
      <vt:lpstr>Flammable Solids</vt:lpstr>
      <vt:lpstr>Flammable gases</vt:lpstr>
      <vt:lpstr>Corrosive materials</vt:lpstr>
      <vt:lpstr>Corrosive liquids</vt:lpstr>
      <vt:lpstr>Corrosive gases</vt:lpstr>
      <vt:lpstr>Toxic materials</vt:lpstr>
      <vt:lpstr>Purchasing Chemicals</vt:lpstr>
      <vt:lpstr>Physical Hazards: Electrical Hazards</vt:lpstr>
      <vt:lpstr>Hazard Control</vt:lpstr>
      <vt:lpstr>Hazard Protection</vt:lpstr>
      <vt:lpstr>Material Safety Data Sheets (MSDS)</vt:lpstr>
      <vt:lpstr>Hazard Information: Chemical Labels: National Fire Prevention Association (NFPA) hazard rating system</vt:lpstr>
      <vt:lpstr>Chemical Fume Hoods</vt:lpstr>
      <vt:lpstr>A Biosafety cabinet is not a chemical fume hood</vt:lpstr>
      <vt:lpstr>Fume hood guidelines</vt:lpstr>
      <vt:lpstr>Perchloric acid fume hood</vt:lpstr>
      <vt:lpstr>Fume hood guidelines</vt:lpstr>
      <vt:lpstr>Personal protective equipment</vt:lpstr>
      <vt:lpstr>Respiratory protection</vt:lpstr>
      <vt:lpstr>Emergency Procedures</vt:lpstr>
      <vt:lpstr>Contact Information</vt:lpstr>
      <vt:lpstr>Chemical release in a lab</vt:lpstr>
      <vt:lpstr>Laboratory Inspections</vt:lpstr>
      <vt:lpstr>Laboratory Inspections</vt:lpstr>
      <vt:lpstr>Common FDNY violations</vt:lpstr>
      <vt:lpstr>What were some of the findings of the CUNY environmental audit?</vt:lpstr>
      <vt:lpstr>What were some of the findings of the CUNY environmental audit?</vt:lpstr>
      <vt:lpstr>What were some of the findings of the CUNY environmental audit?</vt:lpstr>
      <vt:lpstr>What were some of the findings of the CUNY environmental audit?</vt:lpstr>
      <vt:lpstr>EPA Inspections</vt:lpstr>
      <vt:lpstr>EPA Inspections</vt:lpstr>
    </vt:vector>
  </TitlesOfParts>
  <Company>Lehman College, CUNY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dc:title>
  <dc:creator>Ilona Linins</dc:creator>
  <cp:lastModifiedBy>Ilona Linins</cp:lastModifiedBy>
  <cp:revision>105</cp:revision>
  <dcterms:created xsi:type="dcterms:W3CDTF">2011-10-26T17:26:28Z</dcterms:created>
  <dcterms:modified xsi:type="dcterms:W3CDTF">2011-10-31T18:18:05Z</dcterms:modified>
</cp:coreProperties>
</file>