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4" r:id="rId1"/>
  </p:sldMasterIdLst>
  <p:notesMasterIdLst>
    <p:notesMasterId r:id="rId21"/>
  </p:notesMasterIdLst>
  <p:sldIdLst>
    <p:sldId id="256" r:id="rId2"/>
    <p:sldId id="266" r:id="rId3"/>
    <p:sldId id="265" r:id="rId4"/>
    <p:sldId id="268" r:id="rId5"/>
    <p:sldId id="269" r:id="rId6"/>
    <p:sldId id="264" r:id="rId7"/>
    <p:sldId id="262" r:id="rId8"/>
    <p:sldId id="274" r:id="rId9"/>
    <p:sldId id="257" r:id="rId10"/>
    <p:sldId id="258" r:id="rId11"/>
    <p:sldId id="259" r:id="rId12"/>
    <p:sldId id="260" r:id="rId13"/>
    <p:sldId id="261" r:id="rId14"/>
    <p:sldId id="270" r:id="rId15"/>
    <p:sldId id="263" r:id="rId16"/>
    <p:sldId id="272" r:id="rId17"/>
    <p:sldId id="273" r:id="rId18"/>
    <p:sldId id="275"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218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58B07-6CB5-B047-9007-082FAB1293D1}" type="datetimeFigureOut">
              <a:rPr lang="en-US" smtClean="0"/>
              <a:t>1/23/14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F9060-B164-2641-A416-69CC4B120F35}" type="slidenum">
              <a:rPr lang="en-US" smtClean="0"/>
              <a:t>‹#›</a:t>
            </a:fld>
            <a:endParaRPr lang="en-US"/>
          </a:p>
        </p:txBody>
      </p:sp>
    </p:spTree>
    <p:extLst>
      <p:ext uri="{BB962C8B-B14F-4D97-AF65-F5344CB8AC3E}">
        <p14:creationId xmlns:p14="http://schemas.microsoft.com/office/powerpoint/2010/main" val="242966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www.biochemsoctrans.org</a:t>
            </a:r>
            <a:r>
              <a:rPr lang="pl-PL" dirty="0" smtClean="0"/>
              <a:t>/</a:t>
            </a:r>
            <a:r>
              <a:rPr lang="pl-PL" dirty="0" err="1" smtClean="0"/>
              <a:t>bst</a:t>
            </a:r>
            <a:r>
              <a:rPr lang="pl-PL" dirty="0" smtClean="0"/>
              <a:t>/019/0432/0190432.pdf</a:t>
            </a:r>
          </a:p>
          <a:p>
            <a:endParaRPr lang="pl-PL" dirty="0" smtClean="0"/>
          </a:p>
          <a:p>
            <a:endParaRPr lang="en-US" dirty="0"/>
          </a:p>
        </p:txBody>
      </p:sp>
      <p:sp>
        <p:nvSpPr>
          <p:cNvPr id="4" name="Slide Number Placeholder 3"/>
          <p:cNvSpPr>
            <a:spLocks noGrp="1"/>
          </p:cNvSpPr>
          <p:nvPr>
            <p:ph type="sldNum" sz="quarter" idx="10"/>
          </p:nvPr>
        </p:nvSpPr>
        <p:spPr/>
        <p:txBody>
          <a:bodyPr/>
          <a:lstStyle/>
          <a:p>
            <a:fld id="{16FF9060-B164-2641-A416-69CC4B120F35}" type="slidenum">
              <a:rPr lang="en-US" smtClean="0"/>
              <a:t>1</a:t>
            </a:fld>
            <a:endParaRPr lang="en-US"/>
          </a:p>
        </p:txBody>
      </p:sp>
    </p:spTree>
    <p:extLst>
      <p:ext uri="{BB962C8B-B14F-4D97-AF65-F5344CB8AC3E}">
        <p14:creationId xmlns:p14="http://schemas.microsoft.com/office/powerpoint/2010/main" val="396582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www.lehman.edu</a:t>
            </a:r>
            <a:r>
              <a:rPr lang="en-US" dirty="0" smtClean="0"/>
              <a:t>/academics/</a:t>
            </a:r>
            <a:r>
              <a:rPr lang="en-US" dirty="0" err="1" smtClean="0"/>
              <a:t>cmacs</a:t>
            </a:r>
            <a:r>
              <a:rPr lang="en-US" dirty="0" smtClean="0"/>
              <a:t>/documents/</a:t>
            </a:r>
            <a:r>
              <a:rPr lang="en-US" dirty="0" err="1" smtClean="0"/>
              <a:t>RasMutationsInCancer.pdf</a:t>
            </a:r>
            <a:endParaRPr lang="en-US" dirty="0" smtClean="0"/>
          </a:p>
          <a:p>
            <a:endParaRPr lang="en-US" dirty="0" smtClean="0"/>
          </a:p>
          <a:p>
            <a:r>
              <a:rPr lang="en-US" dirty="0" smtClean="0"/>
              <a:t>Isoforms vary</a:t>
            </a:r>
            <a:r>
              <a:rPr lang="en-US" baseline="0" dirty="0" smtClean="0"/>
              <a:t> in their localization and their targeting domain and they are sent to different parts of the cell at varying concentrations. But they can all respond to the same signals and have homologous function.</a:t>
            </a:r>
            <a:br>
              <a:rPr lang="en-US" baseline="0" dirty="0" smtClean="0"/>
            </a:br>
            <a:r>
              <a:rPr lang="en-US" baseline="0" dirty="0" smtClean="0"/>
              <a:t>K-</a:t>
            </a:r>
            <a:r>
              <a:rPr lang="en-US" baseline="0" dirty="0" err="1" smtClean="0"/>
              <a:t>Ras</a:t>
            </a:r>
            <a:r>
              <a:rPr lang="en-US" baseline="0" dirty="0" smtClean="0"/>
              <a:t> is the more implicating protein and the one we examine here.</a:t>
            </a:r>
            <a:endParaRPr lang="en-US" dirty="0"/>
          </a:p>
        </p:txBody>
      </p:sp>
      <p:sp>
        <p:nvSpPr>
          <p:cNvPr id="4" name="Slide Number Placeholder 3"/>
          <p:cNvSpPr>
            <a:spLocks noGrp="1"/>
          </p:cNvSpPr>
          <p:nvPr>
            <p:ph type="sldNum" sz="quarter" idx="10"/>
          </p:nvPr>
        </p:nvSpPr>
        <p:spPr/>
        <p:txBody>
          <a:bodyPr/>
          <a:lstStyle/>
          <a:p>
            <a:fld id="{16FF9060-B164-2641-A416-69CC4B120F35}" type="slidenum">
              <a:rPr lang="en-US" smtClean="0"/>
              <a:t>3</a:t>
            </a:fld>
            <a:endParaRPr lang="en-US"/>
          </a:p>
        </p:txBody>
      </p:sp>
    </p:spTree>
    <p:extLst>
      <p:ext uri="{BB962C8B-B14F-4D97-AF65-F5344CB8AC3E}">
        <p14:creationId xmlns:p14="http://schemas.microsoft.com/office/powerpoint/2010/main" val="11164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en.wikipedia.org</a:t>
            </a:r>
            <a:r>
              <a:rPr lang="pl-PL" dirty="0" smtClean="0"/>
              <a:t>/</a:t>
            </a:r>
            <a:r>
              <a:rPr lang="pl-PL" dirty="0" err="1" smtClean="0"/>
              <a:t>wiki</a:t>
            </a:r>
            <a:r>
              <a:rPr lang="pl-PL" dirty="0" smtClean="0"/>
              <a:t>/</a:t>
            </a:r>
            <a:r>
              <a:rPr lang="pl-PL" dirty="0" err="1" smtClean="0"/>
              <a:t>Prenylation</a:t>
            </a:r>
            <a:endParaRPr lang="pl-PL" dirty="0" smtClean="0"/>
          </a:p>
          <a:p>
            <a:endParaRPr lang="pl-PL" dirty="0" smtClean="0"/>
          </a:p>
          <a:p>
            <a:r>
              <a:rPr lang="is-IS" dirty="0" smtClean="0"/>
              <a:t>http://www.annualreviews.org/doi/pdf/10.1146/annurev.bi.65.070196.001325</a:t>
            </a:r>
          </a:p>
          <a:p>
            <a:endParaRPr lang="is-IS" dirty="0" smtClean="0"/>
          </a:p>
          <a:p>
            <a:r>
              <a:rPr lang="is-IS" dirty="0" smtClean="0"/>
              <a:t>The</a:t>
            </a:r>
            <a:r>
              <a:rPr lang="is-IS" baseline="0" dirty="0" smtClean="0"/>
              <a:t> R</a:t>
            </a:r>
            <a:r>
              <a:rPr lang="en-US" baseline="0" dirty="0" smtClean="0"/>
              <a:t>a</a:t>
            </a:r>
            <a:r>
              <a:rPr lang="is-IS" baseline="0" dirty="0" smtClean="0"/>
              <a:t>s Inhibitor Farnesylthiosalicylic acid disrupts the spatiotemporal localization of active ras: a potential treatment for cancer </a:t>
            </a:r>
            <a:r>
              <a:rPr lang="en-US" baseline="0" dirty="0" smtClean="0"/>
              <a:t>–</a:t>
            </a:r>
            <a:r>
              <a:rPr lang="is-IS" baseline="0" dirty="0" smtClean="0"/>
              <a:t> rotblat, ehrlich, haklai and kloog</a:t>
            </a:r>
            <a:endParaRPr lang="pl-PL" dirty="0" smtClean="0"/>
          </a:p>
          <a:p>
            <a:endParaRPr lang="pl-PL" dirty="0" smtClean="0"/>
          </a:p>
          <a:p>
            <a:endParaRPr lang="en-US" dirty="0"/>
          </a:p>
        </p:txBody>
      </p:sp>
      <p:sp>
        <p:nvSpPr>
          <p:cNvPr id="4" name="Slide Number Placeholder 3"/>
          <p:cNvSpPr>
            <a:spLocks noGrp="1"/>
          </p:cNvSpPr>
          <p:nvPr>
            <p:ph type="sldNum" sz="quarter" idx="10"/>
          </p:nvPr>
        </p:nvSpPr>
        <p:spPr/>
        <p:txBody>
          <a:bodyPr/>
          <a:lstStyle/>
          <a:p>
            <a:fld id="{16FF9060-B164-2641-A416-69CC4B120F35}" type="slidenum">
              <a:rPr lang="en-US" smtClean="0"/>
              <a:t>6</a:t>
            </a:fld>
            <a:endParaRPr lang="en-US"/>
          </a:p>
        </p:txBody>
      </p:sp>
    </p:spTree>
    <p:extLst>
      <p:ext uri="{BB962C8B-B14F-4D97-AF65-F5344CB8AC3E}">
        <p14:creationId xmlns:p14="http://schemas.microsoft.com/office/powerpoint/2010/main" val="102011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7028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077A-EBB1-E949-9863-F5F9E513AB07}"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36399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077A-EBB1-E949-9863-F5F9E513AB07}"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14888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B077A-EBB1-E949-9863-F5F9E513AB07}"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77726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75128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EB077A-EBB1-E949-9863-F5F9E513AB07}"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46660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EB077A-EBB1-E949-9863-F5F9E513AB07}" type="datetimeFigureOut">
              <a:rPr lang="en-US" smtClean="0"/>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23648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B077A-EBB1-E949-9863-F5F9E513AB07}" type="datetimeFigureOut">
              <a:rPr lang="en-US" smtClean="0"/>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11511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B077A-EBB1-E949-9863-F5F9E513AB07}" type="datetimeFigureOut">
              <a:rPr lang="en-US" smtClean="0"/>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42379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B077A-EBB1-E949-9863-F5F9E513AB07}"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8092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B077A-EBB1-E949-9863-F5F9E513AB07}"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EA311-BCD0-954F-9890-A399B1E5BCD1}" type="slidenum">
              <a:rPr lang="en-US" smtClean="0"/>
              <a:t>‹#›</a:t>
            </a:fld>
            <a:endParaRPr lang="en-US"/>
          </a:p>
        </p:txBody>
      </p:sp>
    </p:spTree>
    <p:extLst>
      <p:ext uri="{BB962C8B-B14F-4D97-AF65-F5344CB8AC3E}">
        <p14:creationId xmlns:p14="http://schemas.microsoft.com/office/powerpoint/2010/main" val="11473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B077A-EBB1-E949-9863-F5F9E513AB07}" type="datetimeFigureOut">
              <a:rPr lang="en-US" smtClean="0"/>
              <a:t>1/23/14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EA311-BCD0-954F-9890-A399B1E5BCD1}" type="slidenum">
              <a:rPr lang="en-US" smtClean="0"/>
              <a:t>‹#›</a:t>
            </a:fld>
            <a:endParaRPr lang="en-US"/>
          </a:p>
        </p:txBody>
      </p:sp>
    </p:spTree>
    <p:extLst>
      <p:ext uri="{BB962C8B-B14F-4D97-AF65-F5344CB8AC3E}">
        <p14:creationId xmlns:p14="http://schemas.microsoft.com/office/powerpoint/2010/main" val="421196664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9.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media/media1.gif"/><Relationship Id="rId2" Type="http://schemas.openxmlformats.org/officeDocument/2006/relationships/video" Target="../media/media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slide" Target="slide15.xml"/><Relationship Id="rId5"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s"/>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141632" y="0"/>
            <a:ext cx="3166234" cy="3166234"/>
          </a:xfrm>
          <a:prstGeom prst="rect">
            <a:avLst/>
          </a:prstGeom>
          <a:effectLst>
            <a:reflection stA="50000" endPos="75000" dist="12700" dir="5400000" sy="-100000" algn="bl" rotWithShape="0"/>
          </a:effectLst>
        </p:spPr>
      </p:pic>
      <p:sp>
        <p:nvSpPr>
          <p:cNvPr id="2" name="Title 1"/>
          <p:cNvSpPr>
            <a:spLocks noGrp="1"/>
          </p:cNvSpPr>
          <p:nvPr>
            <p:ph type="ctrTitle"/>
          </p:nvPr>
        </p:nvSpPr>
        <p:spPr>
          <a:xfrm>
            <a:off x="457200" y="2241308"/>
            <a:ext cx="8534400" cy="2163309"/>
          </a:xfrm>
        </p:spPr>
        <p:txBody>
          <a:bodyPr>
            <a:normAutofit/>
          </a:bodyPr>
          <a:lstStyle/>
          <a:p>
            <a:r>
              <a:rPr lang="en-US" sz="2800" b="1" dirty="0" smtClean="0">
                <a:latin typeface="Times New Roman"/>
                <a:cs typeface="Times New Roman"/>
              </a:rPr>
              <a:t>Modeling the Effects of Mutants and Drugs on the </a:t>
            </a:r>
            <a:r>
              <a:rPr lang="en-US" sz="2800" b="1" dirty="0" err="1" smtClean="0">
                <a:latin typeface="Times New Roman"/>
                <a:cs typeface="Times New Roman"/>
              </a:rPr>
              <a:t>Ras</a:t>
            </a:r>
            <a:r>
              <a:rPr lang="en-US" sz="2800" b="1" dirty="0" smtClean="0">
                <a:latin typeface="Times New Roman"/>
                <a:cs typeface="Times New Roman"/>
              </a:rPr>
              <a:t> Signaling Pathway</a:t>
            </a:r>
            <a:endParaRPr lang="en-US" sz="2800" b="1" dirty="0">
              <a:latin typeface="Times New Roman"/>
              <a:cs typeface="Times New Roman"/>
            </a:endParaRPr>
          </a:p>
        </p:txBody>
      </p:sp>
      <p:sp>
        <p:nvSpPr>
          <p:cNvPr id="3" name="Subtitle 2"/>
          <p:cNvSpPr>
            <a:spLocks noGrp="1"/>
          </p:cNvSpPr>
          <p:nvPr>
            <p:ph type="subTitle" idx="1"/>
          </p:nvPr>
        </p:nvSpPr>
        <p:spPr>
          <a:xfrm>
            <a:off x="989802" y="4016940"/>
            <a:ext cx="7566970" cy="1378020"/>
          </a:xfrm>
        </p:spPr>
        <p:txBody>
          <a:bodyPr>
            <a:normAutofit fontScale="40000" lnSpcReduction="20000"/>
          </a:bodyPr>
          <a:lstStyle/>
          <a:p>
            <a:r>
              <a:rPr lang="en-US" sz="4000" b="1" u="sng" dirty="0" err="1" smtClean="0">
                <a:solidFill>
                  <a:srgbClr val="000000"/>
                </a:solidFill>
                <a:latin typeface="Times"/>
                <a:cs typeface="Times"/>
              </a:rPr>
              <a:t>RuleBenders</a:t>
            </a:r>
            <a:endParaRPr lang="en-US" sz="4000" b="1" u="sng" dirty="0" smtClean="0">
              <a:solidFill>
                <a:srgbClr val="000000"/>
              </a:solidFill>
              <a:latin typeface="Times"/>
              <a:cs typeface="Times"/>
            </a:endParaRPr>
          </a:p>
          <a:p>
            <a:r>
              <a:rPr lang="en-US" dirty="0" err="1" smtClean="0">
                <a:solidFill>
                  <a:srgbClr val="000000"/>
                </a:solidFill>
                <a:latin typeface="Times"/>
                <a:cs typeface="Times"/>
              </a:rPr>
              <a:t>Gianluca</a:t>
            </a:r>
            <a:r>
              <a:rPr lang="en-US" dirty="0" smtClean="0">
                <a:solidFill>
                  <a:srgbClr val="000000"/>
                </a:solidFill>
                <a:latin typeface="Times"/>
                <a:cs typeface="Times"/>
              </a:rPr>
              <a:t> Arianna</a:t>
            </a:r>
          </a:p>
          <a:p>
            <a:r>
              <a:rPr lang="en-US" dirty="0" smtClean="0">
                <a:solidFill>
                  <a:srgbClr val="000000"/>
                </a:solidFill>
                <a:latin typeface="Times"/>
                <a:cs typeface="Times"/>
              </a:rPr>
              <a:t>Lyle Kingsbury</a:t>
            </a:r>
          </a:p>
          <a:p>
            <a:r>
              <a:rPr lang="en-US" dirty="0" err="1" smtClean="0">
                <a:solidFill>
                  <a:srgbClr val="000000"/>
                </a:solidFill>
                <a:latin typeface="Times"/>
                <a:cs typeface="Times"/>
              </a:rPr>
              <a:t>Piotr</a:t>
            </a:r>
            <a:r>
              <a:rPr lang="en-US" dirty="0" smtClean="0">
                <a:solidFill>
                  <a:srgbClr val="000000"/>
                </a:solidFill>
                <a:latin typeface="Times"/>
                <a:cs typeface="Times"/>
              </a:rPr>
              <a:t> </a:t>
            </a:r>
            <a:r>
              <a:rPr lang="en-US" dirty="0" err="1" smtClean="0">
                <a:solidFill>
                  <a:srgbClr val="000000"/>
                </a:solidFill>
                <a:latin typeface="Times"/>
                <a:cs typeface="Times"/>
              </a:rPr>
              <a:t>Gauza</a:t>
            </a:r>
            <a:endParaRPr lang="en-US" dirty="0" smtClean="0">
              <a:solidFill>
                <a:srgbClr val="000000"/>
              </a:solidFill>
              <a:latin typeface="Times"/>
              <a:cs typeface="Times"/>
            </a:endParaRPr>
          </a:p>
          <a:p>
            <a:endParaRPr lang="en-US" dirty="0" smtClean="0">
              <a:solidFill>
                <a:srgbClr val="000000"/>
              </a:solidFill>
              <a:latin typeface="Times"/>
              <a:cs typeface="Times"/>
            </a:endParaRPr>
          </a:p>
          <a:p>
            <a:r>
              <a:rPr lang="en-US" dirty="0" smtClean="0">
                <a:solidFill>
                  <a:srgbClr val="000000"/>
                </a:solidFill>
                <a:latin typeface="Times"/>
                <a:cs typeface="Times"/>
              </a:rPr>
              <a:t>Lehman College CMACS Workshop, 2014</a:t>
            </a:r>
            <a:endParaRPr lang="en-US" dirty="0">
              <a:solidFill>
                <a:srgbClr val="000000"/>
              </a:solidFill>
              <a:latin typeface="Times"/>
              <a:cs typeface="Times"/>
            </a:endParaRPr>
          </a:p>
        </p:txBody>
      </p:sp>
    </p:spTree>
    <p:extLst>
      <p:ext uri="{BB962C8B-B14F-4D97-AF65-F5344CB8AC3E}">
        <p14:creationId xmlns:p14="http://schemas.microsoft.com/office/powerpoint/2010/main" val="20705569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779480"/>
          </a:xfrm>
        </p:spPr>
        <p:txBody>
          <a:bodyPr/>
          <a:lstStyle/>
          <a:p>
            <a:pPr algn="ctr"/>
            <a:r>
              <a:rPr lang="en-US" dirty="0" smtClean="0">
                <a:latin typeface="Times"/>
                <a:cs typeface="Times"/>
              </a:rPr>
              <a:t>Effect of Varying SOS</a:t>
            </a:r>
            <a:endParaRPr lang="en-US" dirty="0">
              <a:latin typeface="Times"/>
              <a:cs typeface="Times"/>
            </a:endParaRPr>
          </a:p>
        </p:txBody>
      </p:sp>
      <p:pic>
        <p:nvPicPr>
          <p:cNvPr id="7" name="Picture 6" descr="Percent Active WT RASGTP with Varying S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26" y="1054118"/>
            <a:ext cx="8057792" cy="5486400"/>
          </a:xfrm>
          <a:prstGeom prst="rect">
            <a:avLst/>
          </a:prstGeom>
        </p:spPr>
      </p:pic>
    </p:spTree>
    <p:extLst>
      <p:ext uri="{BB962C8B-B14F-4D97-AF65-F5344CB8AC3E}">
        <p14:creationId xmlns:p14="http://schemas.microsoft.com/office/powerpoint/2010/main" val="32372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801970"/>
          </a:xfrm>
        </p:spPr>
        <p:txBody>
          <a:bodyPr>
            <a:normAutofit/>
          </a:bodyPr>
          <a:lstStyle/>
          <a:p>
            <a:pPr algn="ctr"/>
            <a:r>
              <a:rPr lang="en-US" dirty="0" smtClean="0">
                <a:latin typeface="Times"/>
                <a:cs typeface="Times"/>
              </a:rPr>
              <a:t>Mutant Effects on Active </a:t>
            </a:r>
            <a:r>
              <a:rPr lang="en-US" dirty="0" err="1" smtClean="0">
                <a:latin typeface="Times"/>
                <a:cs typeface="Times"/>
              </a:rPr>
              <a:t>Ras</a:t>
            </a:r>
            <a:r>
              <a:rPr lang="en-US" baseline="30000" dirty="0" err="1" smtClean="0">
                <a:latin typeface="Times"/>
                <a:cs typeface="Times"/>
              </a:rPr>
              <a:t>GTP</a:t>
            </a:r>
            <a:endParaRPr lang="en-US" baseline="30000" dirty="0">
              <a:latin typeface="Times"/>
              <a:cs typeface="Times"/>
            </a:endParaRPr>
          </a:p>
        </p:txBody>
      </p:sp>
      <p:pic>
        <p:nvPicPr>
          <p:cNvPr id="5" name="Picture 4" descr="Percentage of Active RASGTP WT vs. G12V vs. G12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26" y="1076608"/>
            <a:ext cx="8058150" cy="5486400"/>
          </a:xfrm>
          <a:prstGeom prst="rect">
            <a:avLst/>
          </a:prstGeom>
        </p:spPr>
      </p:pic>
    </p:spTree>
    <p:extLst>
      <p:ext uri="{BB962C8B-B14F-4D97-AF65-F5344CB8AC3E}">
        <p14:creationId xmlns:p14="http://schemas.microsoft.com/office/powerpoint/2010/main" val="909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731592"/>
          </a:xfrm>
        </p:spPr>
        <p:txBody>
          <a:bodyPr>
            <a:normAutofit fontScale="90000"/>
          </a:bodyPr>
          <a:lstStyle/>
          <a:p>
            <a:pPr algn="ctr"/>
            <a:r>
              <a:rPr lang="en-US" dirty="0" smtClean="0">
                <a:latin typeface="Times"/>
                <a:cs typeface="Times"/>
              </a:rPr>
              <a:t>Drug Effects on Mutant </a:t>
            </a:r>
            <a:r>
              <a:rPr lang="en-US" dirty="0" err="1" smtClean="0">
                <a:latin typeface="Times"/>
                <a:cs typeface="Times"/>
              </a:rPr>
              <a:t>Ras</a:t>
            </a:r>
            <a:r>
              <a:rPr lang="en-US" baseline="30000" dirty="0" err="1" smtClean="0">
                <a:latin typeface="Times"/>
                <a:cs typeface="Times"/>
              </a:rPr>
              <a:t>GTP</a:t>
            </a:r>
            <a:endParaRPr lang="en-US" baseline="30000" dirty="0">
              <a:latin typeface="Times"/>
              <a:cs typeface="Times"/>
            </a:endParaRPr>
          </a:p>
        </p:txBody>
      </p:sp>
      <p:pic>
        <p:nvPicPr>
          <p:cNvPr id="6" name="Picture 5" descr="Percent Active Mutant RASGTP G12V and Drug Effec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1" y="1006230"/>
            <a:ext cx="8058150" cy="5486400"/>
          </a:xfrm>
          <a:prstGeom prst="rect">
            <a:avLst/>
          </a:prstGeom>
        </p:spPr>
      </p:pic>
    </p:spTree>
    <p:extLst>
      <p:ext uri="{BB962C8B-B14F-4D97-AF65-F5344CB8AC3E}">
        <p14:creationId xmlns:p14="http://schemas.microsoft.com/office/powerpoint/2010/main" val="20145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734283"/>
          </a:xfrm>
        </p:spPr>
        <p:txBody>
          <a:bodyPr>
            <a:normAutofit fontScale="90000"/>
          </a:bodyPr>
          <a:lstStyle/>
          <a:p>
            <a:pPr algn="ctr"/>
            <a:r>
              <a:rPr lang="en-US" dirty="0" smtClean="0">
                <a:latin typeface="Times New Roman"/>
                <a:cs typeface="Times New Roman"/>
              </a:rPr>
              <a:t>Drug Effects on Mutant RAS</a:t>
            </a:r>
            <a:r>
              <a:rPr lang="en-US" baseline="30000" dirty="0" smtClean="0">
                <a:latin typeface="Times New Roman"/>
                <a:cs typeface="Times New Roman"/>
              </a:rPr>
              <a:t>GTP</a:t>
            </a:r>
            <a:endParaRPr lang="en-US" baseline="30000" dirty="0">
              <a:latin typeface="Times New Roman"/>
              <a:cs typeface="Times New Roman"/>
            </a:endParaRPr>
          </a:p>
        </p:txBody>
      </p:sp>
      <p:pic>
        <p:nvPicPr>
          <p:cNvPr id="3" name="Picture 2" descr="Percent Active Mutant RASGTP G12D and Drug Effec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0" y="1008921"/>
            <a:ext cx="8058150" cy="5486400"/>
          </a:xfrm>
          <a:prstGeom prst="rect">
            <a:avLst/>
          </a:prstGeom>
        </p:spPr>
      </p:pic>
    </p:spTree>
    <p:extLst>
      <p:ext uri="{BB962C8B-B14F-4D97-AF65-F5344CB8AC3E}">
        <p14:creationId xmlns:p14="http://schemas.microsoft.com/office/powerpoint/2010/main" val="17488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dirty="0" smtClean="0">
                <a:latin typeface="Times New Roman"/>
                <a:cs typeface="Times New Roman"/>
              </a:rPr>
              <a:t>7 Mass-Action Reactions</a:t>
            </a:r>
            <a:endParaRPr lang="en-US" dirty="0">
              <a:latin typeface="Times New Roman"/>
              <a:cs typeface="Times New Roman"/>
            </a:endParaRPr>
          </a:p>
        </p:txBody>
      </p:sp>
      <p:pic>
        <p:nvPicPr>
          <p:cNvPr id="4" name="Picture 3" descr="7reacts.pn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49" y="1848817"/>
            <a:ext cx="8148151" cy="2957586"/>
          </a:xfrm>
          <a:prstGeom prst="rect">
            <a:avLst/>
          </a:prstGeom>
        </p:spPr>
      </p:pic>
      <p:pic>
        <p:nvPicPr>
          <p:cNvPr id="5" name="Picture 4" descr="ras"/>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312645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761357"/>
          </a:xfrm>
        </p:spPr>
        <p:txBody>
          <a:bodyPr>
            <a:noAutofit/>
          </a:bodyPr>
          <a:lstStyle/>
          <a:p>
            <a:r>
              <a:rPr lang="en-US" sz="2800" dirty="0" smtClean="0">
                <a:latin typeface="Times New Roman"/>
                <a:cs typeface="Times New Roman"/>
              </a:rPr>
              <a:t>Modeling the 7 Mass-Action Reactions</a:t>
            </a:r>
            <a:endParaRPr lang="en-US" sz="2800" dirty="0">
              <a:latin typeface="Times New Roman"/>
              <a:cs typeface="Times New Roman"/>
            </a:endParaRPr>
          </a:p>
        </p:txBody>
      </p:sp>
      <p:pic>
        <p:nvPicPr>
          <p:cNvPr id="4" name="Picture 3" descr="Results After Applying the 7 Mass-Action Reac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78" y="1035995"/>
            <a:ext cx="8052436" cy="5486400"/>
          </a:xfrm>
          <a:prstGeom prst="rect">
            <a:avLst/>
          </a:prstGeom>
        </p:spPr>
      </p:pic>
      <p:sp>
        <p:nvSpPr>
          <p:cNvPr id="5" name="TextBox 4"/>
          <p:cNvSpPr txBox="1"/>
          <p:nvPr/>
        </p:nvSpPr>
        <p:spPr>
          <a:xfrm>
            <a:off x="7435794" y="6502091"/>
            <a:ext cx="1167220" cy="253916"/>
          </a:xfrm>
          <a:prstGeom prst="rect">
            <a:avLst/>
          </a:prstGeom>
          <a:noFill/>
        </p:spPr>
        <p:txBody>
          <a:bodyPr wrap="square" rtlCol="0">
            <a:spAutoFit/>
          </a:bodyPr>
          <a:lstStyle/>
          <a:p>
            <a:r>
              <a:rPr lang="en-US" sz="1050" dirty="0" smtClean="0">
                <a:latin typeface="Times New Roman"/>
                <a:cs typeface="Times New Roman"/>
                <a:hlinkClick r:id="rId4" action="ppaction://hlinksldjump"/>
              </a:rPr>
              <a:t>Model Accuracy</a:t>
            </a:r>
            <a:r>
              <a:rPr lang="en-US" sz="1050" dirty="0" smtClean="0">
                <a:latin typeface="Times New Roman"/>
                <a:cs typeface="Times New Roman"/>
              </a:rPr>
              <a:t> </a:t>
            </a:r>
            <a:r>
              <a:rPr lang="en-US" sz="1050" dirty="0" smtClean="0"/>
              <a:t> </a:t>
            </a:r>
            <a:endParaRPr lang="en-US" sz="1050" dirty="0"/>
          </a:p>
        </p:txBody>
      </p:sp>
    </p:spTree>
    <p:extLst>
      <p:ext uri="{BB962C8B-B14F-4D97-AF65-F5344CB8AC3E}">
        <p14:creationId xmlns:p14="http://schemas.microsoft.com/office/powerpoint/2010/main" val="299959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8"/>
            <a:ext cx="8229600" cy="799652"/>
          </a:xfrm>
        </p:spPr>
        <p:txBody>
          <a:bodyPr>
            <a:normAutofit/>
          </a:bodyPr>
          <a:lstStyle/>
          <a:p>
            <a:r>
              <a:rPr lang="en-US" sz="2800" dirty="0">
                <a:solidFill>
                  <a:prstClr val="black"/>
                </a:solidFill>
                <a:latin typeface="Times New Roman"/>
                <a:cs typeface="Times New Roman"/>
              </a:rPr>
              <a:t>Modeling the 7 Mass-Action Reactions</a:t>
            </a:r>
            <a:endParaRPr lang="en-US" dirty="0"/>
          </a:p>
        </p:txBody>
      </p:sp>
      <p:pic>
        <p:nvPicPr>
          <p:cNvPr id="5" name="Picture 4" descr="7maCorD250.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74290"/>
            <a:ext cx="8055110" cy="5486400"/>
          </a:xfrm>
          <a:prstGeom prst="rect">
            <a:avLst/>
          </a:prstGeom>
        </p:spPr>
      </p:pic>
    </p:spTree>
    <p:extLst>
      <p:ext uri="{BB962C8B-B14F-4D97-AF65-F5344CB8AC3E}">
        <p14:creationId xmlns:p14="http://schemas.microsoft.com/office/powerpoint/2010/main" val="348561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274639"/>
            <a:ext cx="8229600" cy="500462"/>
          </a:xfrm>
        </p:spPr>
        <p:txBody>
          <a:bodyPr>
            <a:noAutofit/>
          </a:bodyPr>
          <a:lstStyle/>
          <a:p>
            <a:r>
              <a:rPr lang="en-US" sz="3600" dirty="0" smtClean="0">
                <a:latin typeface="Times New Roman"/>
                <a:cs typeface="Times New Roman"/>
              </a:rPr>
              <a:t> Varying </a:t>
            </a:r>
            <a:r>
              <a:rPr lang="en-US" sz="3600" dirty="0">
                <a:latin typeface="Times New Roman"/>
                <a:cs typeface="Times New Roman"/>
              </a:rPr>
              <a:t>D</a:t>
            </a:r>
          </a:p>
        </p:txBody>
      </p:sp>
      <p:pic>
        <p:nvPicPr>
          <p:cNvPr id="4" name="Picture 3" descr="varying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72" y="1032697"/>
            <a:ext cx="8055110" cy="5486400"/>
          </a:xfrm>
          <a:prstGeom prst="rect">
            <a:avLst/>
          </a:prstGeom>
        </p:spPr>
      </p:pic>
    </p:spTree>
    <p:extLst>
      <p:ext uri="{BB962C8B-B14F-4D97-AF65-F5344CB8AC3E}">
        <p14:creationId xmlns:p14="http://schemas.microsoft.com/office/powerpoint/2010/main" val="6361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
          <p:cNvPicPr>
            <a:picLocks noChangeAspect="1"/>
          </p:cNvPicPr>
          <p:nvPr/>
        </p:nvPicPr>
        <p:blipFill>
          <a:blip r:embed="rId2">
            <a:clrChange>
              <a:clrFrom>
                <a:srgbClr val="FEFEFE"/>
              </a:clrFrom>
              <a:clrTo>
                <a:srgbClr val="FEFEFE">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67280" y="0"/>
            <a:ext cx="4460240" cy="4460240"/>
          </a:xfrm>
          <a:prstGeom prst="rect">
            <a:avLst/>
          </a:prstGeom>
          <a:effectLst>
            <a:reflection stA="50000" endPos="75000" dist="12700" dir="5400000" sy="-100000" algn="bl" rotWithShape="0"/>
          </a:effectLst>
        </p:spPr>
      </p:pic>
      <p:sp>
        <p:nvSpPr>
          <p:cNvPr id="2" name="Title 1"/>
          <p:cNvSpPr>
            <a:spLocks noGrp="1"/>
          </p:cNvSpPr>
          <p:nvPr>
            <p:ph type="title"/>
          </p:nvPr>
        </p:nvSpPr>
        <p:spPr/>
        <p:txBody>
          <a:bodyPr/>
          <a:lstStyle/>
          <a:p>
            <a:r>
              <a:rPr lang="en-US" dirty="0" smtClean="0">
                <a:latin typeface="Times New Roman"/>
              </a:rPr>
              <a:t>Acknowledgements</a:t>
            </a:r>
            <a:endParaRPr lang="en-US" dirty="0">
              <a:latin typeface="Times New Roman"/>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a:cs typeface="Times New Roman"/>
              </a:rPr>
              <a:t>Nancy </a:t>
            </a:r>
            <a:r>
              <a:rPr lang="en-US" dirty="0" err="1" smtClean="0">
                <a:latin typeface="Times New Roman"/>
                <a:cs typeface="Times New Roman"/>
              </a:rPr>
              <a:t>Griffeth</a:t>
            </a:r>
            <a:endParaRPr lang="en-US" dirty="0" smtClean="0">
              <a:latin typeface="Times New Roman"/>
              <a:cs typeface="Times New Roman"/>
            </a:endParaRPr>
          </a:p>
          <a:p>
            <a:pPr marL="0" indent="0" algn="ctr">
              <a:buNone/>
            </a:pPr>
            <a:r>
              <a:rPr lang="en-US" dirty="0" err="1" smtClean="0">
                <a:latin typeface="Times New Roman"/>
                <a:cs typeface="Times New Roman"/>
              </a:rPr>
              <a:t>Naralys</a:t>
            </a:r>
            <a:r>
              <a:rPr lang="en-US" dirty="0" smtClean="0">
                <a:latin typeface="Times New Roman"/>
                <a:cs typeface="Times New Roman"/>
              </a:rPr>
              <a:t> Batista </a:t>
            </a:r>
          </a:p>
          <a:p>
            <a:pPr marL="0" indent="0" algn="ctr">
              <a:buNone/>
            </a:pPr>
            <a:r>
              <a:rPr lang="en-US" dirty="0" smtClean="0">
                <a:latin typeface="Times New Roman"/>
                <a:cs typeface="Times New Roman"/>
              </a:rPr>
              <a:t>Jim </a:t>
            </a:r>
            <a:r>
              <a:rPr lang="en-US" dirty="0" err="1" smtClean="0">
                <a:latin typeface="Times New Roman"/>
                <a:cs typeface="Times New Roman"/>
              </a:rPr>
              <a:t>Faeder</a:t>
            </a:r>
            <a:endParaRPr lang="en-US" dirty="0" smtClean="0">
              <a:latin typeface="Times New Roman"/>
              <a:cs typeface="Times New Roman"/>
            </a:endParaRPr>
          </a:p>
          <a:p>
            <a:pPr marL="0" indent="0" algn="ctr">
              <a:buNone/>
            </a:pPr>
            <a:r>
              <a:rPr lang="en-US" dirty="0" smtClean="0">
                <a:latin typeface="Times New Roman"/>
                <a:cs typeface="Times New Roman"/>
              </a:rPr>
              <a:t>Stephen </a:t>
            </a:r>
            <a:r>
              <a:rPr lang="en-US" dirty="0" err="1" smtClean="0">
                <a:latin typeface="Times New Roman"/>
                <a:cs typeface="Times New Roman"/>
              </a:rPr>
              <a:t>Redenti</a:t>
            </a:r>
            <a:endParaRPr lang="en-US" dirty="0" smtClean="0">
              <a:latin typeface="Times New Roman"/>
              <a:cs typeface="Times New Roman"/>
            </a:endParaRPr>
          </a:p>
          <a:p>
            <a:pPr marL="0" indent="0" algn="ctr">
              <a:buNone/>
            </a:pPr>
            <a:r>
              <a:rPr lang="en-US" dirty="0" smtClean="0">
                <a:latin typeface="Times New Roman"/>
                <a:cs typeface="Times New Roman"/>
              </a:rPr>
              <a:t>DAN, Random, </a:t>
            </a:r>
            <a:r>
              <a:rPr lang="en-US" dirty="0" err="1" smtClean="0">
                <a:latin typeface="Times New Roman"/>
                <a:cs typeface="Times New Roman"/>
              </a:rPr>
              <a:t>KScience</a:t>
            </a:r>
            <a:r>
              <a:rPr lang="en-US" dirty="0" smtClean="0">
                <a:latin typeface="Times New Roman"/>
                <a:cs typeface="Times New Roman"/>
              </a:rPr>
              <a:t>, Modelers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15255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piderman-dancing-o.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contrast="20000"/>
          </a:blip>
          <a:srcRect r="46256" b="4784"/>
          <a:stretch/>
        </p:blipFill>
        <p:spPr>
          <a:xfrm>
            <a:off x="3476889" y="858655"/>
            <a:ext cx="2184140" cy="2902202"/>
          </a:xfrm>
          <a:prstGeom prst="rect">
            <a:avLst/>
          </a:prstGeom>
        </p:spPr>
      </p:pic>
      <p:sp>
        <p:nvSpPr>
          <p:cNvPr id="2" name="Title 1"/>
          <p:cNvSpPr>
            <a:spLocks noGrp="1"/>
          </p:cNvSpPr>
          <p:nvPr>
            <p:ph type="title"/>
          </p:nvPr>
        </p:nvSpPr>
        <p:spPr>
          <a:xfrm>
            <a:off x="803573" y="3020173"/>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9880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1" presetClass="mediacall" presetSubtype="0" fill="hold" nodeType="withEffect">
                                  <p:stCondLst>
                                    <p:cond delay="0"/>
                                  </p:stCondLst>
                                  <p:childTnLst>
                                    <p:cmd type="call" cmd="playFrom(0.0)">
                                      <p:cBhvr>
                                        <p:cTn id="12"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video>
              <p:cMediaNode vol="80000">
                <p:cTn id="18" repeatCount="10000" fill="remove" display="0">
                  <p:stCondLst>
                    <p:cond delay="indefinite"/>
                  </p:stCondLst>
                </p:cTn>
                <p:tgtEl>
                  <p:spTgt spid="8"/>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Self-Sufficiency is a Hallmark of Cancer</a:t>
            </a:r>
            <a:endParaRPr lang="en-US" dirty="0">
              <a:latin typeface="Times New Roman"/>
              <a:cs typeface="Times New Roman"/>
            </a:endParaRPr>
          </a:p>
        </p:txBody>
      </p:sp>
      <p:sp>
        <p:nvSpPr>
          <p:cNvPr id="3" name="Content Placeholder 2"/>
          <p:cNvSpPr>
            <a:spLocks noGrp="1"/>
          </p:cNvSpPr>
          <p:nvPr>
            <p:ph idx="1"/>
          </p:nvPr>
        </p:nvSpPr>
        <p:spPr>
          <a:xfrm>
            <a:off x="457200" y="1848453"/>
            <a:ext cx="8229600" cy="4525963"/>
          </a:xfrm>
        </p:spPr>
        <p:txBody>
          <a:bodyPr/>
          <a:lstStyle/>
          <a:p>
            <a:r>
              <a:rPr lang="en-US" dirty="0" smtClean="0">
                <a:latin typeface="Times New Roman"/>
                <a:cs typeface="Times New Roman"/>
              </a:rPr>
              <a:t>Uncontrolled cell proliferation</a:t>
            </a:r>
          </a:p>
          <a:p>
            <a:r>
              <a:rPr lang="en-US" dirty="0" smtClean="0">
                <a:latin typeface="Times New Roman"/>
                <a:cs typeface="Times New Roman"/>
              </a:rPr>
              <a:t>Cells acquire ability to sustain growth without external growth queues (IGF, PDGF, etc)</a:t>
            </a:r>
          </a:p>
          <a:p>
            <a:r>
              <a:rPr lang="en-US" dirty="0" smtClean="0">
                <a:latin typeface="Times New Roman"/>
                <a:cs typeface="Times New Roman"/>
              </a:rPr>
              <a:t>MAPK (</a:t>
            </a:r>
            <a:r>
              <a:rPr lang="en-US" dirty="0" err="1" smtClean="0">
                <a:latin typeface="Times New Roman"/>
                <a:cs typeface="Times New Roman"/>
              </a:rPr>
              <a:t>Ras-Raf-MEK-ERK</a:t>
            </a:r>
            <a:r>
              <a:rPr lang="en-US" dirty="0" smtClean="0">
                <a:latin typeface="Times New Roman"/>
                <a:cs typeface="Times New Roman"/>
              </a:rPr>
              <a:t>) Pathway</a:t>
            </a:r>
          </a:p>
          <a:p>
            <a:r>
              <a:rPr lang="en-US" dirty="0" smtClean="0">
                <a:latin typeface="Times New Roman"/>
                <a:cs typeface="Times New Roman"/>
              </a:rPr>
              <a:t>The gene encoding </a:t>
            </a:r>
            <a:r>
              <a:rPr lang="en-US" dirty="0" err="1" smtClean="0">
                <a:latin typeface="Times New Roman"/>
                <a:cs typeface="Times New Roman"/>
              </a:rPr>
              <a:t>Ras</a:t>
            </a:r>
            <a:r>
              <a:rPr lang="en-US" dirty="0" smtClean="0">
                <a:latin typeface="Times New Roman"/>
                <a:cs typeface="Times New Roman"/>
              </a:rPr>
              <a:t> isoforms is mutated in many human cancers</a:t>
            </a:r>
            <a:endParaRPr lang="en-US" dirty="0">
              <a:latin typeface="Times New Roman"/>
              <a:cs typeface="Times New Roman"/>
            </a:endParaRPr>
          </a:p>
        </p:txBody>
      </p:sp>
      <p:pic>
        <p:nvPicPr>
          <p:cNvPr id="4" name="Picture 3"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12836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83" y="1255898"/>
            <a:ext cx="8861123" cy="732427"/>
          </a:xfrm>
        </p:spPr>
        <p:txBody>
          <a:bodyPr>
            <a:noAutofit/>
          </a:bodyPr>
          <a:lstStyle/>
          <a:p>
            <a:r>
              <a:rPr lang="en-US" sz="2000" dirty="0" smtClean="0">
                <a:latin typeface="Times New Roman"/>
                <a:cs typeface="Times New Roman"/>
              </a:rPr>
              <a:t>Normal </a:t>
            </a:r>
            <a:r>
              <a:rPr lang="en-US" sz="2000" dirty="0" err="1" smtClean="0">
                <a:latin typeface="Times New Roman"/>
                <a:cs typeface="Times New Roman"/>
              </a:rPr>
              <a:t>Ras</a:t>
            </a:r>
            <a:r>
              <a:rPr lang="en-US" sz="2000" dirty="0" smtClean="0">
                <a:latin typeface="Times New Roman"/>
                <a:cs typeface="Times New Roman"/>
              </a:rPr>
              <a:t> Pathway becomes self-sufficient </a:t>
            </a:r>
            <a:r>
              <a:rPr lang="en-US" sz="2000" dirty="0" smtClean="0">
                <a:latin typeface="Times New Roman"/>
                <a:cs typeface="Times New Roman"/>
                <a:sym typeface="Wingdings"/>
              </a:rPr>
              <a:t> </a:t>
            </a:r>
            <a:r>
              <a:rPr lang="en-US" sz="2000" dirty="0" smtClean="0">
                <a:latin typeface="Times New Roman"/>
                <a:cs typeface="Times New Roman"/>
              </a:rPr>
              <a:t>uncontrolled activation of proliferation program</a:t>
            </a:r>
            <a:endParaRPr lang="en-US" sz="2000" dirty="0">
              <a:latin typeface="Times New Roman"/>
              <a:cs typeface="Times New Roman"/>
            </a:endParaRPr>
          </a:p>
        </p:txBody>
      </p:sp>
      <p:pic>
        <p:nvPicPr>
          <p:cNvPr id="4" name="Content Placeholder 3" descr="Screen Shot 2014-01-22 at 4.02.4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4822" t="16256" r="25381" b="10315"/>
          <a:stretch/>
        </p:blipFill>
        <p:spPr>
          <a:xfrm>
            <a:off x="2861693" y="1988325"/>
            <a:ext cx="3478645" cy="3610332"/>
          </a:xfrm>
        </p:spPr>
      </p:pic>
      <p:sp>
        <p:nvSpPr>
          <p:cNvPr id="5" name="Title 1"/>
          <p:cNvSpPr txBox="1">
            <a:spLocks/>
          </p:cNvSpPr>
          <p:nvPr/>
        </p:nvSpPr>
        <p:spPr>
          <a:xfrm>
            <a:off x="457200" y="932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latin typeface="Times New Roman"/>
                <a:cs typeface="Times New Roman"/>
              </a:rPr>
              <a:t>Ras</a:t>
            </a:r>
            <a:r>
              <a:rPr lang="en-US" dirty="0" smtClean="0">
                <a:latin typeface="Times New Roman"/>
                <a:cs typeface="Times New Roman"/>
              </a:rPr>
              <a:t>-MAPK Pathway</a:t>
            </a:r>
            <a:endParaRPr lang="en-US" dirty="0">
              <a:latin typeface="Times New Roman"/>
              <a:cs typeface="Times New Roman"/>
            </a:endParaRPr>
          </a:p>
        </p:txBody>
      </p:sp>
      <p:pic>
        <p:nvPicPr>
          <p:cNvPr id="6" name="Picture 5" descr="ras"/>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330164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a:cs typeface="Times New Roman"/>
              </a:rPr>
              <a:t>Ras</a:t>
            </a:r>
            <a:r>
              <a:rPr lang="en-US" dirty="0" smtClean="0">
                <a:latin typeface="Times New Roman"/>
                <a:cs typeface="Times New Roman"/>
              </a:rPr>
              <a:t> Activation: </a:t>
            </a:r>
            <a:br>
              <a:rPr lang="en-US" dirty="0" smtClean="0">
                <a:latin typeface="Times New Roman"/>
                <a:cs typeface="Times New Roman"/>
              </a:rPr>
            </a:br>
            <a:r>
              <a:rPr lang="en-US" dirty="0" smtClean="0">
                <a:latin typeface="Times New Roman"/>
                <a:cs typeface="Times New Roman"/>
              </a:rPr>
              <a:t>Guanine Nucleotide Exchange</a:t>
            </a:r>
            <a:endParaRPr lang="en-US" dirty="0">
              <a:latin typeface="Times New Roman"/>
              <a:cs typeface="Times New Roman"/>
            </a:endParaRPr>
          </a:p>
        </p:txBody>
      </p:sp>
      <p:sp>
        <p:nvSpPr>
          <p:cNvPr id="3" name="Content Placeholder 2"/>
          <p:cNvSpPr>
            <a:spLocks noGrp="1"/>
          </p:cNvSpPr>
          <p:nvPr>
            <p:ph idx="1"/>
          </p:nvPr>
        </p:nvSpPr>
        <p:spPr>
          <a:xfrm>
            <a:off x="457201" y="1600201"/>
            <a:ext cx="4249029" cy="3872192"/>
          </a:xfrm>
        </p:spPr>
        <p:txBody>
          <a:bodyPr>
            <a:normAutofit fontScale="92500" lnSpcReduction="20000"/>
          </a:bodyPr>
          <a:lstStyle/>
          <a:p>
            <a:r>
              <a:rPr lang="en-US" sz="2200" dirty="0" err="1" smtClean="0">
                <a:latin typeface="Times New Roman"/>
                <a:cs typeface="Times New Roman"/>
              </a:rPr>
              <a:t>Ras</a:t>
            </a:r>
            <a:r>
              <a:rPr lang="en-US" sz="2200" dirty="0" smtClean="0">
                <a:latin typeface="Times New Roman"/>
                <a:cs typeface="Times New Roman"/>
              </a:rPr>
              <a:t> (Rat Sarcoma) - Small </a:t>
            </a:r>
            <a:r>
              <a:rPr lang="en-US" sz="2200" dirty="0" err="1" smtClean="0">
                <a:latin typeface="Times New Roman"/>
                <a:cs typeface="Times New Roman"/>
              </a:rPr>
              <a:t>GTPase</a:t>
            </a:r>
            <a:r>
              <a:rPr lang="en-US" sz="2200" dirty="0" smtClean="0">
                <a:latin typeface="Times New Roman"/>
                <a:cs typeface="Times New Roman"/>
              </a:rPr>
              <a:t> protein</a:t>
            </a:r>
          </a:p>
          <a:p>
            <a:endParaRPr lang="en-US" sz="2200" dirty="0" smtClean="0">
              <a:latin typeface="Times New Roman"/>
              <a:cs typeface="Times New Roman"/>
            </a:endParaRPr>
          </a:p>
          <a:p>
            <a:r>
              <a:rPr lang="en-US" sz="2200" dirty="0" smtClean="0">
                <a:latin typeface="Times New Roman"/>
                <a:cs typeface="Times New Roman"/>
              </a:rPr>
              <a:t>Active only in GTP-bound form</a:t>
            </a:r>
          </a:p>
          <a:p>
            <a:endParaRPr lang="en-US" sz="2200" dirty="0" smtClean="0">
              <a:latin typeface="Times New Roman"/>
              <a:cs typeface="Times New Roman"/>
            </a:endParaRPr>
          </a:p>
          <a:p>
            <a:r>
              <a:rPr lang="en-US" sz="2200" dirty="0" smtClean="0">
                <a:latin typeface="Times New Roman"/>
                <a:cs typeface="Times New Roman"/>
              </a:rPr>
              <a:t>Activation through facilitated </a:t>
            </a:r>
          </a:p>
          <a:p>
            <a:pPr>
              <a:buNone/>
            </a:pPr>
            <a:r>
              <a:rPr lang="en-US" sz="2200" dirty="0" smtClean="0">
                <a:latin typeface="Times New Roman"/>
                <a:cs typeface="Times New Roman"/>
              </a:rPr>
              <a:t>	nucleotide exchange from </a:t>
            </a:r>
          </a:p>
          <a:p>
            <a:pPr>
              <a:buNone/>
            </a:pPr>
            <a:r>
              <a:rPr lang="en-US" sz="2200" dirty="0">
                <a:latin typeface="Times New Roman"/>
                <a:cs typeface="Times New Roman"/>
              </a:rPr>
              <a:t>	</a:t>
            </a:r>
            <a:r>
              <a:rPr lang="en-US" sz="2200" dirty="0" smtClean="0">
                <a:latin typeface="Times New Roman"/>
                <a:cs typeface="Times New Roman"/>
              </a:rPr>
              <a:t>GDP </a:t>
            </a:r>
            <a:r>
              <a:rPr lang="en-US" sz="2200" dirty="0" err="1" smtClean="0">
                <a:latin typeface="Times New Roman"/>
                <a:cs typeface="Times New Roman"/>
                <a:sym typeface="Wingdings"/>
              </a:rPr>
              <a:t></a:t>
            </a:r>
            <a:r>
              <a:rPr lang="en-US" sz="2200" dirty="0" smtClean="0">
                <a:latin typeface="Times New Roman"/>
                <a:cs typeface="Times New Roman"/>
                <a:sym typeface="Wingdings"/>
              </a:rPr>
              <a:t> GTP via GEF (SOS)</a:t>
            </a:r>
            <a:endParaRPr lang="en-US" sz="2200" dirty="0" smtClean="0">
              <a:latin typeface="Times New Roman"/>
              <a:cs typeface="Times New Roman"/>
            </a:endParaRPr>
          </a:p>
          <a:p>
            <a:endParaRPr lang="en-US" sz="2200" dirty="0" smtClean="0">
              <a:latin typeface="Times New Roman"/>
              <a:cs typeface="Times New Roman"/>
            </a:endParaRPr>
          </a:p>
          <a:p>
            <a:r>
              <a:rPr lang="en-US" sz="2200" dirty="0" smtClean="0">
                <a:latin typeface="Times New Roman"/>
                <a:cs typeface="Times New Roman"/>
              </a:rPr>
              <a:t>Self-regulates via hydrolysis of </a:t>
            </a:r>
          </a:p>
          <a:p>
            <a:pPr>
              <a:buNone/>
            </a:pPr>
            <a:r>
              <a:rPr lang="en-US" sz="2200" dirty="0" smtClean="0">
                <a:latin typeface="Times New Roman"/>
                <a:cs typeface="Times New Roman"/>
              </a:rPr>
              <a:t>	GTP </a:t>
            </a:r>
            <a:r>
              <a:rPr lang="en-US" sz="2200" dirty="0" err="1" smtClean="0">
                <a:latin typeface="Times New Roman"/>
                <a:cs typeface="Times New Roman"/>
                <a:sym typeface="Wingdings"/>
              </a:rPr>
              <a:t></a:t>
            </a:r>
            <a:r>
              <a:rPr lang="en-US" sz="2200" dirty="0" smtClean="0">
                <a:latin typeface="Times New Roman"/>
                <a:cs typeface="Times New Roman"/>
                <a:sym typeface="Wingdings"/>
              </a:rPr>
              <a:t> GDP – partially</a:t>
            </a:r>
          </a:p>
          <a:p>
            <a:pPr>
              <a:buNone/>
            </a:pPr>
            <a:r>
              <a:rPr lang="en-US" sz="2200" dirty="0">
                <a:latin typeface="Times New Roman"/>
                <a:cs typeface="Times New Roman"/>
                <a:sym typeface="Wingdings"/>
              </a:rPr>
              <a:t>	</a:t>
            </a:r>
            <a:r>
              <a:rPr lang="en-US" sz="2200" dirty="0" smtClean="0">
                <a:latin typeface="Times New Roman"/>
                <a:cs typeface="Times New Roman"/>
                <a:sym typeface="Wingdings"/>
              </a:rPr>
              <a:t>dependent on GAP (RASA1)</a:t>
            </a:r>
          </a:p>
          <a:p>
            <a:endParaRPr lang="en-US" dirty="0">
              <a:latin typeface="Times New Roman"/>
              <a:cs typeface="Times New Roman"/>
            </a:endParaRPr>
          </a:p>
        </p:txBody>
      </p:sp>
      <p:pic>
        <p:nvPicPr>
          <p:cNvPr id="4" name="Picture 3" descr="148-RasProtein_Ras.jpg"/>
          <p:cNvPicPr>
            <a:picLocks noChangeAspect="1"/>
          </p:cNvPicPr>
          <p:nvPr/>
        </p:nvPicPr>
        <p:blipFill>
          <a:blip r:embed="rId2"/>
          <a:stretch>
            <a:fillRect/>
          </a:stretch>
        </p:blipFill>
        <p:spPr>
          <a:xfrm>
            <a:off x="4706230" y="1600200"/>
            <a:ext cx="2978755" cy="4189703"/>
          </a:xfrm>
          <a:prstGeom prst="rect">
            <a:avLst/>
          </a:prstGeom>
        </p:spPr>
      </p:pic>
      <p:pic>
        <p:nvPicPr>
          <p:cNvPr id="5" name="Picture 4" descr="ras"/>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376516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srcRect b="9106"/>
          <a:stretch/>
        </p:blipFill>
        <p:spPr bwMode="auto">
          <a:xfrm>
            <a:off x="4682313" y="1417638"/>
            <a:ext cx="3931580" cy="396505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latin typeface="Times New Roman"/>
                <a:cs typeface="Times New Roman"/>
              </a:rPr>
              <a:t>G12V/G12D </a:t>
            </a:r>
            <a:r>
              <a:rPr lang="en-US" dirty="0" err="1" smtClean="0">
                <a:latin typeface="Times New Roman"/>
                <a:cs typeface="Times New Roman"/>
              </a:rPr>
              <a:t>Ras</a:t>
            </a:r>
            <a:r>
              <a:rPr lang="en-US" dirty="0" smtClean="0">
                <a:latin typeface="Times New Roman"/>
                <a:cs typeface="Times New Roman"/>
              </a:rPr>
              <a:t> Mutations</a:t>
            </a:r>
            <a:endParaRPr lang="en-US" dirty="0">
              <a:latin typeface="Times New Roman"/>
              <a:cs typeface="Times New Roman"/>
            </a:endParaRPr>
          </a:p>
        </p:txBody>
      </p:sp>
      <p:sp>
        <p:nvSpPr>
          <p:cNvPr id="3" name="Content Placeholder 2"/>
          <p:cNvSpPr>
            <a:spLocks noGrp="1"/>
          </p:cNvSpPr>
          <p:nvPr>
            <p:ph idx="1"/>
          </p:nvPr>
        </p:nvSpPr>
        <p:spPr>
          <a:xfrm>
            <a:off x="361714" y="2403836"/>
            <a:ext cx="5035510" cy="2386843"/>
          </a:xfrm>
        </p:spPr>
        <p:txBody>
          <a:bodyPr>
            <a:noAutofit/>
          </a:bodyPr>
          <a:lstStyle/>
          <a:p>
            <a:r>
              <a:rPr lang="en-US" sz="2000" dirty="0" smtClean="0">
                <a:latin typeface="Times New Roman"/>
                <a:cs typeface="Times New Roman"/>
              </a:rPr>
              <a:t>Mutations to </a:t>
            </a:r>
            <a:r>
              <a:rPr lang="en-US" sz="2000" dirty="0" err="1" smtClean="0">
                <a:latin typeface="Times New Roman"/>
                <a:cs typeface="Times New Roman"/>
              </a:rPr>
              <a:t>Ras</a:t>
            </a:r>
            <a:r>
              <a:rPr lang="en-US" sz="2000" dirty="0" smtClean="0">
                <a:latin typeface="Times New Roman"/>
                <a:cs typeface="Times New Roman"/>
              </a:rPr>
              <a:t> gene destabilize GAP binding and diminish </a:t>
            </a:r>
            <a:r>
              <a:rPr lang="en-US" sz="2000" dirty="0" err="1" smtClean="0">
                <a:latin typeface="Times New Roman"/>
                <a:cs typeface="Times New Roman"/>
              </a:rPr>
              <a:t>Ras</a:t>
            </a:r>
            <a:r>
              <a:rPr lang="en-US" sz="2000" dirty="0" smtClean="0">
                <a:latin typeface="Times New Roman"/>
                <a:cs typeface="Times New Roman"/>
              </a:rPr>
              <a:t>-GAP affinity</a:t>
            </a:r>
          </a:p>
          <a:p>
            <a:endParaRPr lang="en-US" sz="2000" dirty="0" smtClean="0">
              <a:latin typeface="Times New Roman"/>
              <a:cs typeface="Times New Roman"/>
              <a:sym typeface="Wingdings"/>
            </a:endParaRPr>
          </a:p>
          <a:p>
            <a:r>
              <a:rPr lang="en-US" sz="2000" dirty="0" smtClean="0">
                <a:latin typeface="Times New Roman"/>
                <a:cs typeface="Times New Roman"/>
                <a:sym typeface="Wingdings"/>
              </a:rPr>
              <a:t>Reduced GTP  GDP hydrolysis rate</a:t>
            </a:r>
          </a:p>
          <a:p>
            <a:endParaRPr lang="en-US" sz="2000" dirty="0" smtClean="0">
              <a:latin typeface="Times New Roman"/>
              <a:cs typeface="Times New Roman"/>
              <a:sym typeface="Wingdings"/>
            </a:endParaRPr>
          </a:p>
          <a:p>
            <a:r>
              <a:rPr lang="en-US" sz="2000" dirty="0" smtClean="0">
                <a:latin typeface="Times New Roman"/>
                <a:cs typeface="Times New Roman"/>
                <a:sym typeface="Wingdings"/>
              </a:rPr>
              <a:t>Overactive </a:t>
            </a:r>
            <a:r>
              <a:rPr lang="en-US" sz="2000" dirty="0" err="1" smtClean="0">
                <a:latin typeface="Times New Roman"/>
                <a:cs typeface="Times New Roman"/>
                <a:sym typeface="Wingdings"/>
              </a:rPr>
              <a:t>Ras</a:t>
            </a:r>
            <a:r>
              <a:rPr lang="en-US" sz="2000" baseline="30000" dirty="0" err="1" smtClean="0">
                <a:latin typeface="Times New Roman"/>
                <a:cs typeface="Times New Roman"/>
                <a:sym typeface="Wingdings"/>
              </a:rPr>
              <a:t>GTP</a:t>
            </a:r>
            <a:r>
              <a:rPr lang="en-US" sz="2000" dirty="0" smtClean="0">
                <a:latin typeface="Times New Roman"/>
                <a:cs typeface="Times New Roman"/>
                <a:sym typeface="Wingdings"/>
              </a:rPr>
              <a:t>  MAPK/Proliferation</a:t>
            </a:r>
          </a:p>
          <a:p>
            <a:pPr>
              <a:buNone/>
            </a:pPr>
            <a:r>
              <a:rPr lang="en-US" sz="2800" dirty="0" smtClean="0">
                <a:latin typeface="Times New Roman"/>
                <a:cs typeface="Times New Roman"/>
                <a:sym typeface="Wingdings"/>
              </a:rPr>
              <a:t> </a:t>
            </a:r>
            <a:endParaRPr lang="en-US" sz="2800" dirty="0" smtClean="0">
              <a:latin typeface="Times New Roman"/>
              <a:cs typeface="Times New Roman"/>
            </a:endParaRPr>
          </a:p>
          <a:p>
            <a:endParaRPr lang="en-US" sz="2800" dirty="0">
              <a:latin typeface="Times New Roman"/>
              <a:cs typeface="Times New Roman"/>
            </a:endParaRPr>
          </a:p>
        </p:txBody>
      </p:sp>
      <p:pic>
        <p:nvPicPr>
          <p:cNvPr id="5" name="Picture 4" descr="ras"/>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17558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138"/>
          </a:xfrm>
        </p:spPr>
        <p:txBody>
          <a:bodyPr>
            <a:normAutofit fontScale="90000"/>
          </a:bodyPr>
          <a:lstStyle/>
          <a:p>
            <a:r>
              <a:rPr lang="en-US" dirty="0" err="1" smtClean="0">
                <a:latin typeface="Times New Roman"/>
                <a:cs typeface="Times New Roman"/>
              </a:rPr>
              <a:t>Prenylation</a:t>
            </a:r>
            <a:endParaRPr lang="en-US" dirty="0">
              <a:latin typeface="Times New Roman"/>
              <a:cs typeface="Times New Roman"/>
            </a:endParaRPr>
          </a:p>
        </p:txBody>
      </p:sp>
      <p:pic>
        <p:nvPicPr>
          <p:cNvPr id="4" name="Picture 3" descr="Screen Shot 2014-01-22 at 3.52.13 PM.png"/>
          <p:cNvPicPr>
            <a:picLocks noChangeAspect="1"/>
          </p:cNvPicPr>
          <p:nvPr/>
        </p:nvPicPr>
        <p:blipFill rotWithShape="1">
          <a:blip r:embed="rId3">
            <a:extLst>
              <a:ext uri="{28A0092B-C50C-407E-A947-70E740481C1C}">
                <a14:useLocalDpi xmlns:a14="http://schemas.microsoft.com/office/drawing/2010/main" val="0"/>
              </a:ext>
            </a:extLst>
          </a:blip>
          <a:srcRect l="13378" t="8388" r="18620" b="18625"/>
          <a:stretch/>
        </p:blipFill>
        <p:spPr>
          <a:xfrm>
            <a:off x="2487627" y="2443958"/>
            <a:ext cx="6199174" cy="3742693"/>
          </a:xfrm>
          <a:prstGeom prst="rect">
            <a:avLst/>
          </a:prstGeom>
        </p:spPr>
      </p:pic>
      <p:sp>
        <p:nvSpPr>
          <p:cNvPr id="5" name="TextBox 4"/>
          <p:cNvSpPr txBox="1"/>
          <p:nvPr/>
        </p:nvSpPr>
        <p:spPr>
          <a:xfrm>
            <a:off x="342615" y="1229755"/>
            <a:ext cx="7473089" cy="2062103"/>
          </a:xfrm>
          <a:prstGeom prst="rect">
            <a:avLst/>
          </a:prstGeom>
          <a:noFill/>
        </p:spPr>
        <p:txBody>
          <a:bodyPr wrap="square" rtlCol="0">
            <a:spAutoFit/>
          </a:bodyPr>
          <a:lstStyle/>
          <a:p>
            <a:pPr marL="285750" indent="-285750">
              <a:buFont typeface="Arial"/>
              <a:buChar char="•"/>
            </a:pPr>
            <a:r>
              <a:rPr lang="en-US" sz="1600" dirty="0" smtClean="0">
                <a:latin typeface="Times New Roman"/>
                <a:cs typeface="Times New Roman"/>
              </a:rPr>
              <a:t>After transcription, </a:t>
            </a:r>
            <a:r>
              <a:rPr lang="en-US" sz="1600" dirty="0" err="1" smtClean="0">
                <a:latin typeface="Times New Roman"/>
                <a:cs typeface="Times New Roman"/>
              </a:rPr>
              <a:t>transferase</a:t>
            </a:r>
            <a:r>
              <a:rPr lang="en-US" sz="1600" dirty="0" smtClean="0">
                <a:latin typeface="Times New Roman"/>
                <a:cs typeface="Times New Roman"/>
              </a:rPr>
              <a:t> enzymes modify membrane-bound proteins with either a </a:t>
            </a:r>
            <a:r>
              <a:rPr lang="en-US" sz="1600" dirty="0" err="1" smtClean="0">
                <a:latin typeface="Times New Roman"/>
                <a:cs typeface="Times New Roman"/>
              </a:rPr>
              <a:t>farenyl</a:t>
            </a:r>
            <a:r>
              <a:rPr lang="en-US" sz="1600" dirty="0" smtClean="0">
                <a:latin typeface="Times New Roman"/>
                <a:cs typeface="Times New Roman"/>
              </a:rPr>
              <a:t> or </a:t>
            </a:r>
            <a:r>
              <a:rPr lang="en-US" sz="1600" dirty="0" err="1" smtClean="0">
                <a:latin typeface="Times New Roman"/>
                <a:cs typeface="Times New Roman"/>
              </a:rPr>
              <a:t>geranyl-geranyl</a:t>
            </a:r>
            <a:r>
              <a:rPr lang="en-US" sz="1600" dirty="0" smtClean="0">
                <a:latin typeface="Times New Roman"/>
                <a:cs typeface="Times New Roman"/>
              </a:rPr>
              <a:t> lipid moiety. </a:t>
            </a:r>
          </a:p>
          <a:p>
            <a:pPr marL="285750" indent="-285750">
              <a:buFont typeface="Arial"/>
              <a:buChar char="•"/>
            </a:pPr>
            <a:endParaRPr lang="en-US" sz="1600" dirty="0" smtClean="0">
              <a:latin typeface="Times New Roman"/>
              <a:cs typeface="Times New Roman"/>
            </a:endParaRPr>
          </a:p>
          <a:p>
            <a:pPr marL="285750" indent="-285750">
              <a:buFont typeface="Arial"/>
              <a:buChar char="•"/>
            </a:pPr>
            <a:r>
              <a:rPr lang="en-US" sz="1600" dirty="0" smtClean="0">
                <a:latin typeface="Times New Roman"/>
                <a:cs typeface="Times New Roman"/>
              </a:rPr>
              <a:t>This </a:t>
            </a:r>
            <a:r>
              <a:rPr lang="en-US" sz="1600" dirty="0" err="1" smtClean="0">
                <a:latin typeface="Times New Roman"/>
                <a:cs typeface="Times New Roman"/>
              </a:rPr>
              <a:t>prenyl</a:t>
            </a:r>
            <a:r>
              <a:rPr lang="en-US" sz="1600" dirty="0" smtClean="0">
                <a:latin typeface="Times New Roman"/>
                <a:cs typeface="Times New Roman"/>
              </a:rPr>
              <a:t> group facilitates the protein’s incorporation into the plasma-membrane and subsequent interactions with other membrane proteins</a:t>
            </a:r>
            <a:r>
              <a:rPr lang="en-US" sz="1600" dirty="0" smtClean="0"/>
              <a:t>. </a:t>
            </a:r>
          </a:p>
          <a:p>
            <a:pPr marL="285750" indent="-285750">
              <a:buFont typeface="Arial"/>
              <a:buChar char="•"/>
            </a:pPr>
            <a:endParaRPr lang="en-US" sz="1600" dirty="0" smtClean="0"/>
          </a:p>
          <a:p>
            <a:pPr marL="285750" indent="-285750">
              <a:buFont typeface="Arial"/>
              <a:buChar char="•"/>
            </a:pPr>
            <a:r>
              <a:rPr lang="en-US" sz="1600" dirty="0" err="1" smtClean="0">
                <a:latin typeface="Times New Roman"/>
                <a:cs typeface="Times New Roman"/>
              </a:rPr>
              <a:t>Salirasib</a:t>
            </a:r>
            <a:r>
              <a:rPr lang="en-US" sz="1600" dirty="0" smtClean="0">
                <a:latin typeface="Times New Roman"/>
                <a:cs typeface="Times New Roman"/>
              </a:rPr>
              <a:t>, </a:t>
            </a:r>
            <a:r>
              <a:rPr lang="en-US" sz="1600" dirty="0" err="1" smtClean="0">
                <a:latin typeface="Times New Roman"/>
                <a:cs typeface="Times New Roman"/>
              </a:rPr>
              <a:t>farnesylthiosalicylic</a:t>
            </a:r>
            <a:r>
              <a:rPr lang="en-US" sz="1600" dirty="0" smtClean="0">
                <a:latin typeface="Times New Roman"/>
                <a:cs typeface="Times New Roman"/>
              </a:rPr>
              <a:t> acid – disrupts </a:t>
            </a:r>
            <a:r>
              <a:rPr lang="en-US" sz="1600" dirty="0" err="1" smtClean="0">
                <a:latin typeface="Times New Roman"/>
                <a:cs typeface="Times New Roman"/>
              </a:rPr>
              <a:t>Ras</a:t>
            </a:r>
            <a:r>
              <a:rPr lang="en-US" sz="1600" dirty="0" smtClean="0">
                <a:latin typeface="Times New Roman"/>
                <a:cs typeface="Times New Roman"/>
              </a:rPr>
              <a:t> </a:t>
            </a:r>
            <a:r>
              <a:rPr lang="en-US" sz="1600" dirty="0" err="1" smtClean="0">
                <a:latin typeface="Times New Roman"/>
                <a:cs typeface="Times New Roman"/>
              </a:rPr>
              <a:t>prenylation</a:t>
            </a:r>
            <a:r>
              <a:rPr lang="en-US" sz="1600" dirty="0" smtClean="0">
                <a:latin typeface="Times New Roman"/>
                <a:cs typeface="Times New Roman"/>
              </a:rPr>
              <a:t> and membrane association</a:t>
            </a:r>
            <a:endParaRPr lang="en-US" sz="1600" dirty="0">
              <a:latin typeface="Times New Roman"/>
              <a:cs typeface="Times New Roman"/>
            </a:endParaRPr>
          </a:p>
        </p:txBody>
      </p:sp>
      <p:pic>
        <p:nvPicPr>
          <p:cNvPr id="6" name="Picture 5" descr="ras"/>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271600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The Model Pathway</a:t>
            </a:r>
            <a:endParaRPr lang="en-US" dirty="0">
              <a:latin typeface="Times New Roman"/>
              <a:cs typeface="Times New Roman"/>
            </a:endParaRPr>
          </a:p>
        </p:txBody>
      </p:sp>
      <p:pic>
        <p:nvPicPr>
          <p:cNvPr id="4" name="Picture 3" descr="Screen Shot 2014-01-22 at 3.18.28 PM.png">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16850" t="12506" r="9931" b="18138"/>
          <a:stretch/>
        </p:blipFill>
        <p:spPr>
          <a:xfrm>
            <a:off x="457200" y="1324252"/>
            <a:ext cx="8465363" cy="4510522"/>
          </a:xfrm>
          <a:prstGeom prst="rect">
            <a:avLst/>
          </a:prstGeom>
          <a:ln>
            <a:solidFill>
              <a:schemeClr val="bg1"/>
            </a:solidFill>
          </a:ln>
        </p:spPr>
      </p:pic>
      <p:pic>
        <p:nvPicPr>
          <p:cNvPr id="5" name="Picture 4" descr="ras"/>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40760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970280"/>
          </a:xfrm>
        </p:spPr>
        <p:txBody>
          <a:bodyPr/>
          <a:lstStyle/>
          <a:p>
            <a:r>
              <a:rPr lang="en-US" dirty="0" smtClean="0">
                <a:latin typeface="Times New Roman"/>
                <a:cs typeface="Times New Roman"/>
              </a:rPr>
              <a:t>Fixing Mutant </a:t>
            </a:r>
            <a:r>
              <a:rPr lang="en-US" dirty="0" err="1">
                <a:latin typeface="Times New Roman"/>
                <a:cs typeface="Times New Roman"/>
              </a:rPr>
              <a:t>k</a:t>
            </a:r>
            <a:r>
              <a:rPr lang="en-US" baseline="-25000" dirty="0" err="1" smtClean="0">
                <a:latin typeface="Times New Roman"/>
                <a:cs typeface="Times New Roman"/>
              </a:rPr>
              <a:t>cat</a:t>
            </a:r>
            <a:endParaRPr lang="en-US" baseline="-25000" dirty="0">
              <a:latin typeface="Times New Roman"/>
              <a:cs typeface="Times New Roman"/>
            </a:endParaRPr>
          </a:p>
        </p:txBody>
      </p:sp>
      <p:pic>
        <p:nvPicPr>
          <p:cNvPr id="5" name="Picture 4" descr="Screen Shot 2014-01-23 at 1.46.33 PM.png"/>
          <p:cNvPicPr>
            <a:picLocks noChangeAspect="1"/>
          </p:cNvPicPr>
          <p:nvPr/>
        </p:nvPicPr>
        <p:blipFill rotWithShape="1">
          <a:blip r:embed="rId2">
            <a:extLst>
              <a:ext uri="{28A0092B-C50C-407E-A947-70E740481C1C}">
                <a14:useLocalDpi xmlns:a14="http://schemas.microsoft.com/office/drawing/2010/main" val="0"/>
              </a:ext>
            </a:extLst>
          </a:blip>
          <a:srcRect l="30111" t="30666" r="38889" b="34963"/>
          <a:stretch/>
        </p:blipFill>
        <p:spPr>
          <a:xfrm>
            <a:off x="2357120" y="1143318"/>
            <a:ext cx="4226560" cy="2635919"/>
          </a:xfrm>
          <a:prstGeom prst="rect">
            <a:avLst/>
          </a:prstGeom>
        </p:spPr>
      </p:pic>
      <p:pic>
        <p:nvPicPr>
          <p:cNvPr id="6" name="Picture 5" descr="Screen Shot 2014-01-23 at 1.49.12 PM.png"/>
          <p:cNvPicPr>
            <a:picLocks noChangeAspect="1"/>
          </p:cNvPicPr>
          <p:nvPr/>
        </p:nvPicPr>
        <p:blipFill rotWithShape="1">
          <a:blip r:embed="rId3">
            <a:extLst>
              <a:ext uri="{28A0092B-C50C-407E-A947-70E740481C1C}">
                <a14:useLocalDpi xmlns:a14="http://schemas.microsoft.com/office/drawing/2010/main" val="0"/>
              </a:ext>
            </a:extLst>
          </a:blip>
          <a:srcRect l="26889" t="26716" r="40222" b="45629"/>
          <a:stretch/>
        </p:blipFill>
        <p:spPr>
          <a:xfrm>
            <a:off x="2021840" y="4073877"/>
            <a:ext cx="4907280" cy="2321011"/>
          </a:xfrm>
          <a:prstGeom prst="rect">
            <a:avLst/>
          </a:prstGeom>
        </p:spPr>
      </p:pic>
      <p:pic>
        <p:nvPicPr>
          <p:cNvPr id="7" name="Picture 6" descr="ras"/>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29979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s"/>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0"/>
            <a:ext cx="780128" cy="780128"/>
          </a:xfrm>
          <a:prstGeom prst="rect">
            <a:avLst/>
          </a:prstGeom>
          <a:effectLst>
            <a:reflection stA="50000" endPos="75000" dist="12700" dir="5400000" sy="-100000" algn="bl" rotWithShape="0"/>
          </a:effectLst>
        </p:spPr>
      </p:pic>
      <p:sp>
        <p:nvSpPr>
          <p:cNvPr id="2" name="Title 1"/>
          <p:cNvSpPr>
            <a:spLocks noGrp="1"/>
          </p:cNvSpPr>
          <p:nvPr>
            <p:ph type="title"/>
          </p:nvPr>
        </p:nvSpPr>
        <p:spPr>
          <a:xfrm>
            <a:off x="457200" y="50513"/>
            <a:ext cx="8229600" cy="957272"/>
          </a:xfrm>
        </p:spPr>
        <p:txBody>
          <a:bodyPr/>
          <a:lstStyle/>
          <a:p>
            <a:pPr algn="ctr"/>
            <a:r>
              <a:rPr lang="en-US" dirty="0" smtClean="0">
                <a:latin typeface="Times"/>
                <a:cs typeface="Times"/>
              </a:rPr>
              <a:t>Model Accuracy</a:t>
            </a:r>
            <a:endParaRPr lang="en-US" dirty="0">
              <a:latin typeface="Times"/>
              <a:cs typeface="Times"/>
            </a:endParaRPr>
          </a:p>
        </p:txBody>
      </p:sp>
      <p:pic>
        <p:nvPicPr>
          <p:cNvPr id="8" name="Picture 7" descr="WT vs. WT with No G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89" y="1007785"/>
            <a:ext cx="8066552" cy="5486400"/>
          </a:xfrm>
          <a:prstGeom prst="rect">
            <a:avLst/>
          </a:prstGeom>
        </p:spPr>
      </p:pic>
      <p:sp>
        <p:nvSpPr>
          <p:cNvPr id="9" name="TextBox 8"/>
          <p:cNvSpPr txBox="1"/>
          <p:nvPr/>
        </p:nvSpPr>
        <p:spPr>
          <a:xfrm>
            <a:off x="533489" y="6505719"/>
            <a:ext cx="1522575" cy="253916"/>
          </a:xfrm>
          <a:prstGeom prst="rect">
            <a:avLst/>
          </a:prstGeom>
          <a:noFill/>
        </p:spPr>
        <p:txBody>
          <a:bodyPr wrap="none" rtlCol="0">
            <a:spAutoFit/>
          </a:bodyPr>
          <a:lstStyle/>
          <a:p>
            <a:r>
              <a:rPr lang="en-US" sz="1050" dirty="0" smtClean="0">
                <a:hlinkClick r:id="rId4" action="ppaction://hlinksldjump"/>
              </a:rPr>
              <a:t>7 Mass-Action Reactions</a:t>
            </a:r>
            <a:endParaRPr lang="en-US" sz="1050" dirty="0"/>
          </a:p>
        </p:txBody>
      </p:sp>
      <p:sp>
        <p:nvSpPr>
          <p:cNvPr id="5" name="TextBox 4"/>
          <p:cNvSpPr txBox="1"/>
          <p:nvPr/>
        </p:nvSpPr>
        <p:spPr>
          <a:xfrm>
            <a:off x="2141341" y="6508988"/>
            <a:ext cx="1590822" cy="253916"/>
          </a:xfrm>
          <a:prstGeom prst="rect">
            <a:avLst/>
          </a:prstGeom>
          <a:noFill/>
        </p:spPr>
        <p:txBody>
          <a:bodyPr wrap="none" rtlCol="0">
            <a:spAutoFit/>
          </a:bodyPr>
          <a:lstStyle/>
          <a:p>
            <a:r>
              <a:rPr lang="en-US" sz="1050" dirty="0" smtClean="0">
                <a:hlinkClick r:id="rId5" action="ppaction://hlinksldjump"/>
              </a:rPr>
              <a:t>7 Mass-Action Reactions2</a:t>
            </a:r>
            <a:endParaRPr lang="en-US" sz="1050" dirty="0"/>
          </a:p>
        </p:txBody>
      </p:sp>
    </p:spTree>
    <p:extLst>
      <p:ext uri="{BB962C8B-B14F-4D97-AF65-F5344CB8AC3E}">
        <p14:creationId xmlns:p14="http://schemas.microsoft.com/office/powerpoint/2010/main" val="14371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395</Words>
  <Application>Microsoft Macintosh PowerPoint</Application>
  <PresentationFormat>On-screen Show (4:3)</PresentationFormat>
  <Paragraphs>73</Paragraphs>
  <Slides>19</Slides>
  <Notes>3</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Modeling the Effects of Mutants and Drugs on the Ras Signaling Pathway</vt:lpstr>
      <vt:lpstr>Self-Sufficiency is a Hallmark of Cancer</vt:lpstr>
      <vt:lpstr>Normal Ras Pathway becomes self-sufficient  uncontrolled activation of proliferation program</vt:lpstr>
      <vt:lpstr>Ras Activation:  Guanine Nucleotide Exchange</vt:lpstr>
      <vt:lpstr>G12V/G12D Ras Mutations</vt:lpstr>
      <vt:lpstr>Prenylation</vt:lpstr>
      <vt:lpstr>The Model Pathway</vt:lpstr>
      <vt:lpstr>Fixing Mutant kcat</vt:lpstr>
      <vt:lpstr>Model Accuracy</vt:lpstr>
      <vt:lpstr>Effect of Varying SOS</vt:lpstr>
      <vt:lpstr>Mutant Effects on Active RasGTP</vt:lpstr>
      <vt:lpstr>Drug Effects on Mutant RasGTP</vt:lpstr>
      <vt:lpstr>Drug Effects on Mutant RASGTP</vt:lpstr>
      <vt:lpstr>7 Mass-Action Reactions</vt:lpstr>
      <vt:lpstr>Modeling the 7 Mass-Action Reactions</vt:lpstr>
      <vt:lpstr>Modeling the 7 Mass-Action Reactions</vt:lpstr>
      <vt:lpstr> Varying D</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of the K-Ras Signaling Pathway</dc:title>
  <dc:creator>Admin</dc:creator>
  <cp:lastModifiedBy>Admin</cp:lastModifiedBy>
  <cp:revision>43</cp:revision>
  <dcterms:created xsi:type="dcterms:W3CDTF">2014-01-22T17:02:58Z</dcterms:created>
  <dcterms:modified xsi:type="dcterms:W3CDTF">2014-01-23T19:52:29Z</dcterms:modified>
</cp:coreProperties>
</file>