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27"/>
  </p:notesMasterIdLst>
  <p:sldIdLst>
    <p:sldId id="256" r:id="rId2"/>
    <p:sldId id="258" r:id="rId3"/>
    <p:sldId id="260" r:id="rId4"/>
    <p:sldId id="290" r:id="rId5"/>
    <p:sldId id="257" r:id="rId6"/>
    <p:sldId id="272" r:id="rId7"/>
    <p:sldId id="273" r:id="rId8"/>
    <p:sldId id="274" r:id="rId9"/>
    <p:sldId id="275" r:id="rId10"/>
    <p:sldId id="276" r:id="rId11"/>
    <p:sldId id="268" r:id="rId12"/>
    <p:sldId id="277" r:id="rId13"/>
    <p:sldId id="278" r:id="rId14"/>
    <p:sldId id="271" r:id="rId15"/>
    <p:sldId id="286" r:id="rId16"/>
    <p:sldId id="285" r:id="rId17"/>
    <p:sldId id="287" r:id="rId18"/>
    <p:sldId id="280" r:id="rId19"/>
    <p:sldId id="279" r:id="rId20"/>
    <p:sldId id="282" r:id="rId21"/>
    <p:sldId id="281" r:id="rId22"/>
    <p:sldId id="283" r:id="rId23"/>
    <p:sldId id="284" r:id="rId24"/>
    <p:sldId id="288" r:id="rId25"/>
    <p:sldId id="289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6ECD8F"/>
    <a:srgbClr val="FF4032"/>
    <a:srgbClr val="FF262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436" autoAdjust="0"/>
    <p:restoredTop sz="94660"/>
  </p:normalViewPr>
  <p:slideViewPr>
    <p:cSldViewPr snapToObjects="1">
      <p:cViewPr varScale="1">
        <p:scale>
          <a:sx n="105" d="100"/>
          <a:sy n="105" d="100"/>
        </p:scale>
        <p:origin x="-9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B13984-A0E0-DF4F-B4B1-4F8BA9FFDD75}" type="datetimeFigureOut">
              <a:rPr lang="en-US" smtClean="0"/>
              <a:pPr/>
              <a:t>8/13/14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33D05C-273F-5249-AD27-3B7D00062D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Nucleotides</a:t>
            </a:r>
            <a:r>
              <a:rPr lang="en-US" baseline="0" dirty="0" smtClean="0"/>
              <a:t> carry energy within a cell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3D05C-273F-5249-AD27-3B7D00062D6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3D05C-273F-5249-AD27-3B7D00062D69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3D05C-273F-5249-AD27-3B7D00062D69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3D05C-273F-5249-AD27-3B7D00062D69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Nucleotides</a:t>
            </a:r>
            <a:r>
              <a:rPr lang="en-US" baseline="0" dirty="0" smtClean="0"/>
              <a:t> carry energy within a cell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3D05C-273F-5249-AD27-3B7D00062D69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3D05C-273F-5249-AD27-3B7D00062D6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3D05C-273F-5249-AD27-3B7D00062D6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3D05C-273F-5249-AD27-3B7D00062D6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3D05C-273F-5249-AD27-3B7D00062D6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3D05C-273F-5249-AD27-3B7D00062D6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3D05C-273F-5249-AD27-3B7D00062D6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3D05C-273F-5249-AD27-3B7D00062D6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3D05C-273F-5249-AD27-3B7D00062D6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914400" y="1143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2895600"/>
            <a:ext cx="6400800" cy="1752600"/>
          </a:xfrm>
        </p:spPr>
        <p:txBody>
          <a:bodyPr/>
          <a:lstStyle>
            <a:lvl1pPr marL="0" indent="0" algn="ctr">
              <a:buFont typeface="Wingdings" pitchFamily="-65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172" name="Rectangle 1028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66D5B05-3AED-8D47-830D-B5139B5880FC}" type="datetimeFigureOut">
              <a:rPr lang="en-US" smtClean="0"/>
              <a:pPr/>
              <a:t>8/13/14</a:t>
            </a:fld>
            <a:endParaRPr lang="en-US"/>
          </a:p>
        </p:txBody>
      </p:sp>
      <p:sp>
        <p:nvSpPr>
          <p:cNvPr id="7173" name="Rectangle 1029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7174" name="Rectangle 103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CD421C2-86BD-E240-93A8-72F369728D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175" name="Rectangle 1031"/>
          <p:cNvSpPr>
            <a:spLocks noChangeArrowheads="1"/>
          </p:cNvSpPr>
          <p:nvPr/>
        </p:nvSpPr>
        <p:spPr bwMode="gray">
          <a:xfrm flipV="1">
            <a:off x="315913" y="2925763"/>
            <a:ext cx="8683625" cy="46037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>
            <a:prstTxWarp prst="textNoShape">
              <a:avLst/>
            </a:prstTxWarp>
          </a:bodyPr>
          <a:lstStyle/>
          <a:p>
            <a:pPr algn="ctr" eaLnBrk="1" hangingPunct="1"/>
            <a:endParaRPr kumimoji="1" lang="en-US">
              <a:latin typeface="Arial" pitchFamily="-65" charset="0"/>
            </a:endParaRPr>
          </a:p>
        </p:txBody>
      </p:sp>
      <p:sp>
        <p:nvSpPr>
          <p:cNvPr id="7176" name="Rectangle 1032"/>
          <p:cNvSpPr>
            <a:spLocks noChangeArrowheads="1"/>
          </p:cNvSpPr>
          <p:nvPr/>
        </p:nvSpPr>
        <p:spPr bwMode="gray">
          <a:xfrm flipV="1">
            <a:off x="315913" y="5364163"/>
            <a:ext cx="8683625" cy="46037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>
            <a:prstTxWarp prst="textNoShape">
              <a:avLst/>
            </a:prstTxWarp>
          </a:bodyPr>
          <a:lstStyle/>
          <a:p>
            <a:pPr algn="ctr" eaLnBrk="1" hangingPunct="1"/>
            <a:endParaRPr kumimoji="1" lang="en-US">
              <a:latin typeface="Arial" pitchFamily="-65" charset="0"/>
            </a:endParaRPr>
          </a:p>
        </p:txBody>
      </p:sp>
      <p:pic>
        <p:nvPicPr>
          <p:cNvPr id="7177" name="Picture 1033" descr=" cmacs.jpg                                                      01E7AB03Macintosh HD                   C36C4D7D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28600"/>
            <a:ext cx="8553450" cy="10033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466D5B05-3AED-8D47-830D-B5139B5880FC}" type="datetimeFigureOut">
              <a:rPr lang="en-US" smtClean="0"/>
              <a:pPr/>
              <a:t>8/13/14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CD421C2-86BD-E240-93A8-72F369728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2463" y="0"/>
            <a:ext cx="1952625" cy="61325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0"/>
            <a:ext cx="5707063" cy="61325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466D5B05-3AED-8D47-830D-B5139B5880FC}" type="datetimeFigureOut">
              <a:rPr lang="en-US" smtClean="0"/>
              <a:pPr/>
              <a:t>8/13/14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CD421C2-86BD-E240-93A8-72F369728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466D5B05-3AED-8D47-830D-B5139B5880FC}" type="datetimeFigureOut">
              <a:rPr lang="en-US" smtClean="0"/>
              <a:pPr/>
              <a:t>8/13/14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CD421C2-86BD-E240-93A8-72F369728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466D5B05-3AED-8D47-830D-B5139B5880FC}" type="datetimeFigureOut">
              <a:rPr lang="en-US" smtClean="0"/>
              <a:pPr/>
              <a:t>8/13/14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CD421C2-86BD-E240-93A8-72F369728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600200"/>
            <a:ext cx="3810000" cy="4532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600200"/>
            <a:ext cx="3810000" cy="4532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466D5B05-3AED-8D47-830D-B5139B5880FC}" type="datetimeFigureOut">
              <a:rPr lang="en-US" smtClean="0"/>
              <a:pPr/>
              <a:t>8/13/14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CD421C2-86BD-E240-93A8-72F369728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466D5B05-3AED-8D47-830D-B5139B5880FC}" type="datetimeFigureOut">
              <a:rPr lang="en-US" smtClean="0"/>
              <a:pPr/>
              <a:t>8/13/14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CD421C2-86BD-E240-93A8-72F369728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466D5B05-3AED-8D47-830D-B5139B5880FC}" type="datetimeFigureOut">
              <a:rPr lang="en-US" smtClean="0"/>
              <a:pPr/>
              <a:t>8/13/14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CD421C2-86BD-E240-93A8-72F369728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466D5B05-3AED-8D47-830D-B5139B5880FC}" type="datetimeFigureOut">
              <a:rPr lang="en-US" smtClean="0"/>
              <a:pPr/>
              <a:t>8/13/14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CD421C2-86BD-E240-93A8-72F369728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466D5B05-3AED-8D47-830D-B5139B5880FC}" type="datetimeFigureOut">
              <a:rPr lang="en-US" smtClean="0"/>
              <a:pPr/>
              <a:t>8/13/14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CD421C2-86BD-E240-93A8-72F369728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466D5B05-3AED-8D47-830D-B5139B5880FC}" type="datetimeFigureOut">
              <a:rPr lang="en-US" smtClean="0"/>
              <a:pPr/>
              <a:t>8/13/14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CD421C2-86BD-E240-93A8-72F369728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ChangeArrowheads="1"/>
          </p:cNvSpPr>
          <p:nvPr/>
        </p:nvSpPr>
        <p:spPr bwMode="gray">
          <a:xfrm>
            <a:off x="1111250" y="5334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/>
            <a:endParaRPr kumimoji="1" lang="en-US">
              <a:latin typeface="Arial" pitchFamily="-65" charset="0"/>
            </a:endParaRPr>
          </a:p>
        </p:txBody>
      </p:sp>
      <p:sp>
        <p:nvSpPr>
          <p:cNvPr id="6147" name="Rectangle 1027"/>
          <p:cNvSpPr>
            <a:spLocks noChangeArrowheads="1"/>
          </p:cNvSpPr>
          <p:nvPr/>
        </p:nvSpPr>
        <p:spPr bwMode="gray">
          <a:xfrm flipV="1">
            <a:off x="460375" y="1371600"/>
            <a:ext cx="8683625" cy="460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>
            <a:prstTxWarp prst="textNoShape">
              <a:avLst/>
            </a:prstTxWarp>
          </a:bodyPr>
          <a:lstStyle/>
          <a:p>
            <a:pPr algn="ctr" eaLnBrk="1" hangingPunct="1"/>
            <a:endParaRPr kumimoji="1" lang="en-US">
              <a:latin typeface="Arial" pitchFamily="-65" charset="0"/>
            </a:endParaRPr>
          </a:p>
        </p:txBody>
      </p:sp>
      <p:sp>
        <p:nvSpPr>
          <p:cNvPr id="6148" name="Rectangle 1028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0"/>
            <a:ext cx="77930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149" name="Rectangle 10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1600200"/>
            <a:ext cx="7772400" cy="453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150" name="Rectangle 103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fld id="{466D5B05-3AED-8D47-830D-B5139B5880FC}" type="datetimeFigureOut">
              <a:rPr lang="en-US" smtClean="0"/>
              <a:pPr/>
              <a:t>8/13/14</a:t>
            </a:fld>
            <a:endParaRPr lang="en-US"/>
          </a:p>
        </p:txBody>
      </p:sp>
      <p:sp>
        <p:nvSpPr>
          <p:cNvPr id="6151" name="Rectangle 103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152" name="Rectangle 103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0CD421C2-86BD-E240-93A8-72F369728DB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153" name="Picture 1033" descr=" cmacs.jpg                                                      01E68E43Macintosh HD                   C36C4D7D:"/>
          <p:cNvPicPr>
            <a:picLocks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52400" y="457200"/>
            <a:ext cx="914400" cy="6858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27CA7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-65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-65" charset="2"/>
        <a:buChar char="n"/>
        <a:defRPr sz="2800">
          <a:solidFill>
            <a:schemeClr val="tx1"/>
          </a:solidFill>
          <a:latin typeface="+mn-lt"/>
          <a:ea typeface="ＭＳ Ｐゴシック" pitchFamily="-65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-65" charset="2"/>
        <a:buChar char="n"/>
        <a:defRPr sz="2400">
          <a:solidFill>
            <a:schemeClr val="tx1"/>
          </a:solidFill>
          <a:latin typeface="+mn-lt"/>
          <a:ea typeface="ＭＳ Ｐゴシック" pitchFamily="-65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2A6395"/>
        </a:buClr>
        <a:buSzPct val="55000"/>
        <a:buFont typeface="Wingdings" pitchFamily="-65" charset="2"/>
        <a:buChar char="n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65" charset="2"/>
        <a:buChar char="n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65" charset="2"/>
        <a:buChar char="n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65" charset="2"/>
        <a:buChar char="n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65" charset="2"/>
        <a:buChar char="n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65" charset="2"/>
        <a:buChar char="n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AVKZtfQ-Nmg" TargetMode="External"/><Relationship Id="rId3" Type="http://schemas.openxmlformats.org/officeDocument/2006/relationships/hyperlink" Target="mailto:http://www.youtube.com/watch?v=Ek4Y7EunfQQ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youtube.com/watch?v=TA_2WbGA0zw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476500"/>
            <a:ext cx="8458200" cy="1143000"/>
          </a:xfrm>
        </p:spPr>
        <p:txBody>
          <a:bodyPr/>
          <a:lstStyle/>
          <a:p>
            <a:pPr algn="ctr"/>
            <a:r>
              <a:rPr lang="en-US" dirty="0" smtClean="0"/>
              <a:t>Activating and de-activating </a:t>
            </a:r>
            <a:r>
              <a:rPr lang="en-US" dirty="0" err="1" smtClean="0"/>
              <a:t>Ras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962400"/>
            <a:ext cx="6400800" cy="1752600"/>
          </a:xfrm>
        </p:spPr>
        <p:txBody>
          <a:bodyPr/>
          <a:lstStyle/>
          <a:p>
            <a:r>
              <a:rPr lang="en-US" dirty="0" smtClean="0"/>
              <a:t>Nancy Griffeth</a:t>
            </a:r>
          </a:p>
          <a:p>
            <a:r>
              <a:rPr lang="en-US" smtClean="0"/>
              <a:t>January</a:t>
            </a:r>
            <a:r>
              <a:rPr lang="en-US" smtClean="0"/>
              <a:t> 15, </a:t>
            </a:r>
            <a:r>
              <a:rPr lang="en-US" dirty="0" smtClean="0"/>
              <a:t>2014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400800"/>
            <a:ext cx="8458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aseline="30000" dirty="0" smtClean="0"/>
              <a:t>Funding for this workshop was provided by the program “Computational Modeling and Analysis of Complex Systems,” an NSF Expedition in Computing (Award Number 0926200).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Arrow Connector 31"/>
          <p:cNvCxnSpPr>
            <a:stCxn id="26" idx="2"/>
          </p:cNvCxnSpPr>
          <p:nvPr/>
        </p:nvCxnSpPr>
        <p:spPr>
          <a:xfrm rot="10800000" flipV="1">
            <a:off x="5183188" y="4549140"/>
            <a:ext cx="1141410" cy="228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hape 29"/>
          <p:cNvCxnSpPr>
            <a:stCxn id="23" idx="1"/>
            <a:endCxn id="26" idx="0"/>
          </p:cNvCxnSpPr>
          <p:nvPr/>
        </p:nvCxnSpPr>
        <p:spPr>
          <a:xfrm rot="10800000">
            <a:off x="6347458" y="4572000"/>
            <a:ext cx="1120142" cy="990600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hape 27"/>
          <p:cNvCxnSpPr>
            <a:stCxn id="24" idx="2"/>
            <a:endCxn id="26" idx="3"/>
          </p:cNvCxnSpPr>
          <p:nvPr/>
        </p:nvCxnSpPr>
        <p:spPr>
          <a:xfrm rot="10800000" flipV="1">
            <a:off x="6331293" y="3543300"/>
            <a:ext cx="1136308" cy="989675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>
            <a:stCxn id="24" idx="2"/>
            <a:endCxn id="18" idx="3"/>
          </p:cNvCxnSpPr>
          <p:nvPr/>
        </p:nvCxnSpPr>
        <p:spPr>
          <a:xfrm rot="10800000">
            <a:off x="6178895" y="2477423"/>
            <a:ext cx="1288706" cy="1065878"/>
          </a:xfrm>
          <a:prstGeom prst="curvedConnector2">
            <a:avLst/>
          </a:prstGeom>
          <a:ln>
            <a:headEnd type="triangle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urved Connector 11"/>
          <p:cNvCxnSpPr>
            <a:stCxn id="9" idx="1"/>
            <a:endCxn id="18" idx="1"/>
          </p:cNvCxnSpPr>
          <p:nvPr/>
        </p:nvCxnSpPr>
        <p:spPr>
          <a:xfrm rot="10800000" flipV="1">
            <a:off x="6178896" y="1524000"/>
            <a:ext cx="1288705" cy="921094"/>
          </a:xfrm>
          <a:prstGeom prst="curvedConnector2">
            <a:avLst/>
          </a:prstGeom>
          <a:ln>
            <a:headEnd type="triangle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8" idx="1"/>
            <a:endCxn id="20" idx="6"/>
          </p:cNvCxnSpPr>
          <p:nvPr/>
        </p:nvCxnSpPr>
        <p:spPr>
          <a:xfrm rot="16200000" flipV="1">
            <a:off x="5676900" y="1943099"/>
            <a:ext cx="6694" cy="997296"/>
          </a:xfrm>
          <a:prstGeom prst="straightConnector1">
            <a:avLst/>
          </a:prstGeom>
          <a:ln>
            <a:headEnd type="triangle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400" dirty="0"/>
              <a:t>Turning </a:t>
            </a:r>
            <a:r>
              <a:rPr lang="en-US" sz="4400" dirty="0" err="1"/>
              <a:t>Ras</a:t>
            </a:r>
            <a:r>
              <a:rPr lang="en-US" sz="4400" dirty="0"/>
              <a:t> </a:t>
            </a:r>
            <a:r>
              <a:rPr lang="en-US" sz="4400" dirty="0" smtClean="0"/>
              <a:t>On</a:t>
            </a:r>
            <a:endParaRPr lang="en-US" sz="4400" dirty="0"/>
          </a:p>
        </p:txBody>
      </p:sp>
      <p:cxnSp>
        <p:nvCxnSpPr>
          <p:cNvPr id="14" name="Curved Connector 13"/>
          <p:cNvCxnSpPr>
            <a:stCxn id="20" idx="6"/>
            <a:endCxn id="21" idx="6"/>
          </p:cNvCxnSpPr>
          <p:nvPr/>
        </p:nvCxnSpPr>
        <p:spPr>
          <a:xfrm>
            <a:off x="5181599" y="2438400"/>
            <a:ext cx="1589" cy="2110740"/>
          </a:xfrm>
          <a:prstGeom prst="curvedConnector3">
            <a:avLst>
              <a:gd name="adj1" fmla="val 32351919"/>
            </a:avLst>
          </a:prstGeom>
          <a:ln w="25400" cap="flat" cmpd="sng" algn="ctr">
            <a:solidFill>
              <a:schemeClr val="accent1"/>
            </a:solidFill>
            <a:prstDash val="dash"/>
            <a:round/>
            <a:headEnd type="none" w="med" len="me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467600" y="1066800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GDP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172200" y="2438399"/>
            <a:ext cx="45719" cy="4571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467600" y="5105400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GTP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 flipV="1">
            <a:off x="6324598" y="4526281"/>
            <a:ext cx="45719" cy="4571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962399" y="1828800"/>
            <a:ext cx="1219200" cy="1219200"/>
          </a:xfrm>
          <a:prstGeom prst="ellipse">
            <a:avLst/>
          </a:prstGeom>
          <a:solidFill>
            <a:srgbClr val="FF403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Ras</a:t>
            </a:r>
            <a:r>
              <a:rPr lang="en-US" dirty="0" smtClean="0"/>
              <a:t>-GDP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3963988" y="3939540"/>
            <a:ext cx="1219200" cy="1219200"/>
          </a:xfrm>
          <a:prstGeom prst="ellipse">
            <a:avLst/>
          </a:prstGeom>
          <a:solidFill>
            <a:srgbClr val="6ECD8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Ras</a:t>
            </a:r>
            <a:r>
              <a:rPr lang="en-US" dirty="0" smtClean="0"/>
              <a:t>-GTP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7467601" y="2933701"/>
            <a:ext cx="1219200" cy="1219200"/>
          </a:xfrm>
          <a:prstGeom prst="ellipse">
            <a:avLst/>
          </a:prstGeom>
          <a:solidFill>
            <a:srgbClr val="A6A6A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Ras</a:t>
            </a:r>
            <a:r>
              <a:rPr lang="en-US" dirty="0" smtClean="0"/>
              <a:t>-O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711137" y="3358634"/>
            <a:ext cx="659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GEF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28600" y="6248400"/>
            <a:ext cx="8708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guanine nucleotide exchange factor (GEF) helps </a:t>
            </a:r>
            <a:r>
              <a:rPr lang="en-US" dirty="0" err="1" smtClean="0"/>
              <a:t>Ras</a:t>
            </a:r>
            <a:r>
              <a:rPr lang="en-US" dirty="0" smtClean="0"/>
              <a:t> exchange a GDP for a GTP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Arrow Connector 31"/>
          <p:cNvCxnSpPr>
            <a:stCxn id="26" idx="2"/>
          </p:cNvCxnSpPr>
          <p:nvPr/>
        </p:nvCxnSpPr>
        <p:spPr>
          <a:xfrm rot="10800000" flipV="1">
            <a:off x="5183188" y="4549140"/>
            <a:ext cx="1141410" cy="228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hape 29"/>
          <p:cNvCxnSpPr>
            <a:stCxn id="23" idx="1"/>
            <a:endCxn id="26" idx="0"/>
          </p:cNvCxnSpPr>
          <p:nvPr/>
        </p:nvCxnSpPr>
        <p:spPr>
          <a:xfrm rot="10800000">
            <a:off x="6347458" y="4572000"/>
            <a:ext cx="1120142" cy="990600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hape 27"/>
          <p:cNvCxnSpPr>
            <a:stCxn id="24" idx="2"/>
            <a:endCxn id="26" idx="3"/>
          </p:cNvCxnSpPr>
          <p:nvPr/>
        </p:nvCxnSpPr>
        <p:spPr>
          <a:xfrm rot="10800000" flipV="1">
            <a:off x="6331293" y="3543300"/>
            <a:ext cx="1136308" cy="989675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>
            <a:stCxn id="24" idx="2"/>
            <a:endCxn id="18" idx="3"/>
          </p:cNvCxnSpPr>
          <p:nvPr/>
        </p:nvCxnSpPr>
        <p:spPr>
          <a:xfrm rot="10800000">
            <a:off x="6178895" y="2477423"/>
            <a:ext cx="1288706" cy="1065878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urved Connector 11"/>
          <p:cNvCxnSpPr>
            <a:stCxn id="9" idx="1"/>
            <a:endCxn id="18" idx="1"/>
          </p:cNvCxnSpPr>
          <p:nvPr/>
        </p:nvCxnSpPr>
        <p:spPr>
          <a:xfrm rot="10800000" flipV="1">
            <a:off x="6178896" y="1524000"/>
            <a:ext cx="1288705" cy="921094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8" idx="1"/>
            <a:endCxn id="20" idx="6"/>
          </p:cNvCxnSpPr>
          <p:nvPr/>
        </p:nvCxnSpPr>
        <p:spPr>
          <a:xfrm rot="16200000" flipV="1">
            <a:off x="5676900" y="1943099"/>
            <a:ext cx="6694" cy="9972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400" dirty="0"/>
              <a:t>Turning </a:t>
            </a:r>
            <a:r>
              <a:rPr lang="en-US" sz="4400" dirty="0" err="1"/>
              <a:t>Ras</a:t>
            </a:r>
            <a:r>
              <a:rPr lang="en-US" sz="4400" dirty="0" smtClean="0"/>
              <a:t> On and Off</a:t>
            </a:r>
            <a:endParaRPr lang="en-US" sz="4400" dirty="0"/>
          </a:p>
        </p:txBody>
      </p:sp>
      <p:cxnSp>
        <p:nvCxnSpPr>
          <p:cNvPr id="14" name="Curved Connector 13"/>
          <p:cNvCxnSpPr>
            <a:stCxn id="20" idx="6"/>
            <a:endCxn id="21" idx="6"/>
          </p:cNvCxnSpPr>
          <p:nvPr/>
        </p:nvCxnSpPr>
        <p:spPr>
          <a:xfrm>
            <a:off x="5181599" y="2438400"/>
            <a:ext cx="1589" cy="2110740"/>
          </a:xfrm>
          <a:prstGeom prst="curvedConnector3">
            <a:avLst>
              <a:gd name="adj1" fmla="val 32351919"/>
            </a:avLst>
          </a:prstGeom>
          <a:ln w="25400" cap="flat" cmpd="sng" algn="ctr">
            <a:solidFill>
              <a:schemeClr val="accent1"/>
            </a:solidFill>
            <a:prstDash val="dash"/>
            <a:round/>
            <a:headEnd type="none" w="med" len="me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467600" y="1066800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GDP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172200" y="2438399"/>
            <a:ext cx="45719" cy="4571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467600" y="5105400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GTP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 flipV="1">
            <a:off x="6324598" y="4526281"/>
            <a:ext cx="45719" cy="4571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Curved Connector 38"/>
          <p:cNvCxnSpPr>
            <a:stCxn id="21" idx="2"/>
            <a:endCxn id="20" idx="2"/>
          </p:cNvCxnSpPr>
          <p:nvPr/>
        </p:nvCxnSpPr>
        <p:spPr>
          <a:xfrm rot="10800000">
            <a:off x="3962400" y="2438400"/>
            <a:ext cx="1589" cy="2110740"/>
          </a:xfrm>
          <a:prstGeom prst="curvedConnector3">
            <a:avLst>
              <a:gd name="adj1" fmla="val 30471303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761029" y="3358635"/>
            <a:ext cx="667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GAP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3962399" y="1828800"/>
            <a:ext cx="1219200" cy="1219200"/>
          </a:xfrm>
          <a:prstGeom prst="ellipse">
            <a:avLst/>
          </a:prstGeom>
          <a:solidFill>
            <a:srgbClr val="FF403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Ras</a:t>
            </a:r>
            <a:r>
              <a:rPr lang="en-US" dirty="0" smtClean="0"/>
              <a:t>-GDP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3963988" y="3939540"/>
            <a:ext cx="1219200" cy="1219200"/>
          </a:xfrm>
          <a:prstGeom prst="ellipse">
            <a:avLst/>
          </a:prstGeom>
          <a:solidFill>
            <a:srgbClr val="6ECD8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Ras</a:t>
            </a:r>
            <a:r>
              <a:rPr lang="en-US" dirty="0" smtClean="0"/>
              <a:t>-GTP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7467601" y="2933701"/>
            <a:ext cx="1219200" cy="1219200"/>
          </a:xfrm>
          <a:prstGeom prst="ellipse">
            <a:avLst/>
          </a:prstGeom>
          <a:solidFill>
            <a:srgbClr val="A6A6A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Ras</a:t>
            </a:r>
            <a:r>
              <a:rPr lang="en-US" dirty="0" smtClean="0"/>
              <a:t>-O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711137" y="3358634"/>
            <a:ext cx="659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GEF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762000" y="6139934"/>
            <a:ext cx="7822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GTPase</a:t>
            </a:r>
            <a:r>
              <a:rPr lang="en-US" dirty="0" smtClean="0"/>
              <a:t> Activating Protein (GAP) helps </a:t>
            </a:r>
            <a:r>
              <a:rPr lang="en-US" dirty="0" err="1" smtClean="0"/>
              <a:t>Ras</a:t>
            </a:r>
            <a:r>
              <a:rPr lang="en-US" dirty="0" smtClean="0"/>
              <a:t> turn the GTP back into GDP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But wait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There’s More!!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4" name="Curved Connector 13"/>
          <p:cNvCxnSpPr>
            <a:stCxn id="20" idx="6"/>
            <a:endCxn id="21" idx="6"/>
          </p:cNvCxnSpPr>
          <p:nvPr/>
        </p:nvCxnSpPr>
        <p:spPr>
          <a:xfrm>
            <a:off x="5181599" y="2438400"/>
            <a:ext cx="1589" cy="2110740"/>
          </a:xfrm>
          <a:prstGeom prst="curvedConnector3">
            <a:avLst>
              <a:gd name="adj1" fmla="val 32351919"/>
            </a:avLst>
          </a:prstGeom>
          <a:ln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715000" y="3358635"/>
            <a:ext cx="659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GEF</a:t>
            </a:r>
            <a:endParaRPr lang="en-US" dirty="0"/>
          </a:p>
        </p:txBody>
      </p:sp>
      <p:cxnSp>
        <p:nvCxnSpPr>
          <p:cNvPr id="39" name="Curved Connector 38"/>
          <p:cNvCxnSpPr>
            <a:stCxn id="21" idx="2"/>
            <a:endCxn id="20" idx="2"/>
          </p:cNvCxnSpPr>
          <p:nvPr/>
        </p:nvCxnSpPr>
        <p:spPr>
          <a:xfrm rot="10800000">
            <a:off x="3962400" y="2438400"/>
            <a:ext cx="1589" cy="2110740"/>
          </a:xfrm>
          <a:prstGeom prst="curvedConnector3">
            <a:avLst>
              <a:gd name="adj1" fmla="val 30471303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962399" y="1828800"/>
            <a:ext cx="1219200" cy="1219200"/>
          </a:xfrm>
          <a:prstGeom prst="ellipse">
            <a:avLst/>
          </a:prstGeom>
          <a:solidFill>
            <a:srgbClr val="FF403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Ras</a:t>
            </a:r>
            <a:r>
              <a:rPr lang="en-US" dirty="0" smtClean="0"/>
              <a:t>-GDP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3963988" y="3939540"/>
            <a:ext cx="1219200" cy="1219200"/>
          </a:xfrm>
          <a:prstGeom prst="ellipse">
            <a:avLst/>
          </a:prstGeom>
          <a:solidFill>
            <a:srgbClr val="6ECD8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Ras</a:t>
            </a:r>
            <a:r>
              <a:rPr lang="en-US" dirty="0" smtClean="0"/>
              <a:t>-GTP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790214" y="3358635"/>
            <a:ext cx="667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9144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How Fast Does </a:t>
            </a:r>
            <a:r>
              <a:rPr lang="en-US" sz="4400" dirty="0" err="1" smtClean="0">
                <a:latin typeface="+mj-lt"/>
                <a:ea typeface="+mj-ea"/>
                <a:cs typeface="+mj-cs"/>
              </a:rPr>
              <a:t>Ras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 Turn On?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3962399" y="1828800"/>
            <a:ext cx="2463403" cy="3329940"/>
            <a:chOff x="3962399" y="1828800"/>
            <a:chExt cx="2463403" cy="3329940"/>
          </a:xfrm>
        </p:grpSpPr>
        <p:cxnSp>
          <p:nvCxnSpPr>
            <p:cNvPr id="14" name="Curved Connector 13"/>
            <p:cNvCxnSpPr>
              <a:stCxn id="20" idx="6"/>
              <a:endCxn id="21" idx="6"/>
            </p:cNvCxnSpPr>
            <p:nvPr/>
          </p:nvCxnSpPr>
          <p:spPr>
            <a:xfrm>
              <a:off x="5181599" y="2438400"/>
              <a:ext cx="1589" cy="2110740"/>
            </a:xfrm>
            <a:prstGeom prst="curvedConnector3">
              <a:avLst>
                <a:gd name="adj1" fmla="val 32351919"/>
              </a:avLst>
            </a:prstGeom>
            <a:ln>
              <a:tailEnd type="stealth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5715000" y="3358635"/>
              <a:ext cx="7108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Sos1</a:t>
              </a:r>
              <a:endParaRPr lang="en-US" dirty="0"/>
            </a:p>
          </p:txBody>
        </p:sp>
        <p:sp>
          <p:nvSpPr>
            <p:cNvPr id="20" name="Oval 19"/>
            <p:cNvSpPr/>
            <p:nvPr/>
          </p:nvSpPr>
          <p:spPr>
            <a:xfrm>
              <a:off x="3962399" y="1828800"/>
              <a:ext cx="1219200" cy="1219200"/>
            </a:xfrm>
            <a:prstGeom prst="ellipse">
              <a:avLst/>
            </a:prstGeom>
            <a:solidFill>
              <a:srgbClr val="FF403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Ras</a:t>
              </a:r>
              <a:r>
                <a:rPr lang="en-US" dirty="0" smtClean="0"/>
                <a:t>-GDP</a:t>
              </a:r>
              <a:endParaRPr lang="en-US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3963988" y="3939540"/>
              <a:ext cx="1219200" cy="1219200"/>
            </a:xfrm>
            <a:prstGeom prst="ellipse">
              <a:avLst/>
            </a:prstGeom>
            <a:solidFill>
              <a:srgbClr val="6ECD8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Ras</a:t>
              </a:r>
              <a:r>
                <a:rPr lang="en-US" dirty="0" smtClean="0"/>
                <a:t>-GTP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3051101" y="3608434"/>
            <a:ext cx="2213785" cy="1392021"/>
          </a:xfrm>
          <a:custGeom>
            <a:avLst/>
            <a:gdLst>
              <a:gd name="connsiteX0" fmla="*/ 74706 w 2213785"/>
              <a:gd name="connsiteY0" fmla="*/ 211667 h 1392021"/>
              <a:gd name="connsiteX1" fmla="*/ 239059 w 2213785"/>
              <a:gd name="connsiteY1" fmla="*/ 1018491 h 1392021"/>
              <a:gd name="connsiteX2" fmla="*/ 1509059 w 2213785"/>
              <a:gd name="connsiteY2" fmla="*/ 1332256 h 1392021"/>
              <a:gd name="connsiteX3" fmla="*/ 2166471 w 2213785"/>
              <a:gd name="connsiteY3" fmla="*/ 659903 h 1392021"/>
              <a:gd name="connsiteX4" fmla="*/ 1792942 w 2213785"/>
              <a:gd name="connsiteY4" fmla="*/ 181785 h 1392021"/>
              <a:gd name="connsiteX5" fmla="*/ 1090706 w 2213785"/>
              <a:gd name="connsiteY5" fmla="*/ 405903 h 1392021"/>
              <a:gd name="connsiteX6" fmla="*/ 522942 w 2213785"/>
              <a:gd name="connsiteY6" fmla="*/ 32373 h 1392021"/>
              <a:gd name="connsiteX7" fmla="*/ 74706 w 2213785"/>
              <a:gd name="connsiteY7" fmla="*/ 211667 h 1392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13785" h="1392021">
                <a:moveTo>
                  <a:pt x="74706" y="211667"/>
                </a:moveTo>
                <a:cubicBezTo>
                  <a:pt x="27392" y="376020"/>
                  <a:pt x="0" y="831726"/>
                  <a:pt x="239059" y="1018491"/>
                </a:cubicBezTo>
                <a:cubicBezTo>
                  <a:pt x="478118" y="1205256"/>
                  <a:pt x="1187824" y="1392021"/>
                  <a:pt x="1509059" y="1332256"/>
                </a:cubicBezTo>
                <a:cubicBezTo>
                  <a:pt x="1830294" y="1272491"/>
                  <a:pt x="2119157" y="851648"/>
                  <a:pt x="2166471" y="659903"/>
                </a:cubicBezTo>
                <a:cubicBezTo>
                  <a:pt x="2213785" y="468158"/>
                  <a:pt x="1972236" y="224118"/>
                  <a:pt x="1792942" y="181785"/>
                </a:cubicBezTo>
                <a:cubicBezTo>
                  <a:pt x="1613648" y="139452"/>
                  <a:pt x="1302372" y="430805"/>
                  <a:pt x="1090706" y="405903"/>
                </a:cubicBezTo>
                <a:cubicBezTo>
                  <a:pt x="879040" y="381001"/>
                  <a:pt x="694765" y="64746"/>
                  <a:pt x="522942" y="32373"/>
                </a:cubicBezTo>
                <a:cubicBezTo>
                  <a:pt x="351119" y="0"/>
                  <a:pt x="122020" y="47314"/>
                  <a:pt x="74706" y="211667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Cdc25</a:t>
            </a:r>
            <a:endParaRPr lang="en-US" sz="2400" dirty="0"/>
          </a:p>
        </p:txBody>
      </p:sp>
      <p:sp>
        <p:nvSpPr>
          <p:cNvPr id="3" name="Freeform 2"/>
          <p:cNvSpPr/>
          <p:nvPr/>
        </p:nvSpPr>
        <p:spPr>
          <a:xfrm>
            <a:off x="4644215" y="4170579"/>
            <a:ext cx="2213785" cy="1392021"/>
          </a:xfrm>
          <a:custGeom>
            <a:avLst/>
            <a:gdLst>
              <a:gd name="connsiteX0" fmla="*/ 74706 w 2213785"/>
              <a:gd name="connsiteY0" fmla="*/ 211667 h 1392021"/>
              <a:gd name="connsiteX1" fmla="*/ 239059 w 2213785"/>
              <a:gd name="connsiteY1" fmla="*/ 1018491 h 1392021"/>
              <a:gd name="connsiteX2" fmla="*/ 1509059 w 2213785"/>
              <a:gd name="connsiteY2" fmla="*/ 1332256 h 1392021"/>
              <a:gd name="connsiteX3" fmla="*/ 2166471 w 2213785"/>
              <a:gd name="connsiteY3" fmla="*/ 659903 h 1392021"/>
              <a:gd name="connsiteX4" fmla="*/ 1792942 w 2213785"/>
              <a:gd name="connsiteY4" fmla="*/ 181785 h 1392021"/>
              <a:gd name="connsiteX5" fmla="*/ 1090706 w 2213785"/>
              <a:gd name="connsiteY5" fmla="*/ 405903 h 1392021"/>
              <a:gd name="connsiteX6" fmla="*/ 522942 w 2213785"/>
              <a:gd name="connsiteY6" fmla="*/ 32373 h 1392021"/>
              <a:gd name="connsiteX7" fmla="*/ 74706 w 2213785"/>
              <a:gd name="connsiteY7" fmla="*/ 211667 h 1392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13785" h="1392021">
                <a:moveTo>
                  <a:pt x="74706" y="211667"/>
                </a:moveTo>
                <a:cubicBezTo>
                  <a:pt x="27392" y="376020"/>
                  <a:pt x="0" y="831726"/>
                  <a:pt x="239059" y="1018491"/>
                </a:cubicBezTo>
                <a:cubicBezTo>
                  <a:pt x="478118" y="1205256"/>
                  <a:pt x="1187824" y="1392021"/>
                  <a:pt x="1509059" y="1332256"/>
                </a:cubicBezTo>
                <a:cubicBezTo>
                  <a:pt x="1830294" y="1272491"/>
                  <a:pt x="2119157" y="851648"/>
                  <a:pt x="2166471" y="659903"/>
                </a:cubicBezTo>
                <a:cubicBezTo>
                  <a:pt x="2213785" y="468158"/>
                  <a:pt x="1972236" y="224118"/>
                  <a:pt x="1792942" y="181785"/>
                </a:cubicBezTo>
                <a:cubicBezTo>
                  <a:pt x="1613648" y="139452"/>
                  <a:pt x="1302372" y="430805"/>
                  <a:pt x="1090706" y="405903"/>
                </a:cubicBezTo>
                <a:cubicBezTo>
                  <a:pt x="879040" y="381001"/>
                  <a:pt x="694765" y="64746"/>
                  <a:pt x="522942" y="32373"/>
                </a:cubicBezTo>
                <a:cubicBezTo>
                  <a:pt x="351119" y="0"/>
                  <a:pt x="122020" y="47314"/>
                  <a:pt x="74706" y="211667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REM</a:t>
            </a:r>
            <a:endParaRPr lang="en-US" sz="24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Guanine Nucleotide Exchange Rate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990600" y="2389234"/>
            <a:ext cx="1219200" cy="1219200"/>
          </a:xfrm>
          <a:prstGeom prst="ellipse">
            <a:avLst/>
          </a:prstGeom>
          <a:solidFill>
            <a:srgbClr val="FF403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Ras</a:t>
            </a:r>
            <a:r>
              <a:rPr lang="en-US" dirty="0" smtClean="0"/>
              <a:t>-GDP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7781124" y="5563337"/>
            <a:ext cx="1286676" cy="1142263"/>
            <a:chOff x="7755525" y="5029712"/>
            <a:chExt cx="1286676" cy="1142263"/>
          </a:xfrm>
        </p:grpSpPr>
        <p:grpSp>
          <p:nvGrpSpPr>
            <p:cNvPr id="9" name="Group 8"/>
            <p:cNvGrpSpPr/>
            <p:nvPr/>
          </p:nvGrpSpPr>
          <p:grpSpPr>
            <a:xfrm>
              <a:off x="7755525" y="5029712"/>
              <a:ext cx="442477" cy="1142263"/>
              <a:chOff x="3962399" y="1828800"/>
              <a:chExt cx="1220789" cy="3329940"/>
            </a:xfrm>
          </p:grpSpPr>
          <p:cxnSp>
            <p:nvCxnSpPr>
              <p:cNvPr id="10" name="Curved Connector 9"/>
              <p:cNvCxnSpPr>
                <a:stCxn id="12" idx="6"/>
                <a:endCxn id="13" idx="6"/>
              </p:cNvCxnSpPr>
              <p:nvPr/>
            </p:nvCxnSpPr>
            <p:spPr>
              <a:xfrm>
                <a:off x="5181599" y="2438400"/>
                <a:ext cx="1589" cy="2110740"/>
              </a:xfrm>
              <a:prstGeom prst="curvedConnector3">
                <a:avLst>
                  <a:gd name="adj1" fmla="val 32351919"/>
                </a:avLst>
              </a:prstGeom>
              <a:ln>
                <a:tailEnd type="stealth" w="lg" len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Oval 11"/>
              <p:cNvSpPr/>
              <p:nvPr/>
            </p:nvSpPr>
            <p:spPr>
              <a:xfrm>
                <a:off x="3962399" y="1828800"/>
                <a:ext cx="1219200" cy="1219200"/>
              </a:xfrm>
              <a:prstGeom prst="ellipse">
                <a:avLst/>
              </a:prstGeom>
              <a:solidFill>
                <a:srgbClr val="FF4032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3963988" y="3939540"/>
                <a:ext cx="1219200" cy="1219200"/>
              </a:xfrm>
              <a:prstGeom prst="ellipse">
                <a:avLst/>
              </a:prstGeom>
              <a:solidFill>
                <a:srgbClr val="6ECD8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8331399" y="5377934"/>
              <a:ext cx="7108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Sos1</a:t>
              </a:r>
              <a:endParaRPr lang="en-US" dirty="0"/>
            </a:p>
          </p:txBody>
        </p:sp>
      </p:grpSp>
      <p:cxnSp>
        <p:nvCxnSpPr>
          <p:cNvPr id="18" name="Curved Connector 17"/>
          <p:cNvCxnSpPr>
            <a:stCxn id="6" idx="6"/>
          </p:cNvCxnSpPr>
          <p:nvPr/>
        </p:nvCxnSpPr>
        <p:spPr>
          <a:xfrm>
            <a:off x="2209800" y="2998834"/>
            <a:ext cx="1447800" cy="562145"/>
          </a:xfrm>
          <a:prstGeom prst="curvedConnector3">
            <a:avLst>
              <a:gd name="adj1" fmla="val 50000"/>
            </a:avLst>
          </a:prstGeom>
          <a:ln>
            <a:solidFill>
              <a:srgbClr val="FF403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65671" y="5000455"/>
            <a:ext cx="1980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Rate: </a:t>
            </a:r>
            <a:r>
              <a:rPr lang="en-US" sz="2400" dirty="0" err="1" smtClean="0"/>
              <a:t>k</a:t>
            </a:r>
            <a:r>
              <a:rPr lang="en-US" sz="2400" baseline="-25000" dirty="0" err="1" smtClean="0"/>
              <a:t>cat</a:t>
            </a:r>
            <a:r>
              <a:rPr lang="en-US" sz="2400" dirty="0" smtClean="0"/>
              <a:t>, K</a:t>
            </a:r>
            <a:r>
              <a:rPr lang="en-US" sz="2400" baseline="-25000" dirty="0" smtClean="0"/>
              <a:t>m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4876800" y="5587781"/>
            <a:ext cx="1454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Part of Sos1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 rot="899755">
            <a:off x="2590800" y="3560979"/>
            <a:ext cx="4648200" cy="2420578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657600" y="2951379"/>
            <a:ext cx="1219200" cy="1219200"/>
          </a:xfrm>
          <a:prstGeom prst="ellipse">
            <a:avLst/>
          </a:prstGeom>
          <a:solidFill>
            <a:srgbClr val="FF403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Ras</a:t>
            </a:r>
            <a:r>
              <a:rPr lang="en-US" dirty="0" smtClean="0"/>
              <a:t>-GDP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3051101" y="3608434"/>
            <a:ext cx="2213785" cy="1392021"/>
          </a:xfrm>
          <a:custGeom>
            <a:avLst/>
            <a:gdLst>
              <a:gd name="connsiteX0" fmla="*/ 74706 w 2213785"/>
              <a:gd name="connsiteY0" fmla="*/ 211667 h 1392021"/>
              <a:gd name="connsiteX1" fmla="*/ 239059 w 2213785"/>
              <a:gd name="connsiteY1" fmla="*/ 1018491 h 1392021"/>
              <a:gd name="connsiteX2" fmla="*/ 1509059 w 2213785"/>
              <a:gd name="connsiteY2" fmla="*/ 1332256 h 1392021"/>
              <a:gd name="connsiteX3" fmla="*/ 2166471 w 2213785"/>
              <a:gd name="connsiteY3" fmla="*/ 659903 h 1392021"/>
              <a:gd name="connsiteX4" fmla="*/ 1792942 w 2213785"/>
              <a:gd name="connsiteY4" fmla="*/ 181785 h 1392021"/>
              <a:gd name="connsiteX5" fmla="*/ 1090706 w 2213785"/>
              <a:gd name="connsiteY5" fmla="*/ 405903 h 1392021"/>
              <a:gd name="connsiteX6" fmla="*/ 522942 w 2213785"/>
              <a:gd name="connsiteY6" fmla="*/ 32373 h 1392021"/>
              <a:gd name="connsiteX7" fmla="*/ 74706 w 2213785"/>
              <a:gd name="connsiteY7" fmla="*/ 211667 h 1392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13785" h="1392021">
                <a:moveTo>
                  <a:pt x="74706" y="211667"/>
                </a:moveTo>
                <a:cubicBezTo>
                  <a:pt x="27392" y="376020"/>
                  <a:pt x="0" y="831726"/>
                  <a:pt x="239059" y="1018491"/>
                </a:cubicBezTo>
                <a:cubicBezTo>
                  <a:pt x="478118" y="1205256"/>
                  <a:pt x="1187824" y="1392021"/>
                  <a:pt x="1509059" y="1332256"/>
                </a:cubicBezTo>
                <a:cubicBezTo>
                  <a:pt x="1830294" y="1272491"/>
                  <a:pt x="2119157" y="851648"/>
                  <a:pt x="2166471" y="659903"/>
                </a:cubicBezTo>
                <a:cubicBezTo>
                  <a:pt x="2213785" y="468158"/>
                  <a:pt x="1972236" y="224118"/>
                  <a:pt x="1792942" y="181785"/>
                </a:cubicBezTo>
                <a:cubicBezTo>
                  <a:pt x="1613648" y="139452"/>
                  <a:pt x="1302372" y="430805"/>
                  <a:pt x="1090706" y="405903"/>
                </a:cubicBezTo>
                <a:cubicBezTo>
                  <a:pt x="879040" y="381001"/>
                  <a:pt x="694765" y="64746"/>
                  <a:pt x="522942" y="32373"/>
                </a:cubicBezTo>
                <a:cubicBezTo>
                  <a:pt x="351119" y="0"/>
                  <a:pt x="122020" y="47314"/>
                  <a:pt x="74706" y="211667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Cdc25</a:t>
            </a:r>
            <a:endParaRPr lang="en-US" sz="2400" dirty="0"/>
          </a:p>
        </p:txBody>
      </p:sp>
      <p:sp>
        <p:nvSpPr>
          <p:cNvPr id="3" name="Freeform 2"/>
          <p:cNvSpPr/>
          <p:nvPr/>
        </p:nvSpPr>
        <p:spPr>
          <a:xfrm>
            <a:off x="4644215" y="4170579"/>
            <a:ext cx="2213785" cy="1392021"/>
          </a:xfrm>
          <a:custGeom>
            <a:avLst/>
            <a:gdLst>
              <a:gd name="connsiteX0" fmla="*/ 74706 w 2213785"/>
              <a:gd name="connsiteY0" fmla="*/ 211667 h 1392021"/>
              <a:gd name="connsiteX1" fmla="*/ 239059 w 2213785"/>
              <a:gd name="connsiteY1" fmla="*/ 1018491 h 1392021"/>
              <a:gd name="connsiteX2" fmla="*/ 1509059 w 2213785"/>
              <a:gd name="connsiteY2" fmla="*/ 1332256 h 1392021"/>
              <a:gd name="connsiteX3" fmla="*/ 2166471 w 2213785"/>
              <a:gd name="connsiteY3" fmla="*/ 659903 h 1392021"/>
              <a:gd name="connsiteX4" fmla="*/ 1792942 w 2213785"/>
              <a:gd name="connsiteY4" fmla="*/ 181785 h 1392021"/>
              <a:gd name="connsiteX5" fmla="*/ 1090706 w 2213785"/>
              <a:gd name="connsiteY5" fmla="*/ 405903 h 1392021"/>
              <a:gd name="connsiteX6" fmla="*/ 522942 w 2213785"/>
              <a:gd name="connsiteY6" fmla="*/ 32373 h 1392021"/>
              <a:gd name="connsiteX7" fmla="*/ 74706 w 2213785"/>
              <a:gd name="connsiteY7" fmla="*/ 211667 h 1392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13785" h="1392021">
                <a:moveTo>
                  <a:pt x="74706" y="211667"/>
                </a:moveTo>
                <a:cubicBezTo>
                  <a:pt x="27392" y="376020"/>
                  <a:pt x="0" y="831726"/>
                  <a:pt x="239059" y="1018491"/>
                </a:cubicBezTo>
                <a:cubicBezTo>
                  <a:pt x="478118" y="1205256"/>
                  <a:pt x="1187824" y="1392021"/>
                  <a:pt x="1509059" y="1332256"/>
                </a:cubicBezTo>
                <a:cubicBezTo>
                  <a:pt x="1830294" y="1272491"/>
                  <a:pt x="2119157" y="851648"/>
                  <a:pt x="2166471" y="659903"/>
                </a:cubicBezTo>
                <a:cubicBezTo>
                  <a:pt x="2213785" y="468158"/>
                  <a:pt x="1972236" y="224118"/>
                  <a:pt x="1792942" y="181785"/>
                </a:cubicBezTo>
                <a:cubicBezTo>
                  <a:pt x="1613648" y="139452"/>
                  <a:pt x="1302372" y="430805"/>
                  <a:pt x="1090706" y="405903"/>
                </a:cubicBezTo>
                <a:cubicBezTo>
                  <a:pt x="879040" y="381001"/>
                  <a:pt x="694765" y="64746"/>
                  <a:pt x="522942" y="32373"/>
                </a:cubicBezTo>
                <a:cubicBezTo>
                  <a:pt x="351119" y="0"/>
                  <a:pt x="122020" y="47314"/>
                  <a:pt x="74706" y="211667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REM</a:t>
            </a:r>
            <a:endParaRPr lang="en-US" sz="24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Guanine Nucleotide Exchange Rate</a:t>
            </a:r>
            <a:endParaRPr lang="en-US" dirty="0"/>
          </a:p>
        </p:txBody>
      </p:sp>
      <p:grpSp>
        <p:nvGrpSpPr>
          <p:cNvPr id="4" name="Group 15"/>
          <p:cNvGrpSpPr/>
          <p:nvPr/>
        </p:nvGrpSpPr>
        <p:grpSpPr>
          <a:xfrm>
            <a:off x="7781124" y="5563337"/>
            <a:ext cx="1286676" cy="1142263"/>
            <a:chOff x="7755525" y="5029712"/>
            <a:chExt cx="1286676" cy="1142263"/>
          </a:xfrm>
        </p:grpSpPr>
        <p:grpSp>
          <p:nvGrpSpPr>
            <p:cNvPr id="7" name="Group 8"/>
            <p:cNvGrpSpPr/>
            <p:nvPr/>
          </p:nvGrpSpPr>
          <p:grpSpPr>
            <a:xfrm>
              <a:off x="7755525" y="5029712"/>
              <a:ext cx="442477" cy="1142263"/>
              <a:chOff x="3962399" y="1828800"/>
              <a:chExt cx="1220789" cy="3329940"/>
            </a:xfrm>
          </p:grpSpPr>
          <p:cxnSp>
            <p:nvCxnSpPr>
              <p:cNvPr id="10" name="Curved Connector 9"/>
              <p:cNvCxnSpPr>
                <a:stCxn id="12" idx="6"/>
                <a:endCxn id="13" idx="6"/>
              </p:cNvCxnSpPr>
              <p:nvPr/>
            </p:nvCxnSpPr>
            <p:spPr>
              <a:xfrm>
                <a:off x="5181599" y="2438400"/>
                <a:ext cx="1589" cy="2110740"/>
              </a:xfrm>
              <a:prstGeom prst="curvedConnector3">
                <a:avLst>
                  <a:gd name="adj1" fmla="val 32351919"/>
                </a:avLst>
              </a:prstGeom>
              <a:ln>
                <a:tailEnd type="stealth" w="lg" len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Oval 11"/>
              <p:cNvSpPr/>
              <p:nvPr/>
            </p:nvSpPr>
            <p:spPr>
              <a:xfrm>
                <a:off x="3962399" y="1828800"/>
                <a:ext cx="1219200" cy="1219200"/>
              </a:xfrm>
              <a:prstGeom prst="ellipse">
                <a:avLst/>
              </a:prstGeom>
              <a:solidFill>
                <a:srgbClr val="FF4032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3963988" y="3939540"/>
                <a:ext cx="1219200" cy="1219200"/>
              </a:xfrm>
              <a:prstGeom prst="ellipse">
                <a:avLst/>
              </a:prstGeom>
              <a:solidFill>
                <a:srgbClr val="6ECD8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8331399" y="5377934"/>
              <a:ext cx="7108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Sos1</a:t>
              </a:r>
              <a:endParaRPr lang="en-US" dirty="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765671" y="5000455"/>
            <a:ext cx="1980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Rate: </a:t>
            </a:r>
            <a:r>
              <a:rPr lang="en-US" sz="2400" dirty="0" err="1" smtClean="0"/>
              <a:t>k</a:t>
            </a:r>
            <a:r>
              <a:rPr lang="en-US" sz="2400" baseline="-25000" dirty="0" err="1" smtClean="0"/>
              <a:t>cat</a:t>
            </a:r>
            <a:r>
              <a:rPr lang="en-US" sz="2400" dirty="0" smtClean="0"/>
              <a:t>, K</a:t>
            </a:r>
            <a:r>
              <a:rPr lang="en-US" sz="2400" baseline="-25000" dirty="0" smtClean="0"/>
              <a:t>m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4876800" y="5587781"/>
            <a:ext cx="1454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Part of Sos1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 rot="899755">
            <a:off x="2590800" y="3560979"/>
            <a:ext cx="4648200" cy="2420578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657600" y="2951379"/>
            <a:ext cx="1219200" cy="1219200"/>
          </a:xfrm>
          <a:prstGeom prst="ellipse">
            <a:avLst/>
          </a:prstGeom>
          <a:solidFill>
            <a:srgbClr val="FF403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Ras</a:t>
            </a:r>
            <a:r>
              <a:rPr lang="en-US" dirty="0" smtClean="0"/>
              <a:t>-GDP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417321" y="2036979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GDP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3657600" y="2951379"/>
            <a:ext cx="1219200" cy="1219200"/>
          </a:xfrm>
          <a:prstGeom prst="ellipse">
            <a:avLst/>
          </a:prstGeom>
          <a:solidFill>
            <a:srgbClr val="A6A6A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Ras</a:t>
            </a:r>
            <a:r>
              <a:rPr lang="en-US" dirty="0" smtClean="0"/>
              <a:t>-O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17" grpId="0" animBg="1"/>
      <p:bldP spid="1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3051101" y="3608434"/>
            <a:ext cx="2213785" cy="1392021"/>
          </a:xfrm>
          <a:custGeom>
            <a:avLst/>
            <a:gdLst>
              <a:gd name="connsiteX0" fmla="*/ 74706 w 2213785"/>
              <a:gd name="connsiteY0" fmla="*/ 211667 h 1392021"/>
              <a:gd name="connsiteX1" fmla="*/ 239059 w 2213785"/>
              <a:gd name="connsiteY1" fmla="*/ 1018491 h 1392021"/>
              <a:gd name="connsiteX2" fmla="*/ 1509059 w 2213785"/>
              <a:gd name="connsiteY2" fmla="*/ 1332256 h 1392021"/>
              <a:gd name="connsiteX3" fmla="*/ 2166471 w 2213785"/>
              <a:gd name="connsiteY3" fmla="*/ 659903 h 1392021"/>
              <a:gd name="connsiteX4" fmla="*/ 1792942 w 2213785"/>
              <a:gd name="connsiteY4" fmla="*/ 181785 h 1392021"/>
              <a:gd name="connsiteX5" fmla="*/ 1090706 w 2213785"/>
              <a:gd name="connsiteY5" fmla="*/ 405903 h 1392021"/>
              <a:gd name="connsiteX6" fmla="*/ 522942 w 2213785"/>
              <a:gd name="connsiteY6" fmla="*/ 32373 h 1392021"/>
              <a:gd name="connsiteX7" fmla="*/ 74706 w 2213785"/>
              <a:gd name="connsiteY7" fmla="*/ 211667 h 1392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13785" h="1392021">
                <a:moveTo>
                  <a:pt x="74706" y="211667"/>
                </a:moveTo>
                <a:cubicBezTo>
                  <a:pt x="27392" y="376020"/>
                  <a:pt x="0" y="831726"/>
                  <a:pt x="239059" y="1018491"/>
                </a:cubicBezTo>
                <a:cubicBezTo>
                  <a:pt x="478118" y="1205256"/>
                  <a:pt x="1187824" y="1392021"/>
                  <a:pt x="1509059" y="1332256"/>
                </a:cubicBezTo>
                <a:cubicBezTo>
                  <a:pt x="1830294" y="1272491"/>
                  <a:pt x="2119157" y="851648"/>
                  <a:pt x="2166471" y="659903"/>
                </a:cubicBezTo>
                <a:cubicBezTo>
                  <a:pt x="2213785" y="468158"/>
                  <a:pt x="1972236" y="224118"/>
                  <a:pt x="1792942" y="181785"/>
                </a:cubicBezTo>
                <a:cubicBezTo>
                  <a:pt x="1613648" y="139452"/>
                  <a:pt x="1302372" y="430805"/>
                  <a:pt x="1090706" y="405903"/>
                </a:cubicBezTo>
                <a:cubicBezTo>
                  <a:pt x="879040" y="381001"/>
                  <a:pt x="694765" y="64746"/>
                  <a:pt x="522942" y="32373"/>
                </a:cubicBezTo>
                <a:cubicBezTo>
                  <a:pt x="351119" y="0"/>
                  <a:pt x="122020" y="47314"/>
                  <a:pt x="74706" y="211667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Cdc25</a:t>
            </a:r>
            <a:endParaRPr lang="en-US" sz="2400" dirty="0"/>
          </a:p>
        </p:txBody>
      </p:sp>
      <p:sp>
        <p:nvSpPr>
          <p:cNvPr id="3" name="Freeform 2"/>
          <p:cNvSpPr/>
          <p:nvPr/>
        </p:nvSpPr>
        <p:spPr>
          <a:xfrm>
            <a:off x="4644215" y="4170579"/>
            <a:ext cx="2213785" cy="1392021"/>
          </a:xfrm>
          <a:custGeom>
            <a:avLst/>
            <a:gdLst>
              <a:gd name="connsiteX0" fmla="*/ 74706 w 2213785"/>
              <a:gd name="connsiteY0" fmla="*/ 211667 h 1392021"/>
              <a:gd name="connsiteX1" fmla="*/ 239059 w 2213785"/>
              <a:gd name="connsiteY1" fmla="*/ 1018491 h 1392021"/>
              <a:gd name="connsiteX2" fmla="*/ 1509059 w 2213785"/>
              <a:gd name="connsiteY2" fmla="*/ 1332256 h 1392021"/>
              <a:gd name="connsiteX3" fmla="*/ 2166471 w 2213785"/>
              <a:gd name="connsiteY3" fmla="*/ 659903 h 1392021"/>
              <a:gd name="connsiteX4" fmla="*/ 1792942 w 2213785"/>
              <a:gd name="connsiteY4" fmla="*/ 181785 h 1392021"/>
              <a:gd name="connsiteX5" fmla="*/ 1090706 w 2213785"/>
              <a:gd name="connsiteY5" fmla="*/ 405903 h 1392021"/>
              <a:gd name="connsiteX6" fmla="*/ 522942 w 2213785"/>
              <a:gd name="connsiteY6" fmla="*/ 32373 h 1392021"/>
              <a:gd name="connsiteX7" fmla="*/ 74706 w 2213785"/>
              <a:gd name="connsiteY7" fmla="*/ 211667 h 1392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13785" h="1392021">
                <a:moveTo>
                  <a:pt x="74706" y="211667"/>
                </a:moveTo>
                <a:cubicBezTo>
                  <a:pt x="27392" y="376020"/>
                  <a:pt x="0" y="831726"/>
                  <a:pt x="239059" y="1018491"/>
                </a:cubicBezTo>
                <a:cubicBezTo>
                  <a:pt x="478118" y="1205256"/>
                  <a:pt x="1187824" y="1392021"/>
                  <a:pt x="1509059" y="1332256"/>
                </a:cubicBezTo>
                <a:cubicBezTo>
                  <a:pt x="1830294" y="1272491"/>
                  <a:pt x="2119157" y="851648"/>
                  <a:pt x="2166471" y="659903"/>
                </a:cubicBezTo>
                <a:cubicBezTo>
                  <a:pt x="2213785" y="468158"/>
                  <a:pt x="1972236" y="224118"/>
                  <a:pt x="1792942" y="181785"/>
                </a:cubicBezTo>
                <a:cubicBezTo>
                  <a:pt x="1613648" y="139452"/>
                  <a:pt x="1302372" y="430805"/>
                  <a:pt x="1090706" y="405903"/>
                </a:cubicBezTo>
                <a:cubicBezTo>
                  <a:pt x="879040" y="381001"/>
                  <a:pt x="694765" y="64746"/>
                  <a:pt x="522942" y="32373"/>
                </a:cubicBezTo>
                <a:cubicBezTo>
                  <a:pt x="351119" y="0"/>
                  <a:pt x="122020" y="47314"/>
                  <a:pt x="74706" y="211667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REM</a:t>
            </a:r>
            <a:endParaRPr lang="en-US" sz="24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Guanine Nucleotide Exchange Rate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657600" y="2951379"/>
            <a:ext cx="1219200" cy="1219200"/>
          </a:xfrm>
          <a:prstGeom prst="ellipse">
            <a:avLst/>
          </a:prstGeom>
          <a:solidFill>
            <a:srgbClr val="A6A6A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Ras</a:t>
            </a:r>
            <a:r>
              <a:rPr lang="en-US" dirty="0" smtClean="0"/>
              <a:t>-O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629400" y="2590800"/>
            <a:ext cx="1219200" cy="1219200"/>
          </a:xfrm>
          <a:prstGeom prst="ellipse">
            <a:avLst/>
          </a:prstGeom>
          <a:solidFill>
            <a:srgbClr val="6ECD8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Ras</a:t>
            </a:r>
            <a:r>
              <a:rPr lang="en-US" dirty="0" smtClean="0"/>
              <a:t>-GTP</a:t>
            </a:r>
            <a:endParaRPr lang="en-US" dirty="0"/>
          </a:p>
        </p:txBody>
      </p:sp>
      <p:grpSp>
        <p:nvGrpSpPr>
          <p:cNvPr id="4" name="Group 15"/>
          <p:cNvGrpSpPr/>
          <p:nvPr/>
        </p:nvGrpSpPr>
        <p:grpSpPr>
          <a:xfrm>
            <a:off x="7781124" y="5563337"/>
            <a:ext cx="1286676" cy="1142263"/>
            <a:chOff x="7755525" y="5029712"/>
            <a:chExt cx="1286676" cy="1142263"/>
          </a:xfrm>
        </p:grpSpPr>
        <p:grpSp>
          <p:nvGrpSpPr>
            <p:cNvPr id="9" name="Group 8"/>
            <p:cNvGrpSpPr/>
            <p:nvPr/>
          </p:nvGrpSpPr>
          <p:grpSpPr>
            <a:xfrm>
              <a:off x="7755525" y="5029712"/>
              <a:ext cx="442477" cy="1142263"/>
              <a:chOff x="3962399" y="1828800"/>
              <a:chExt cx="1220789" cy="3329940"/>
            </a:xfrm>
          </p:grpSpPr>
          <p:cxnSp>
            <p:nvCxnSpPr>
              <p:cNvPr id="10" name="Curved Connector 9"/>
              <p:cNvCxnSpPr>
                <a:stCxn id="12" idx="6"/>
                <a:endCxn id="13" idx="6"/>
              </p:cNvCxnSpPr>
              <p:nvPr/>
            </p:nvCxnSpPr>
            <p:spPr>
              <a:xfrm>
                <a:off x="5181599" y="2438400"/>
                <a:ext cx="1589" cy="2110740"/>
              </a:xfrm>
              <a:prstGeom prst="curvedConnector3">
                <a:avLst>
                  <a:gd name="adj1" fmla="val 32351919"/>
                </a:avLst>
              </a:prstGeom>
              <a:ln>
                <a:tailEnd type="stealth" w="lg" len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Oval 11"/>
              <p:cNvSpPr/>
              <p:nvPr/>
            </p:nvSpPr>
            <p:spPr>
              <a:xfrm>
                <a:off x="3962399" y="1828800"/>
                <a:ext cx="1219200" cy="1219200"/>
              </a:xfrm>
              <a:prstGeom prst="ellipse">
                <a:avLst/>
              </a:prstGeom>
              <a:solidFill>
                <a:srgbClr val="FF4032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3963988" y="3939540"/>
                <a:ext cx="1219200" cy="1219200"/>
              </a:xfrm>
              <a:prstGeom prst="ellipse">
                <a:avLst/>
              </a:prstGeom>
              <a:solidFill>
                <a:srgbClr val="6ECD8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8331399" y="5377934"/>
              <a:ext cx="7108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Sos1</a:t>
              </a:r>
              <a:endParaRPr lang="en-US" dirty="0"/>
            </a:p>
          </p:txBody>
        </p:sp>
      </p:grpSp>
      <p:cxnSp>
        <p:nvCxnSpPr>
          <p:cNvPr id="20" name="Curved Connector 19"/>
          <p:cNvCxnSpPr>
            <a:stCxn id="7" idx="6"/>
            <a:endCxn id="8" idx="2"/>
          </p:cNvCxnSpPr>
          <p:nvPr/>
        </p:nvCxnSpPr>
        <p:spPr>
          <a:xfrm flipV="1">
            <a:off x="4876800" y="3200400"/>
            <a:ext cx="1752600" cy="360579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5486400" y="1474834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GTP</a:t>
            </a:r>
            <a:endParaRPr lang="en-US" dirty="0"/>
          </a:p>
        </p:txBody>
      </p:sp>
      <p:cxnSp>
        <p:nvCxnSpPr>
          <p:cNvPr id="27" name="Straight Arrow Connector 26"/>
          <p:cNvCxnSpPr>
            <a:stCxn id="25" idx="2"/>
            <a:endCxn id="8" idx="2"/>
          </p:cNvCxnSpPr>
          <p:nvPr/>
        </p:nvCxnSpPr>
        <p:spPr>
          <a:xfrm rot="16200000" flipH="1">
            <a:off x="5880917" y="2451917"/>
            <a:ext cx="811166" cy="685800"/>
          </a:xfrm>
          <a:prstGeom prst="straightConnector1">
            <a:avLst/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65671" y="5000455"/>
            <a:ext cx="1980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Rate: </a:t>
            </a:r>
            <a:r>
              <a:rPr lang="en-US" sz="2400" dirty="0" err="1" smtClean="0"/>
              <a:t>k</a:t>
            </a:r>
            <a:r>
              <a:rPr lang="en-US" sz="2400" baseline="-25000" dirty="0" err="1" smtClean="0"/>
              <a:t>cat</a:t>
            </a:r>
            <a:r>
              <a:rPr lang="en-US" sz="2400" dirty="0" smtClean="0"/>
              <a:t>, K</a:t>
            </a:r>
            <a:r>
              <a:rPr lang="en-US" sz="2400" baseline="-25000" dirty="0" smtClean="0"/>
              <a:t>m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4876800" y="5587781"/>
            <a:ext cx="1454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Part of Sos1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 rot="899755">
            <a:off x="2590800" y="3560979"/>
            <a:ext cx="4648200" cy="2420578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3051101" y="3608434"/>
            <a:ext cx="2213785" cy="1392021"/>
          </a:xfrm>
          <a:custGeom>
            <a:avLst/>
            <a:gdLst>
              <a:gd name="connsiteX0" fmla="*/ 74706 w 2213785"/>
              <a:gd name="connsiteY0" fmla="*/ 211667 h 1392021"/>
              <a:gd name="connsiteX1" fmla="*/ 239059 w 2213785"/>
              <a:gd name="connsiteY1" fmla="*/ 1018491 h 1392021"/>
              <a:gd name="connsiteX2" fmla="*/ 1509059 w 2213785"/>
              <a:gd name="connsiteY2" fmla="*/ 1332256 h 1392021"/>
              <a:gd name="connsiteX3" fmla="*/ 2166471 w 2213785"/>
              <a:gd name="connsiteY3" fmla="*/ 659903 h 1392021"/>
              <a:gd name="connsiteX4" fmla="*/ 1792942 w 2213785"/>
              <a:gd name="connsiteY4" fmla="*/ 181785 h 1392021"/>
              <a:gd name="connsiteX5" fmla="*/ 1090706 w 2213785"/>
              <a:gd name="connsiteY5" fmla="*/ 405903 h 1392021"/>
              <a:gd name="connsiteX6" fmla="*/ 522942 w 2213785"/>
              <a:gd name="connsiteY6" fmla="*/ 32373 h 1392021"/>
              <a:gd name="connsiteX7" fmla="*/ 74706 w 2213785"/>
              <a:gd name="connsiteY7" fmla="*/ 211667 h 1392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13785" h="1392021">
                <a:moveTo>
                  <a:pt x="74706" y="211667"/>
                </a:moveTo>
                <a:cubicBezTo>
                  <a:pt x="27392" y="376020"/>
                  <a:pt x="0" y="831726"/>
                  <a:pt x="239059" y="1018491"/>
                </a:cubicBezTo>
                <a:cubicBezTo>
                  <a:pt x="478118" y="1205256"/>
                  <a:pt x="1187824" y="1392021"/>
                  <a:pt x="1509059" y="1332256"/>
                </a:cubicBezTo>
                <a:cubicBezTo>
                  <a:pt x="1830294" y="1272491"/>
                  <a:pt x="2119157" y="851648"/>
                  <a:pt x="2166471" y="659903"/>
                </a:cubicBezTo>
                <a:cubicBezTo>
                  <a:pt x="2213785" y="468158"/>
                  <a:pt x="1972236" y="224118"/>
                  <a:pt x="1792942" y="181785"/>
                </a:cubicBezTo>
                <a:cubicBezTo>
                  <a:pt x="1613648" y="139452"/>
                  <a:pt x="1302372" y="430805"/>
                  <a:pt x="1090706" y="405903"/>
                </a:cubicBezTo>
                <a:cubicBezTo>
                  <a:pt x="879040" y="381001"/>
                  <a:pt x="694765" y="64746"/>
                  <a:pt x="522942" y="32373"/>
                </a:cubicBezTo>
                <a:cubicBezTo>
                  <a:pt x="351119" y="0"/>
                  <a:pt x="122020" y="47314"/>
                  <a:pt x="74706" y="211667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Cdc25</a:t>
            </a:r>
            <a:endParaRPr lang="en-US" sz="2400" dirty="0"/>
          </a:p>
        </p:txBody>
      </p:sp>
      <p:sp>
        <p:nvSpPr>
          <p:cNvPr id="3" name="Freeform 2"/>
          <p:cNvSpPr/>
          <p:nvPr/>
        </p:nvSpPr>
        <p:spPr>
          <a:xfrm>
            <a:off x="4644215" y="4170579"/>
            <a:ext cx="2213785" cy="1392021"/>
          </a:xfrm>
          <a:custGeom>
            <a:avLst/>
            <a:gdLst>
              <a:gd name="connsiteX0" fmla="*/ 74706 w 2213785"/>
              <a:gd name="connsiteY0" fmla="*/ 211667 h 1392021"/>
              <a:gd name="connsiteX1" fmla="*/ 239059 w 2213785"/>
              <a:gd name="connsiteY1" fmla="*/ 1018491 h 1392021"/>
              <a:gd name="connsiteX2" fmla="*/ 1509059 w 2213785"/>
              <a:gd name="connsiteY2" fmla="*/ 1332256 h 1392021"/>
              <a:gd name="connsiteX3" fmla="*/ 2166471 w 2213785"/>
              <a:gd name="connsiteY3" fmla="*/ 659903 h 1392021"/>
              <a:gd name="connsiteX4" fmla="*/ 1792942 w 2213785"/>
              <a:gd name="connsiteY4" fmla="*/ 181785 h 1392021"/>
              <a:gd name="connsiteX5" fmla="*/ 1090706 w 2213785"/>
              <a:gd name="connsiteY5" fmla="*/ 405903 h 1392021"/>
              <a:gd name="connsiteX6" fmla="*/ 522942 w 2213785"/>
              <a:gd name="connsiteY6" fmla="*/ 32373 h 1392021"/>
              <a:gd name="connsiteX7" fmla="*/ 74706 w 2213785"/>
              <a:gd name="connsiteY7" fmla="*/ 211667 h 1392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13785" h="1392021">
                <a:moveTo>
                  <a:pt x="74706" y="211667"/>
                </a:moveTo>
                <a:cubicBezTo>
                  <a:pt x="27392" y="376020"/>
                  <a:pt x="0" y="831726"/>
                  <a:pt x="239059" y="1018491"/>
                </a:cubicBezTo>
                <a:cubicBezTo>
                  <a:pt x="478118" y="1205256"/>
                  <a:pt x="1187824" y="1392021"/>
                  <a:pt x="1509059" y="1332256"/>
                </a:cubicBezTo>
                <a:cubicBezTo>
                  <a:pt x="1830294" y="1272491"/>
                  <a:pt x="2119157" y="851648"/>
                  <a:pt x="2166471" y="659903"/>
                </a:cubicBezTo>
                <a:cubicBezTo>
                  <a:pt x="2213785" y="468158"/>
                  <a:pt x="1972236" y="224118"/>
                  <a:pt x="1792942" y="181785"/>
                </a:cubicBezTo>
                <a:cubicBezTo>
                  <a:pt x="1613648" y="139452"/>
                  <a:pt x="1302372" y="430805"/>
                  <a:pt x="1090706" y="405903"/>
                </a:cubicBezTo>
                <a:cubicBezTo>
                  <a:pt x="879040" y="381001"/>
                  <a:pt x="694765" y="64746"/>
                  <a:pt x="522942" y="32373"/>
                </a:cubicBezTo>
                <a:cubicBezTo>
                  <a:pt x="351119" y="0"/>
                  <a:pt x="122020" y="47314"/>
                  <a:pt x="74706" y="211667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REM</a:t>
            </a:r>
            <a:endParaRPr lang="en-US" sz="24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Guanine Nucleotide Exchange Rate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990600" y="2389234"/>
            <a:ext cx="1219200" cy="1219200"/>
          </a:xfrm>
          <a:prstGeom prst="ellipse">
            <a:avLst/>
          </a:prstGeom>
          <a:solidFill>
            <a:srgbClr val="FF403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Ras</a:t>
            </a:r>
            <a:r>
              <a:rPr lang="en-US" dirty="0" smtClean="0"/>
              <a:t>-GDP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657600" y="2951379"/>
            <a:ext cx="1219200" cy="1219200"/>
          </a:xfrm>
          <a:prstGeom prst="ellipse">
            <a:avLst/>
          </a:prstGeom>
          <a:solidFill>
            <a:srgbClr val="A6A6A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Ras</a:t>
            </a:r>
            <a:r>
              <a:rPr lang="en-US" dirty="0" smtClean="0"/>
              <a:t>-O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629400" y="2590800"/>
            <a:ext cx="1219200" cy="1219200"/>
          </a:xfrm>
          <a:prstGeom prst="ellipse">
            <a:avLst/>
          </a:prstGeom>
          <a:solidFill>
            <a:srgbClr val="6ECD8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Ras</a:t>
            </a:r>
            <a:r>
              <a:rPr lang="en-US" dirty="0" smtClean="0"/>
              <a:t>-GTP</a:t>
            </a:r>
            <a:endParaRPr lang="en-US" dirty="0"/>
          </a:p>
        </p:txBody>
      </p:sp>
      <p:grpSp>
        <p:nvGrpSpPr>
          <p:cNvPr id="4" name="Group 15"/>
          <p:cNvGrpSpPr/>
          <p:nvPr/>
        </p:nvGrpSpPr>
        <p:grpSpPr>
          <a:xfrm>
            <a:off x="7781124" y="5563337"/>
            <a:ext cx="1286676" cy="1142263"/>
            <a:chOff x="7755525" y="5029712"/>
            <a:chExt cx="1286676" cy="1142263"/>
          </a:xfrm>
        </p:grpSpPr>
        <p:grpSp>
          <p:nvGrpSpPr>
            <p:cNvPr id="9" name="Group 8"/>
            <p:cNvGrpSpPr/>
            <p:nvPr/>
          </p:nvGrpSpPr>
          <p:grpSpPr>
            <a:xfrm>
              <a:off x="7755525" y="5029712"/>
              <a:ext cx="442477" cy="1142263"/>
              <a:chOff x="3962399" y="1828800"/>
              <a:chExt cx="1220789" cy="3329940"/>
            </a:xfrm>
          </p:grpSpPr>
          <p:cxnSp>
            <p:nvCxnSpPr>
              <p:cNvPr id="10" name="Curved Connector 9"/>
              <p:cNvCxnSpPr>
                <a:stCxn id="12" idx="6"/>
                <a:endCxn id="13" idx="6"/>
              </p:cNvCxnSpPr>
              <p:nvPr/>
            </p:nvCxnSpPr>
            <p:spPr>
              <a:xfrm>
                <a:off x="5181599" y="2438400"/>
                <a:ext cx="1589" cy="2110740"/>
              </a:xfrm>
              <a:prstGeom prst="curvedConnector3">
                <a:avLst>
                  <a:gd name="adj1" fmla="val 32351919"/>
                </a:avLst>
              </a:prstGeom>
              <a:ln>
                <a:tailEnd type="stealth" w="lg" len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Oval 11"/>
              <p:cNvSpPr/>
              <p:nvPr/>
            </p:nvSpPr>
            <p:spPr>
              <a:xfrm>
                <a:off x="3962399" y="1828800"/>
                <a:ext cx="1219200" cy="1219200"/>
              </a:xfrm>
              <a:prstGeom prst="ellipse">
                <a:avLst/>
              </a:prstGeom>
              <a:solidFill>
                <a:srgbClr val="FF4032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3963988" y="3939540"/>
                <a:ext cx="1219200" cy="1219200"/>
              </a:xfrm>
              <a:prstGeom prst="ellipse">
                <a:avLst/>
              </a:prstGeom>
              <a:solidFill>
                <a:srgbClr val="6ECD8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8331399" y="5377934"/>
              <a:ext cx="7108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Sos1</a:t>
              </a:r>
              <a:endParaRPr lang="en-US" dirty="0"/>
            </a:p>
          </p:txBody>
        </p:sp>
      </p:grpSp>
      <p:cxnSp>
        <p:nvCxnSpPr>
          <p:cNvPr id="18" name="Curved Connector 17"/>
          <p:cNvCxnSpPr>
            <a:stCxn id="6" idx="6"/>
            <a:endCxn id="7" idx="2"/>
          </p:cNvCxnSpPr>
          <p:nvPr/>
        </p:nvCxnSpPr>
        <p:spPr>
          <a:xfrm>
            <a:off x="2209800" y="2998834"/>
            <a:ext cx="1447800" cy="56214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urved Connector 19"/>
          <p:cNvCxnSpPr>
            <a:stCxn id="7" idx="6"/>
            <a:endCxn id="8" idx="2"/>
          </p:cNvCxnSpPr>
          <p:nvPr/>
        </p:nvCxnSpPr>
        <p:spPr>
          <a:xfrm flipV="1">
            <a:off x="4876800" y="3200400"/>
            <a:ext cx="1752600" cy="360579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746301" y="1246234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GDP</a:t>
            </a:r>
            <a:endParaRPr lang="en-US" dirty="0"/>
          </a:p>
        </p:txBody>
      </p:sp>
      <p:cxnSp>
        <p:nvCxnSpPr>
          <p:cNvPr id="23" name="Straight Arrow Connector 22"/>
          <p:cNvCxnSpPr>
            <a:stCxn id="7" idx="1"/>
            <a:endCxn id="21" idx="2"/>
          </p:cNvCxnSpPr>
          <p:nvPr/>
        </p:nvCxnSpPr>
        <p:spPr>
          <a:xfrm rot="16200000" flipV="1">
            <a:off x="3035179" y="2328957"/>
            <a:ext cx="969293" cy="632647"/>
          </a:xfrm>
          <a:prstGeom prst="straightConnector1">
            <a:avLst/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5486400" y="1474834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GTP</a:t>
            </a:r>
            <a:endParaRPr lang="en-US" dirty="0"/>
          </a:p>
        </p:txBody>
      </p:sp>
      <p:cxnSp>
        <p:nvCxnSpPr>
          <p:cNvPr id="27" name="Straight Arrow Connector 26"/>
          <p:cNvCxnSpPr>
            <a:stCxn id="25" idx="2"/>
            <a:endCxn id="7" idx="7"/>
          </p:cNvCxnSpPr>
          <p:nvPr/>
        </p:nvCxnSpPr>
        <p:spPr>
          <a:xfrm rot="5400000">
            <a:off x="4950580" y="2136906"/>
            <a:ext cx="740693" cy="1245348"/>
          </a:xfrm>
          <a:prstGeom prst="straightConnector1">
            <a:avLst/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876800" y="5587781"/>
            <a:ext cx="1454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Part of Sos1</a:t>
            </a:r>
            <a:endParaRPr lang="en-US" dirty="0"/>
          </a:p>
        </p:txBody>
      </p:sp>
      <p:sp>
        <p:nvSpPr>
          <p:cNvPr id="29" name="Oval 28"/>
          <p:cNvSpPr/>
          <p:nvPr/>
        </p:nvSpPr>
        <p:spPr>
          <a:xfrm rot="899755">
            <a:off x="2590800" y="3560979"/>
            <a:ext cx="4648200" cy="2420578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3051101" y="3608434"/>
            <a:ext cx="2213785" cy="1392021"/>
          </a:xfrm>
          <a:custGeom>
            <a:avLst/>
            <a:gdLst>
              <a:gd name="connsiteX0" fmla="*/ 74706 w 2213785"/>
              <a:gd name="connsiteY0" fmla="*/ 211667 h 1392021"/>
              <a:gd name="connsiteX1" fmla="*/ 239059 w 2213785"/>
              <a:gd name="connsiteY1" fmla="*/ 1018491 h 1392021"/>
              <a:gd name="connsiteX2" fmla="*/ 1509059 w 2213785"/>
              <a:gd name="connsiteY2" fmla="*/ 1332256 h 1392021"/>
              <a:gd name="connsiteX3" fmla="*/ 2166471 w 2213785"/>
              <a:gd name="connsiteY3" fmla="*/ 659903 h 1392021"/>
              <a:gd name="connsiteX4" fmla="*/ 1792942 w 2213785"/>
              <a:gd name="connsiteY4" fmla="*/ 181785 h 1392021"/>
              <a:gd name="connsiteX5" fmla="*/ 1090706 w 2213785"/>
              <a:gd name="connsiteY5" fmla="*/ 405903 h 1392021"/>
              <a:gd name="connsiteX6" fmla="*/ 522942 w 2213785"/>
              <a:gd name="connsiteY6" fmla="*/ 32373 h 1392021"/>
              <a:gd name="connsiteX7" fmla="*/ 74706 w 2213785"/>
              <a:gd name="connsiteY7" fmla="*/ 211667 h 1392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13785" h="1392021">
                <a:moveTo>
                  <a:pt x="74706" y="211667"/>
                </a:moveTo>
                <a:cubicBezTo>
                  <a:pt x="27392" y="376020"/>
                  <a:pt x="0" y="831726"/>
                  <a:pt x="239059" y="1018491"/>
                </a:cubicBezTo>
                <a:cubicBezTo>
                  <a:pt x="478118" y="1205256"/>
                  <a:pt x="1187824" y="1392021"/>
                  <a:pt x="1509059" y="1332256"/>
                </a:cubicBezTo>
                <a:cubicBezTo>
                  <a:pt x="1830294" y="1272491"/>
                  <a:pt x="2119157" y="851648"/>
                  <a:pt x="2166471" y="659903"/>
                </a:cubicBezTo>
                <a:cubicBezTo>
                  <a:pt x="2213785" y="468158"/>
                  <a:pt x="1972236" y="224118"/>
                  <a:pt x="1792942" y="181785"/>
                </a:cubicBezTo>
                <a:cubicBezTo>
                  <a:pt x="1613648" y="139452"/>
                  <a:pt x="1302372" y="430805"/>
                  <a:pt x="1090706" y="405903"/>
                </a:cubicBezTo>
                <a:cubicBezTo>
                  <a:pt x="879040" y="381001"/>
                  <a:pt x="694765" y="64746"/>
                  <a:pt x="522942" y="32373"/>
                </a:cubicBezTo>
                <a:cubicBezTo>
                  <a:pt x="351119" y="0"/>
                  <a:pt x="122020" y="47314"/>
                  <a:pt x="74706" y="211667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Cdc25</a:t>
            </a:r>
            <a:endParaRPr lang="en-US" sz="2400" dirty="0"/>
          </a:p>
        </p:txBody>
      </p:sp>
      <p:sp>
        <p:nvSpPr>
          <p:cNvPr id="3" name="Freeform 2"/>
          <p:cNvSpPr/>
          <p:nvPr/>
        </p:nvSpPr>
        <p:spPr>
          <a:xfrm>
            <a:off x="4644215" y="4170579"/>
            <a:ext cx="2213785" cy="1392021"/>
          </a:xfrm>
          <a:custGeom>
            <a:avLst/>
            <a:gdLst>
              <a:gd name="connsiteX0" fmla="*/ 74706 w 2213785"/>
              <a:gd name="connsiteY0" fmla="*/ 211667 h 1392021"/>
              <a:gd name="connsiteX1" fmla="*/ 239059 w 2213785"/>
              <a:gd name="connsiteY1" fmla="*/ 1018491 h 1392021"/>
              <a:gd name="connsiteX2" fmla="*/ 1509059 w 2213785"/>
              <a:gd name="connsiteY2" fmla="*/ 1332256 h 1392021"/>
              <a:gd name="connsiteX3" fmla="*/ 2166471 w 2213785"/>
              <a:gd name="connsiteY3" fmla="*/ 659903 h 1392021"/>
              <a:gd name="connsiteX4" fmla="*/ 1792942 w 2213785"/>
              <a:gd name="connsiteY4" fmla="*/ 181785 h 1392021"/>
              <a:gd name="connsiteX5" fmla="*/ 1090706 w 2213785"/>
              <a:gd name="connsiteY5" fmla="*/ 405903 h 1392021"/>
              <a:gd name="connsiteX6" fmla="*/ 522942 w 2213785"/>
              <a:gd name="connsiteY6" fmla="*/ 32373 h 1392021"/>
              <a:gd name="connsiteX7" fmla="*/ 74706 w 2213785"/>
              <a:gd name="connsiteY7" fmla="*/ 211667 h 1392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13785" h="1392021">
                <a:moveTo>
                  <a:pt x="74706" y="211667"/>
                </a:moveTo>
                <a:cubicBezTo>
                  <a:pt x="27392" y="376020"/>
                  <a:pt x="0" y="831726"/>
                  <a:pt x="239059" y="1018491"/>
                </a:cubicBezTo>
                <a:cubicBezTo>
                  <a:pt x="478118" y="1205256"/>
                  <a:pt x="1187824" y="1392021"/>
                  <a:pt x="1509059" y="1332256"/>
                </a:cubicBezTo>
                <a:cubicBezTo>
                  <a:pt x="1830294" y="1272491"/>
                  <a:pt x="2119157" y="851648"/>
                  <a:pt x="2166471" y="659903"/>
                </a:cubicBezTo>
                <a:cubicBezTo>
                  <a:pt x="2213785" y="468158"/>
                  <a:pt x="1972236" y="224118"/>
                  <a:pt x="1792942" y="181785"/>
                </a:cubicBezTo>
                <a:cubicBezTo>
                  <a:pt x="1613648" y="139452"/>
                  <a:pt x="1302372" y="430805"/>
                  <a:pt x="1090706" y="405903"/>
                </a:cubicBezTo>
                <a:cubicBezTo>
                  <a:pt x="879040" y="381001"/>
                  <a:pt x="694765" y="64746"/>
                  <a:pt x="522942" y="32373"/>
                </a:cubicBezTo>
                <a:cubicBezTo>
                  <a:pt x="351119" y="0"/>
                  <a:pt x="122020" y="47314"/>
                  <a:pt x="74706" y="211667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REM</a:t>
            </a:r>
            <a:endParaRPr lang="en-US" sz="24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Guanine Nucleotide Exchange Rate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990600" y="2389234"/>
            <a:ext cx="1219200" cy="1219200"/>
          </a:xfrm>
          <a:prstGeom prst="ellipse">
            <a:avLst/>
          </a:prstGeom>
          <a:solidFill>
            <a:srgbClr val="FF403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Ras</a:t>
            </a:r>
            <a:r>
              <a:rPr lang="en-US" dirty="0" smtClean="0"/>
              <a:t>-GDP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657600" y="2951379"/>
            <a:ext cx="1219200" cy="1219200"/>
          </a:xfrm>
          <a:prstGeom prst="ellipse">
            <a:avLst/>
          </a:prstGeom>
          <a:solidFill>
            <a:srgbClr val="A6A6A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Ras</a:t>
            </a:r>
            <a:r>
              <a:rPr lang="en-US" dirty="0" smtClean="0"/>
              <a:t>-O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629400" y="2590800"/>
            <a:ext cx="1219200" cy="1219200"/>
          </a:xfrm>
          <a:prstGeom prst="ellipse">
            <a:avLst/>
          </a:prstGeom>
          <a:solidFill>
            <a:srgbClr val="6ECD8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Ras</a:t>
            </a:r>
            <a:r>
              <a:rPr lang="en-US" dirty="0" smtClean="0"/>
              <a:t>-GTP</a:t>
            </a:r>
            <a:endParaRPr lang="en-US" dirty="0"/>
          </a:p>
        </p:txBody>
      </p:sp>
      <p:grpSp>
        <p:nvGrpSpPr>
          <p:cNvPr id="4" name="Group 15"/>
          <p:cNvGrpSpPr/>
          <p:nvPr/>
        </p:nvGrpSpPr>
        <p:grpSpPr>
          <a:xfrm>
            <a:off x="7781124" y="5563337"/>
            <a:ext cx="1286676" cy="1142263"/>
            <a:chOff x="7755525" y="5029712"/>
            <a:chExt cx="1286676" cy="1142263"/>
          </a:xfrm>
        </p:grpSpPr>
        <p:grpSp>
          <p:nvGrpSpPr>
            <p:cNvPr id="9" name="Group 8"/>
            <p:cNvGrpSpPr/>
            <p:nvPr/>
          </p:nvGrpSpPr>
          <p:grpSpPr>
            <a:xfrm>
              <a:off x="7755525" y="5029712"/>
              <a:ext cx="442477" cy="1142263"/>
              <a:chOff x="3962399" y="1828800"/>
              <a:chExt cx="1220789" cy="3329940"/>
            </a:xfrm>
          </p:grpSpPr>
          <p:cxnSp>
            <p:nvCxnSpPr>
              <p:cNvPr id="10" name="Curved Connector 9"/>
              <p:cNvCxnSpPr>
                <a:stCxn id="12" idx="6"/>
                <a:endCxn id="13" idx="6"/>
              </p:cNvCxnSpPr>
              <p:nvPr/>
            </p:nvCxnSpPr>
            <p:spPr>
              <a:xfrm>
                <a:off x="5181599" y="2438400"/>
                <a:ext cx="1589" cy="2110740"/>
              </a:xfrm>
              <a:prstGeom prst="curvedConnector3">
                <a:avLst>
                  <a:gd name="adj1" fmla="val 32351919"/>
                </a:avLst>
              </a:prstGeom>
              <a:ln>
                <a:tailEnd type="stealth" w="lg" len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Oval 11"/>
              <p:cNvSpPr/>
              <p:nvPr/>
            </p:nvSpPr>
            <p:spPr>
              <a:xfrm>
                <a:off x="3962399" y="1828800"/>
                <a:ext cx="1219200" cy="1219200"/>
              </a:xfrm>
              <a:prstGeom prst="ellipse">
                <a:avLst/>
              </a:prstGeom>
              <a:solidFill>
                <a:srgbClr val="FF4032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3963988" y="3939540"/>
                <a:ext cx="1219200" cy="1219200"/>
              </a:xfrm>
              <a:prstGeom prst="ellipse">
                <a:avLst/>
              </a:prstGeom>
              <a:solidFill>
                <a:srgbClr val="6ECD8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8331399" y="5377934"/>
              <a:ext cx="7108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Sos1</a:t>
              </a:r>
              <a:endParaRPr lang="en-US" dirty="0"/>
            </a:p>
          </p:txBody>
        </p:sp>
      </p:grpSp>
      <p:cxnSp>
        <p:nvCxnSpPr>
          <p:cNvPr id="18" name="Curved Connector 17"/>
          <p:cNvCxnSpPr>
            <a:stCxn id="6" idx="6"/>
            <a:endCxn id="7" idx="2"/>
          </p:cNvCxnSpPr>
          <p:nvPr/>
        </p:nvCxnSpPr>
        <p:spPr>
          <a:xfrm>
            <a:off x="2209800" y="2998834"/>
            <a:ext cx="1447800" cy="56214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urved Connector 19"/>
          <p:cNvCxnSpPr>
            <a:stCxn id="7" idx="6"/>
            <a:endCxn id="8" idx="2"/>
          </p:cNvCxnSpPr>
          <p:nvPr/>
        </p:nvCxnSpPr>
        <p:spPr>
          <a:xfrm flipV="1">
            <a:off x="4876800" y="3200400"/>
            <a:ext cx="1752600" cy="360579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746301" y="1246234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GDP</a:t>
            </a:r>
            <a:endParaRPr lang="en-US" dirty="0"/>
          </a:p>
        </p:txBody>
      </p:sp>
      <p:cxnSp>
        <p:nvCxnSpPr>
          <p:cNvPr id="23" name="Straight Arrow Connector 22"/>
          <p:cNvCxnSpPr>
            <a:stCxn id="7" idx="1"/>
            <a:endCxn id="21" idx="2"/>
          </p:cNvCxnSpPr>
          <p:nvPr/>
        </p:nvCxnSpPr>
        <p:spPr>
          <a:xfrm rot="16200000" flipV="1">
            <a:off x="3035179" y="2328957"/>
            <a:ext cx="969293" cy="632647"/>
          </a:xfrm>
          <a:prstGeom prst="straightConnector1">
            <a:avLst/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5486400" y="1474834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GTP</a:t>
            </a:r>
            <a:endParaRPr lang="en-US" dirty="0"/>
          </a:p>
        </p:txBody>
      </p:sp>
      <p:cxnSp>
        <p:nvCxnSpPr>
          <p:cNvPr id="27" name="Straight Arrow Connector 26"/>
          <p:cNvCxnSpPr>
            <a:stCxn id="25" idx="2"/>
            <a:endCxn id="7" idx="7"/>
          </p:cNvCxnSpPr>
          <p:nvPr/>
        </p:nvCxnSpPr>
        <p:spPr>
          <a:xfrm rot="5400000">
            <a:off x="4950580" y="2136906"/>
            <a:ext cx="740693" cy="1245348"/>
          </a:xfrm>
          <a:prstGeom prst="straightConnector1">
            <a:avLst/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57200" y="5332504"/>
            <a:ext cx="2993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Rate: 5 times as fast</a:t>
            </a:r>
            <a:endParaRPr lang="en-US" sz="2400" dirty="0"/>
          </a:p>
        </p:txBody>
      </p:sp>
      <p:sp>
        <p:nvSpPr>
          <p:cNvPr id="22" name="Oval 21"/>
          <p:cNvSpPr/>
          <p:nvPr/>
        </p:nvSpPr>
        <p:spPr>
          <a:xfrm>
            <a:off x="5181600" y="3505200"/>
            <a:ext cx="1219200" cy="1219200"/>
          </a:xfrm>
          <a:prstGeom prst="ellipse">
            <a:avLst/>
          </a:prstGeom>
          <a:solidFill>
            <a:srgbClr val="FF403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Ras</a:t>
            </a:r>
            <a:r>
              <a:rPr lang="en-US" dirty="0" smtClean="0"/>
              <a:t>-GDP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76800" y="5587781"/>
            <a:ext cx="1454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Part of Sos1</a:t>
            </a:r>
            <a:endParaRPr lang="en-US" dirty="0"/>
          </a:p>
        </p:txBody>
      </p:sp>
      <p:sp>
        <p:nvSpPr>
          <p:cNvPr id="29" name="Oval 28"/>
          <p:cNvSpPr/>
          <p:nvPr/>
        </p:nvSpPr>
        <p:spPr>
          <a:xfrm rot="899755">
            <a:off x="2590800" y="3560979"/>
            <a:ext cx="4648200" cy="2420578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3051101" y="3608434"/>
            <a:ext cx="2213785" cy="1392021"/>
          </a:xfrm>
          <a:custGeom>
            <a:avLst/>
            <a:gdLst>
              <a:gd name="connsiteX0" fmla="*/ 74706 w 2213785"/>
              <a:gd name="connsiteY0" fmla="*/ 211667 h 1392021"/>
              <a:gd name="connsiteX1" fmla="*/ 239059 w 2213785"/>
              <a:gd name="connsiteY1" fmla="*/ 1018491 h 1392021"/>
              <a:gd name="connsiteX2" fmla="*/ 1509059 w 2213785"/>
              <a:gd name="connsiteY2" fmla="*/ 1332256 h 1392021"/>
              <a:gd name="connsiteX3" fmla="*/ 2166471 w 2213785"/>
              <a:gd name="connsiteY3" fmla="*/ 659903 h 1392021"/>
              <a:gd name="connsiteX4" fmla="*/ 1792942 w 2213785"/>
              <a:gd name="connsiteY4" fmla="*/ 181785 h 1392021"/>
              <a:gd name="connsiteX5" fmla="*/ 1090706 w 2213785"/>
              <a:gd name="connsiteY5" fmla="*/ 405903 h 1392021"/>
              <a:gd name="connsiteX6" fmla="*/ 522942 w 2213785"/>
              <a:gd name="connsiteY6" fmla="*/ 32373 h 1392021"/>
              <a:gd name="connsiteX7" fmla="*/ 74706 w 2213785"/>
              <a:gd name="connsiteY7" fmla="*/ 211667 h 1392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13785" h="1392021">
                <a:moveTo>
                  <a:pt x="74706" y="211667"/>
                </a:moveTo>
                <a:cubicBezTo>
                  <a:pt x="27392" y="376020"/>
                  <a:pt x="0" y="831726"/>
                  <a:pt x="239059" y="1018491"/>
                </a:cubicBezTo>
                <a:cubicBezTo>
                  <a:pt x="478118" y="1205256"/>
                  <a:pt x="1187824" y="1392021"/>
                  <a:pt x="1509059" y="1332256"/>
                </a:cubicBezTo>
                <a:cubicBezTo>
                  <a:pt x="1830294" y="1272491"/>
                  <a:pt x="2119157" y="851648"/>
                  <a:pt x="2166471" y="659903"/>
                </a:cubicBezTo>
                <a:cubicBezTo>
                  <a:pt x="2213785" y="468158"/>
                  <a:pt x="1972236" y="224118"/>
                  <a:pt x="1792942" y="181785"/>
                </a:cubicBezTo>
                <a:cubicBezTo>
                  <a:pt x="1613648" y="139452"/>
                  <a:pt x="1302372" y="430805"/>
                  <a:pt x="1090706" y="405903"/>
                </a:cubicBezTo>
                <a:cubicBezTo>
                  <a:pt x="879040" y="381001"/>
                  <a:pt x="694765" y="64746"/>
                  <a:pt x="522942" y="32373"/>
                </a:cubicBezTo>
                <a:cubicBezTo>
                  <a:pt x="351119" y="0"/>
                  <a:pt x="122020" y="47314"/>
                  <a:pt x="74706" y="211667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Cdc25</a:t>
            </a:r>
            <a:endParaRPr lang="en-US" sz="2400" dirty="0"/>
          </a:p>
        </p:txBody>
      </p:sp>
      <p:sp>
        <p:nvSpPr>
          <p:cNvPr id="3" name="Freeform 2"/>
          <p:cNvSpPr/>
          <p:nvPr/>
        </p:nvSpPr>
        <p:spPr>
          <a:xfrm>
            <a:off x="4644215" y="4170579"/>
            <a:ext cx="2213785" cy="1392021"/>
          </a:xfrm>
          <a:custGeom>
            <a:avLst/>
            <a:gdLst>
              <a:gd name="connsiteX0" fmla="*/ 74706 w 2213785"/>
              <a:gd name="connsiteY0" fmla="*/ 211667 h 1392021"/>
              <a:gd name="connsiteX1" fmla="*/ 239059 w 2213785"/>
              <a:gd name="connsiteY1" fmla="*/ 1018491 h 1392021"/>
              <a:gd name="connsiteX2" fmla="*/ 1509059 w 2213785"/>
              <a:gd name="connsiteY2" fmla="*/ 1332256 h 1392021"/>
              <a:gd name="connsiteX3" fmla="*/ 2166471 w 2213785"/>
              <a:gd name="connsiteY3" fmla="*/ 659903 h 1392021"/>
              <a:gd name="connsiteX4" fmla="*/ 1792942 w 2213785"/>
              <a:gd name="connsiteY4" fmla="*/ 181785 h 1392021"/>
              <a:gd name="connsiteX5" fmla="*/ 1090706 w 2213785"/>
              <a:gd name="connsiteY5" fmla="*/ 405903 h 1392021"/>
              <a:gd name="connsiteX6" fmla="*/ 522942 w 2213785"/>
              <a:gd name="connsiteY6" fmla="*/ 32373 h 1392021"/>
              <a:gd name="connsiteX7" fmla="*/ 74706 w 2213785"/>
              <a:gd name="connsiteY7" fmla="*/ 211667 h 1392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13785" h="1392021">
                <a:moveTo>
                  <a:pt x="74706" y="211667"/>
                </a:moveTo>
                <a:cubicBezTo>
                  <a:pt x="27392" y="376020"/>
                  <a:pt x="0" y="831726"/>
                  <a:pt x="239059" y="1018491"/>
                </a:cubicBezTo>
                <a:cubicBezTo>
                  <a:pt x="478118" y="1205256"/>
                  <a:pt x="1187824" y="1392021"/>
                  <a:pt x="1509059" y="1332256"/>
                </a:cubicBezTo>
                <a:cubicBezTo>
                  <a:pt x="1830294" y="1272491"/>
                  <a:pt x="2119157" y="851648"/>
                  <a:pt x="2166471" y="659903"/>
                </a:cubicBezTo>
                <a:cubicBezTo>
                  <a:pt x="2213785" y="468158"/>
                  <a:pt x="1972236" y="224118"/>
                  <a:pt x="1792942" y="181785"/>
                </a:cubicBezTo>
                <a:cubicBezTo>
                  <a:pt x="1613648" y="139452"/>
                  <a:pt x="1302372" y="430805"/>
                  <a:pt x="1090706" y="405903"/>
                </a:cubicBezTo>
                <a:cubicBezTo>
                  <a:pt x="879040" y="381001"/>
                  <a:pt x="694765" y="64746"/>
                  <a:pt x="522942" y="32373"/>
                </a:cubicBezTo>
                <a:cubicBezTo>
                  <a:pt x="351119" y="0"/>
                  <a:pt x="122020" y="47314"/>
                  <a:pt x="74706" y="211667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REM</a:t>
            </a:r>
            <a:endParaRPr lang="en-US" sz="24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Guanine Nucleotide Exchange Rate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990600" y="2389234"/>
            <a:ext cx="1219200" cy="1219200"/>
          </a:xfrm>
          <a:prstGeom prst="ellipse">
            <a:avLst/>
          </a:prstGeom>
          <a:solidFill>
            <a:srgbClr val="FF403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Ras</a:t>
            </a:r>
            <a:r>
              <a:rPr lang="en-US" dirty="0" smtClean="0"/>
              <a:t>-GDP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657600" y="2951379"/>
            <a:ext cx="1219200" cy="1219200"/>
          </a:xfrm>
          <a:prstGeom prst="ellipse">
            <a:avLst/>
          </a:prstGeom>
          <a:solidFill>
            <a:srgbClr val="A6A6A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Ras</a:t>
            </a:r>
            <a:r>
              <a:rPr lang="en-US" dirty="0" smtClean="0"/>
              <a:t>-O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629400" y="2590800"/>
            <a:ext cx="1219200" cy="1219200"/>
          </a:xfrm>
          <a:prstGeom prst="ellipse">
            <a:avLst/>
          </a:prstGeom>
          <a:solidFill>
            <a:srgbClr val="6ECD8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Ras</a:t>
            </a:r>
            <a:r>
              <a:rPr lang="en-US" dirty="0" smtClean="0"/>
              <a:t>-GTP</a:t>
            </a:r>
            <a:endParaRPr lang="en-US" dirty="0"/>
          </a:p>
        </p:txBody>
      </p:sp>
      <p:grpSp>
        <p:nvGrpSpPr>
          <p:cNvPr id="4" name="Group 15"/>
          <p:cNvGrpSpPr/>
          <p:nvPr/>
        </p:nvGrpSpPr>
        <p:grpSpPr>
          <a:xfrm>
            <a:off x="7781124" y="5563337"/>
            <a:ext cx="1286676" cy="1142263"/>
            <a:chOff x="7755525" y="5029712"/>
            <a:chExt cx="1286676" cy="1142263"/>
          </a:xfrm>
        </p:grpSpPr>
        <p:grpSp>
          <p:nvGrpSpPr>
            <p:cNvPr id="9" name="Group 8"/>
            <p:cNvGrpSpPr/>
            <p:nvPr/>
          </p:nvGrpSpPr>
          <p:grpSpPr>
            <a:xfrm>
              <a:off x="7755525" y="5029712"/>
              <a:ext cx="442477" cy="1142263"/>
              <a:chOff x="3962399" y="1828800"/>
              <a:chExt cx="1220789" cy="3329940"/>
            </a:xfrm>
          </p:grpSpPr>
          <p:cxnSp>
            <p:nvCxnSpPr>
              <p:cNvPr id="10" name="Curved Connector 9"/>
              <p:cNvCxnSpPr>
                <a:stCxn id="12" idx="6"/>
                <a:endCxn id="13" idx="6"/>
              </p:cNvCxnSpPr>
              <p:nvPr/>
            </p:nvCxnSpPr>
            <p:spPr>
              <a:xfrm>
                <a:off x="5181599" y="2438400"/>
                <a:ext cx="1589" cy="2110740"/>
              </a:xfrm>
              <a:prstGeom prst="curvedConnector3">
                <a:avLst>
                  <a:gd name="adj1" fmla="val 32351919"/>
                </a:avLst>
              </a:prstGeom>
              <a:ln>
                <a:tailEnd type="stealth" w="lg" len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Oval 11"/>
              <p:cNvSpPr/>
              <p:nvPr/>
            </p:nvSpPr>
            <p:spPr>
              <a:xfrm>
                <a:off x="3962399" y="1828800"/>
                <a:ext cx="1219200" cy="1219200"/>
              </a:xfrm>
              <a:prstGeom prst="ellipse">
                <a:avLst/>
              </a:prstGeom>
              <a:solidFill>
                <a:srgbClr val="FF4032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3963988" y="3939540"/>
                <a:ext cx="1219200" cy="1219200"/>
              </a:xfrm>
              <a:prstGeom prst="ellipse">
                <a:avLst/>
              </a:prstGeom>
              <a:solidFill>
                <a:srgbClr val="6ECD8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8331399" y="5377934"/>
              <a:ext cx="7108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Sos1</a:t>
              </a:r>
              <a:endParaRPr lang="en-US" dirty="0"/>
            </a:p>
          </p:txBody>
        </p:sp>
      </p:grpSp>
      <p:cxnSp>
        <p:nvCxnSpPr>
          <p:cNvPr id="18" name="Curved Connector 17"/>
          <p:cNvCxnSpPr>
            <a:stCxn id="6" idx="6"/>
            <a:endCxn id="7" idx="2"/>
          </p:cNvCxnSpPr>
          <p:nvPr/>
        </p:nvCxnSpPr>
        <p:spPr>
          <a:xfrm>
            <a:off x="2209800" y="2998834"/>
            <a:ext cx="1447800" cy="56214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urved Connector 19"/>
          <p:cNvCxnSpPr>
            <a:stCxn id="7" idx="6"/>
            <a:endCxn id="8" idx="2"/>
          </p:cNvCxnSpPr>
          <p:nvPr/>
        </p:nvCxnSpPr>
        <p:spPr>
          <a:xfrm flipV="1">
            <a:off x="4876800" y="3200400"/>
            <a:ext cx="1752600" cy="360579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746301" y="1246234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GDP</a:t>
            </a:r>
            <a:endParaRPr lang="en-US" dirty="0"/>
          </a:p>
        </p:txBody>
      </p:sp>
      <p:cxnSp>
        <p:nvCxnSpPr>
          <p:cNvPr id="23" name="Straight Arrow Connector 22"/>
          <p:cNvCxnSpPr>
            <a:stCxn id="7" idx="1"/>
            <a:endCxn id="21" idx="2"/>
          </p:cNvCxnSpPr>
          <p:nvPr/>
        </p:nvCxnSpPr>
        <p:spPr>
          <a:xfrm rot="16200000" flipV="1">
            <a:off x="3035179" y="2328957"/>
            <a:ext cx="969293" cy="632647"/>
          </a:xfrm>
          <a:prstGeom prst="straightConnector1">
            <a:avLst/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5486400" y="1474834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GTP</a:t>
            </a:r>
            <a:endParaRPr lang="en-US" dirty="0"/>
          </a:p>
        </p:txBody>
      </p:sp>
      <p:cxnSp>
        <p:nvCxnSpPr>
          <p:cNvPr id="27" name="Straight Arrow Connector 26"/>
          <p:cNvCxnSpPr>
            <a:stCxn id="25" idx="2"/>
            <a:endCxn id="7" idx="7"/>
          </p:cNvCxnSpPr>
          <p:nvPr/>
        </p:nvCxnSpPr>
        <p:spPr>
          <a:xfrm rot="5400000">
            <a:off x="4950580" y="2136906"/>
            <a:ext cx="740693" cy="1245348"/>
          </a:xfrm>
          <a:prstGeom prst="straightConnector1">
            <a:avLst/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57200" y="5332504"/>
            <a:ext cx="3161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Rate: 75 times as fast</a:t>
            </a:r>
            <a:endParaRPr lang="en-US" sz="2400" dirty="0"/>
          </a:p>
        </p:txBody>
      </p:sp>
      <p:sp>
        <p:nvSpPr>
          <p:cNvPr id="26" name="Oval 25"/>
          <p:cNvSpPr/>
          <p:nvPr/>
        </p:nvSpPr>
        <p:spPr>
          <a:xfrm>
            <a:off x="5181600" y="3505200"/>
            <a:ext cx="1219200" cy="1219200"/>
          </a:xfrm>
          <a:prstGeom prst="ellipse">
            <a:avLst/>
          </a:prstGeom>
          <a:solidFill>
            <a:srgbClr val="6ECD8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Ras</a:t>
            </a:r>
            <a:r>
              <a:rPr lang="en-US" dirty="0" smtClean="0"/>
              <a:t>-GTP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876800" y="5587781"/>
            <a:ext cx="1454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Part of Sos1</a:t>
            </a:r>
            <a:endParaRPr lang="en-US" dirty="0"/>
          </a:p>
        </p:txBody>
      </p:sp>
      <p:sp>
        <p:nvSpPr>
          <p:cNvPr id="32" name="Oval 31"/>
          <p:cNvSpPr/>
          <p:nvPr/>
        </p:nvSpPr>
        <p:spPr>
          <a:xfrm rot="899755">
            <a:off x="2590800" y="3560979"/>
            <a:ext cx="4648200" cy="2420578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793038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Key human members of </a:t>
            </a:r>
            <a:r>
              <a:rPr lang="en-US" dirty="0" err="1" smtClean="0"/>
              <a:t>Ras</a:t>
            </a:r>
            <a:r>
              <a:rPr lang="en-US" dirty="0" smtClean="0"/>
              <a:t> family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KRAS, HRAS, NRAS</a:t>
            </a:r>
          </a:p>
          <a:p>
            <a:r>
              <a:rPr lang="en-US" dirty="0" smtClean="0"/>
              <a:t>Kick-start cell growth when activated</a:t>
            </a:r>
          </a:p>
          <a:p>
            <a:r>
              <a:rPr lang="en-US" dirty="0" smtClean="0"/>
              <a:t>Other signaling?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7620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Ras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Deactivation (Hydrolysis)</a:t>
            </a:r>
          </a:p>
        </p:txBody>
      </p:sp>
      <p:cxnSp>
        <p:nvCxnSpPr>
          <p:cNvPr id="39" name="Curved Connector 38"/>
          <p:cNvCxnSpPr>
            <a:stCxn id="21" idx="2"/>
            <a:endCxn id="20" idx="2"/>
          </p:cNvCxnSpPr>
          <p:nvPr/>
        </p:nvCxnSpPr>
        <p:spPr>
          <a:xfrm rot="10800000">
            <a:off x="3962400" y="2438400"/>
            <a:ext cx="1589" cy="2110740"/>
          </a:xfrm>
          <a:prstGeom prst="curvedConnector3">
            <a:avLst>
              <a:gd name="adj1" fmla="val 30471303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962399" y="1828800"/>
            <a:ext cx="1219200" cy="1219200"/>
          </a:xfrm>
          <a:prstGeom prst="ellipse">
            <a:avLst/>
          </a:prstGeom>
          <a:solidFill>
            <a:srgbClr val="FF403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Ras</a:t>
            </a:r>
            <a:r>
              <a:rPr lang="en-US" dirty="0" smtClean="0"/>
              <a:t>-GDP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3963988" y="3939540"/>
            <a:ext cx="1219200" cy="1219200"/>
          </a:xfrm>
          <a:prstGeom prst="ellipse">
            <a:avLst/>
          </a:prstGeom>
          <a:solidFill>
            <a:srgbClr val="6ECD8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Ras</a:t>
            </a:r>
            <a:r>
              <a:rPr lang="en-US" dirty="0" smtClean="0"/>
              <a:t>-GTP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90800" y="3320534"/>
            <a:ext cx="941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RASA1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Fast Does </a:t>
            </a:r>
            <a:r>
              <a:rPr lang="en-US" dirty="0" err="1" smtClean="0"/>
              <a:t>Ras</a:t>
            </a:r>
            <a:r>
              <a:rPr lang="en-US" dirty="0" smtClean="0"/>
              <a:t> Turn Off </a:t>
            </a:r>
            <a:endParaRPr lang="en-US" dirty="0"/>
          </a:p>
        </p:txBody>
      </p:sp>
      <p:cxnSp>
        <p:nvCxnSpPr>
          <p:cNvPr id="3" name="Curved Connector 2"/>
          <p:cNvCxnSpPr>
            <a:stCxn id="5" idx="2"/>
            <a:endCxn id="4" idx="2"/>
          </p:cNvCxnSpPr>
          <p:nvPr/>
        </p:nvCxnSpPr>
        <p:spPr>
          <a:xfrm rot="10800000">
            <a:off x="3962400" y="2438400"/>
            <a:ext cx="1589" cy="2110740"/>
          </a:xfrm>
          <a:prstGeom prst="curvedConnector3">
            <a:avLst>
              <a:gd name="adj1" fmla="val 30471303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>
            <a:off x="3962399" y="1828800"/>
            <a:ext cx="1219200" cy="1219200"/>
          </a:xfrm>
          <a:prstGeom prst="ellipse">
            <a:avLst/>
          </a:prstGeom>
          <a:solidFill>
            <a:srgbClr val="FF403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Ras</a:t>
            </a:r>
            <a:r>
              <a:rPr lang="en-US" dirty="0" smtClean="0"/>
              <a:t>-GDP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963988" y="3939540"/>
            <a:ext cx="1219200" cy="1219200"/>
          </a:xfrm>
          <a:prstGeom prst="ellipse">
            <a:avLst/>
          </a:prstGeom>
          <a:solidFill>
            <a:srgbClr val="6ECD8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Ras</a:t>
            </a:r>
            <a:r>
              <a:rPr lang="en-US" dirty="0" smtClean="0"/>
              <a:t>-GTP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47800" y="5606534"/>
            <a:ext cx="6098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Ras</a:t>
            </a:r>
            <a:r>
              <a:rPr lang="en-US" dirty="0" smtClean="0"/>
              <a:t>-GTP is a </a:t>
            </a:r>
            <a:r>
              <a:rPr lang="en-US" dirty="0" err="1" smtClean="0"/>
              <a:t>GTPase</a:t>
            </a:r>
            <a:r>
              <a:rPr lang="en-US" dirty="0" smtClean="0"/>
              <a:t>: It hydrolyzes GTP to GDP (slowly)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9144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Ras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Deactivation (Hydrolysis)</a:t>
            </a:r>
          </a:p>
        </p:txBody>
      </p:sp>
      <p:cxnSp>
        <p:nvCxnSpPr>
          <p:cNvPr id="39" name="Curved Connector 38"/>
          <p:cNvCxnSpPr>
            <a:stCxn id="21" idx="2"/>
            <a:endCxn id="20" idx="2"/>
          </p:cNvCxnSpPr>
          <p:nvPr/>
        </p:nvCxnSpPr>
        <p:spPr>
          <a:xfrm rot="10800000">
            <a:off x="3962400" y="2438400"/>
            <a:ext cx="1589" cy="2110740"/>
          </a:xfrm>
          <a:prstGeom prst="curvedConnector3">
            <a:avLst>
              <a:gd name="adj1" fmla="val 30471303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962399" y="1828800"/>
            <a:ext cx="1219200" cy="1219200"/>
          </a:xfrm>
          <a:prstGeom prst="ellipse">
            <a:avLst/>
          </a:prstGeom>
          <a:solidFill>
            <a:srgbClr val="FF403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Ras</a:t>
            </a:r>
            <a:r>
              <a:rPr lang="en-US" dirty="0" smtClean="0"/>
              <a:t>-GDP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3963988" y="3939540"/>
            <a:ext cx="1219200" cy="1219200"/>
          </a:xfrm>
          <a:prstGeom prst="ellipse">
            <a:avLst/>
          </a:prstGeom>
          <a:solidFill>
            <a:srgbClr val="6ECD8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Ras</a:t>
            </a:r>
            <a:r>
              <a:rPr lang="en-US" dirty="0" smtClean="0"/>
              <a:t>-GTP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90800" y="3320534"/>
            <a:ext cx="941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RASA1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402018" y="5682734"/>
            <a:ext cx="4303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RASA1 speeds up the hydrolysis by ???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Arrow Connector 31"/>
          <p:cNvCxnSpPr>
            <a:stCxn id="26" idx="2"/>
            <a:endCxn id="21" idx="6"/>
          </p:cNvCxnSpPr>
          <p:nvPr/>
        </p:nvCxnSpPr>
        <p:spPr>
          <a:xfrm rot="10800000" flipV="1">
            <a:off x="3125790" y="5006340"/>
            <a:ext cx="3198809" cy="228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hape 29"/>
          <p:cNvCxnSpPr>
            <a:stCxn id="23" idx="1"/>
            <a:endCxn id="26" idx="0"/>
          </p:cNvCxnSpPr>
          <p:nvPr/>
        </p:nvCxnSpPr>
        <p:spPr>
          <a:xfrm rot="10800000">
            <a:off x="6347458" y="5029200"/>
            <a:ext cx="1120142" cy="990600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hape 27"/>
          <p:cNvCxnSpPr>
            <a:stCxn id="24" idx="2"/>
            <a:endCxn id="26" idx="3"/>
          </p:cNvCxnSpPr>
          <p:nvPr/>
        </p:nvCxnSpPr>
        <p:spPr>
          <a:xfrm rot="10800000" flipV="1">
            <a:off x="6331293" y="4000500"/>
            <a:ext cx="1136308" cy="989675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>
            <a:stCxn id="24" idx="2"/>
            <a:endCxn id="18" idx="3"/>
          </p:cNvCxnSpPr>
          <p:nvPr/>
        </p:nvCxnSpPr>
        <p:spPr>
          <a:xfrm rot="10800000">
            <a:off x="6178895" y="2934623"/>
            <a:ext cx="1288706" cy="1065878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urved Connector 11"/>
          <p:cNvCxnSpPr>
            <a:stCxn id="9" idx="1"/>
            <a:endCxn id="18" idx="1"/>
          </p:cNvCxnSpPr>
          <p:nvPr/>
        </p:nvCxnSpPr>
        <p:spPr>
          <a:xfrm rot="10800000" flipV="1">
            <a:off x="6178896" y="1981200"/>
            <a:ext cx="1288705" cy="921094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8" idx="1"/>
            <a:endCxn id="20" idx="6"/>
          </p:cNvCxnSpPr>
          <p:nvPr/>
        </p:nvCxnSpPr>
        <p:spPr>
          <a:xfrm rot="16200000" flipH="1" flipV="1">
            <a:off x="4643465" y="1383029"/>
            <a:ext cx="16166" cy="30546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Turning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Ras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On and Off: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Whole Story (… or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is it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?)</a:t>
            </a:r>
          </a:p>
        </p:txBody>
      </p:sp>
      <p:cxnSp>
        <p:nvCxnSpPr>
          <p:cNvPr id="14" name="Curved Connector 13"/>
          <p:cNvCxnSpPr>
            <a:stCxn id="20" idx="6"/>
            <a:endCxn id="21" idx="6"/>
          </p:cNvCxnSpPr>
          <p:nvPr/>
        </p:nvCxnSpPr>
        <p:spPr>
          <a:xfrm>
            <a:off x="3124200" y="2918460"/>
            <a:ext cx="1589" cy="2110740"/>
          </a:xfrm>
          <a:prstGeom prst="curvedConnector3">
            <a:avLst>
              <a:gd name="adj1" fmla="val 32351919"/>
            </a:avLst>
          </a:prstGeom>
          <a:ln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467600" y="1524000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GDP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172200" y="2895599"/>
            <a:ext cx="45719" cy="4571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467600" y="5562600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GTP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 flipV="1">
            <a:off x="6324598" y="4983481"/>
            <a:ext cx="45719" cy="4571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Curved Connector 38"/>
          <p:cNvCxnSpPr>
            <a:stCxn id="21" idx="2"/>
            <a:endCxn id="20" idx="2"/>
          </p:cNvCxnSpPr>
          <p:nvPr/>
        </p:nvCxnSpPr>
        <p:spPr>
          <a:xfrm rot="10800000">
            <a:off x="1905001" y="2918460"/>
            <a:ext cx="1589" cy="2110740"/>
          </a:xfrm>
          <a:prstGeom prst="curvedConnector3">
            <a:avLst>
              <a:gd name="adj1" fmla="val 30471303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57200" y="3810000"/>
            <a:ext cx="941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RASA1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1905000" y="2308860"/>
            <a:ext cx="1219200" cy="1219200"/>
          </a:xfrm>
          <a:prstGeom prst="ellipse">
            <a:avLst/>
          </a:prstGeom>
          <a:solidFill>
            <a:srgbClr val="FF403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Ras</a:t>
            </a:r>
            <a:r>
              <a:rPr lang="en-US" dirty="0" smtClean="0"/>
              <a:t>-GDP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6589" y="4419600"/>
            <a:ext cx="1219200" cy="1219200"/>
          </a:xfrm>
          <a:prstGeom prst="ellipse">
            <a:avLst/>
          </a:prstGeom>
          <a:solidFill>
            <a:srgbClr val="6ECD8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Ras</a:t>
            </a:r>
            <a:r>
              <a:rPr lang="en-US" dirty="0" smtClean="0"/>
              <a:t>-GTP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7467601" y="3390901"/>
            <a:ext cx="1219200" cy="1219200"/>
          </a:xfrm>
          <a:prstGeom prst="ellipse">
            <a:avLst/>
          </a:prstGeom>
          <a:solidFill>
            <a:srgbClr val="A6A6A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Ras</a:t>
            </a:r>
            <a:r>
              <a:rPr lang="en-US" dirty="0" smtClean="0"/>
              <a:t>-O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3352800" y="2663123"/>
            <a:ext cx="710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Sos1</a:t>
            </a:r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3708201" y="3032455"/>
            <a:ext cx="957920" cy="657055"/>
            <a:chOff x="3051101" y="2951379"/>
            <a:chExt cx="3806899" cy="2611221"/>
          </a:xfrm>
        </p:grpSpPr>
        <p:sp>
          <p:nvSpPr>
            <p:cNvPr id="31" name="Freeform 30"/>
            <p:cNvSpPr/>
            <p:nvPr/>
          </p:nvSpPr>
          <p:spPr>
            <a:xfrm>
              <a:off x="3051101" y="3608434"/>
              <a:ext cx="2213785" cy="1392021"/>
            </a:xfrm>
            <a:custGeom>
              <a:avLst/>
              <a:gdLst>
                <a:gd name="connsiteX0" fmla="*/ 74706 w 2213785"/>
                <a:gd name="connsiteY0" fmla="*/ 211667 h 1392021"/>
                <a:gd name="connsiteX1" fmla="*/ 239059 w 2213785"/>
                <a:gd name="connsiteY1" fmla="*/ 1018491 h 1392021"/>
                <a:gd name="connsiteX2" fmla="*/ 1509059 w 2213785"/>
                <a:gd name="connsiteY2" fmla="*/ 1332256 h 1392021"/>
                <a:gd name="connsiteX3" fmla="*/ 2166471 w 2213785"/>
                <a:gd name="connsiteY3" fmla="*/ 659903 h 1392021"/>
                <a:gd name="connsiteX4" fmla="*/ 1792942 w 2213785"/>
                <a:gd name="connsiteY4" fmla="*/ 181785 h 1392021"/>
                <a:gd name="connsiteX5" fmla="*/ 1090706 w 2213785"/>
                <a:gd name="connsiteY5" fmla="*/ 405903 h 1392021"/>
                <a:gd name="connsiteX6" fmla="*/ 522942 w 2213785"/>
                <a:gd name="connsiteY6" fmla="*/ 32373 h 1392021"/>
                <a:gd name="connsiteX7" fmla="*/ 74706 w 2213785"/>
                <a:gd name="connsiteY7" fmla="*/ 211667 h 1392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13785" h="1392021">
                  <a:moveTo>
                    <a:pt x="74706" y="211667"/>
                  </a:moveTo>
                  <a:cubicBezTo>
                    <a:pt x="27392" y="376020"/>
                    <a:pt x="0" y="831726"/>
                    <a:pt x="239059" y="1018491"/>
                  </a:cubicBezTo>
                  <a:cubicBezTo>
                    <a:pt x="478118" y="1205256"/>
                    <a:pt x="1187824" y="1392021"/>
                    <a:pt x="1509059" y="1332256"/>
                  </a:cubicBezTo>
                  <a:cubicBezTo>
                    <a:pt x="1830294" y="1272491"/>
                    <a:pt x="2119157" y="851648"/>
                    <a:pt x="2166471" y="659903"/>
                  </a:cubicBezTo>
                  <a:cubicBezTo>
                    <a:pt x="2213785" y="468158"/>
                    <a:pt x="1972236" y="224118"/>
                    <a:pt x="1792942" y="181785"/>
                  </a:cubicBezTo>
                  <a:cubicBezTo>
                    <a:pt x="1613648" y="139452"/>
                    <a:pt x="1302372" y="430805"/>
                    <a:pt x="1090706" y="405903"/>
                  </a:cubicBezTo>
                  <a:cubicBezTo>
                    <a:pt x="879040" y="381001"/>
                    <a:pt x="694765" y="64746"/>
                    <a:pt x="522942" y="32373"/>
                  </a:cubicBezTo>
                  <a:cubicBezTo>
                    <a:pt x="351119" y="0"/>
                    <a:pt x="122020" y="47314"/>
                    <a:pt x="74706" y="211667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4644215" y="4170579"/>
              <a:ext cx="2213785" cy="1392021"/>
            </a:xfrm>
            <a:custGeom>
              <a:avLst/>
              <a:gdLst>
                <a:gd name="connsiteX0" fmla="*/ 74706 w 2213785"/>
                <a:gd name="connsiteY0" fmla="*/ 211667 h 1392021"/>
                <a:gd name="connsiteX1" fmla="*/ 239059 w 2213785"/>
                <a:gd name="connsiteY1" fmla="*/ 1018491 h 1392021"/>
                <a:gd name="connsiteX2" fmla="*/ 1509059 w 2213785"/>
                <a:gd name="connsiteY2" fmla="*/ 1332256 h 1392021"/>
                <a:gd name="connsiteX3" fmla="*/ 2166471 w 2213785"/>
                <a:gd name="connsiteY3" fmla="*/ 659903 h 1392021"/>
                <a:gd name="connsiteX4" fmla="*/ 1792942 w 2213785"/>
                <a:gd name="connsiteY4" fmla="*/ 181785 h 1392021"/>
                <a:gd name="connsiteX5" fmla="*/ 1090706 w 2213785"/>
                <a:gd name="connsiteY5" fmla="*/ 405903 h 1392021"/>
                <a:gd name="connsiteX6" fmla="*/ 522942 w 2213785"/>
                <a:gd name="connsiteY6" fmla="*/ 32373 h 1392021"/>
                <a:gd name="connsiteX7" fmla="*/ 74706 w 2213785"/>
                <a:gd name="connsiteY7" fmla="*/ 211667 h 1392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13785" h="1392021">
                  <a:moveTo>
                    <a:pt x="74706" y="211667"/>
                  </a:moveTo>
                  <a:cubicBezTo>
                    <a:pt x="27392" y="376020"/>
                    <a:pt x="0" y="831726"/>
                    <a:pt x="239059" y="1018491"/>
                  </a:cubicBezTo>
                  <a:cubicBezTo>
                    <a:pt x="478118" y="1205256"/>
                    <a:pt x="1187824" y="1392021"/>
                    <a:pt x="1509059" y="1332256"/>
                  </a:cubicBezTo>
                  <a:cubicBezTo>
                    <a:pt x="1830294" y="1272491"/>
                    <a:pt x="2119157" y="851648"/>
                    <a:pt x="2166471" y="659903"/>
                  </a:cubicBezTo>
                  <a:cubicBezTo>
                    <a:pt x="2213785" y="468158"/>
                    <a:pt x="1972236" y="224118"/>
                    <a:pt x="1792942" y="181785"/>
                  </a:cubicBezTo>
                  <a:cubicBezTo>
                    <a:pt x="1613648" y="139452"/>
                    <a:pt x="1302372" y="430805"/>
                    <a:pt x="1090706" y="405903"/>
                  </a:cubicBezTo>
                  <a:cubicBezTo>
                    <a:pt x="879040" y="381001"/>
                    <a:pt x="694765" y="64746"/>
                    <a:pt x="522942" y="32373"/>
                  </a:cubicBezTo>
                  <a:cubicBezTo>
                    <a:pt x="351119" y="0"/>
                    <a:pt x="122020" y="47314"/>
                    <a:pt x="74706" y="211667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solidFill>
                <a:schemeClr val="accent1">
                  <a:shade val="95000"/>
                  <a:satMod val="10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34" name="Oval 33"/>
            <p:cNvSpPr/>
            <p:nvPr/>
          </p:nvSpPr>
          <p:spPr>
            <a:xfrm>
              <a:off x="3657600" y="2951379"/>
              <a:ext cx="1219200" cy="1219200"/>
            </a:xfrm>
            <a:prstGeom prst="ellipse">
              <a:avLst/>
            </a:prstGeom>
            <a:solidFill>
              <a:srgbClr val="A6A6A6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754822" y="3657532"/>
            <a:ext cx="911299" cy="625076"/>
            <a:chOff x="4194101" y="2951379"/>
            <a:chExt cx="3806899" cy="2611221"/>
          </a:xfrm>
        </p:grpSpPr>
        <p:sp>
          <p:nvSpPr>
            <p:cNvPr id="36" name="Freeform 35"/>
            <p:cNvSpPr/>
            <p:nvPr/>
          </p:nvSpPr>
          <p:spPr>
            <a:xfrm>
              <a:off x="4194101" y="3608434"/>
              <a:ext cx="2213785" cy="1392021"/>
            </a:xfrm>
            <a:custGeom>
              <a:avLst/>
              <a:gdLst>
                <a:gd name="connsiteX0" fmla="*/ 74706 w 2213785"/>
                <a:gd name="connsiteY0" fmla="*/ 211667 h 1392021"/>
                <a:gd name="connsiteX1" fmla="*/ 239059 w 2213785"/>
                <a:gd name="connsiteY1" fmla="*/ 1018491 h 1392021"/>
                <a:gd name="connsiteX2" fmla="*/ 1509059 w 2213785"/>
                <a:gd name="connsiteY2" fmla="*/ 1332256 h 1392021"/>
                <a:gd name="connsiteX3" fmla="*/ 2166471 w 2213785"/>
                <a:gd name="connsiteY3" fmla="*/ 659903 h 1392021"/>
                <a:gd name="connsiteX4" fmla="*/ 1792942 w 2213785"/>
                <a:gd name="connsiteY4" fmla="*/ 181785 h 1392021"/>
                <a:gd name="connsiteX5" fmla="*/ 1090706 w 2213785"/>
                <a:gd name="connsiteY5" fmla="*/ 405903 h 1392021"/>
                <a:gd name="connsiteX6" fmla="*/ 522942 w 2213785"/>
                <a:gd name="connsiteY6" fmla="*/ 32373 h 1392021"/>
                <a:gd name="connsiteX7" fmla="*/ 74706 w 2213785"/>
                <a:gd name="connsiteY7" fmla="*/ 211667 h 1392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13785" h="1392021">
                  <a:moveTo>
                    <a:pt x="74706" y="211667"/>
                  </a:moveTo>
                  <a:cubicBezTo>
                    <a:pt x="27392" y="376020"/>
                    <a:pt x="0" y="831726"/>
                    <a:pt x="239059" y="1018491"/>
                  </a:cubicBezTo>
                  <a:cubicBezTo>
                    <a:pt x="478118" y="1205256"/>
                    <a:pt x="1187824" y="1392021"/>
                    <a:pt x="1509059" y="1332256"/>
                  </a:cubicBezTo>
                  <a:cubicBezTo>
                    <a:pt x="1830294" y="1272491"/>
                    <a:pt x="2119157" y="851648"/>
                    <a:pt x="2166471" y="659903"/>
                  </a:cubicBezTo>
                  <a:cubicBezTo>
                    <a:pt x="2213785" y="468158"/>
                    <a:pt x="1972236" y="224118"/>
                    <a:pt x="1792942" y="181785"/>
                  </a:cubicBezTo>
                  <a:cubicBezTo>
                    <a:pt x="1613648" y="139452"/>
                    <a:pt x="1302372" y="430805"/>
                    <a:pt x="1090706" y="405903"/>
                  </a:cubicBezTo>
                  <a:cubicBezTo>
                    <a:pt x="879040" y="381001"/>
                    <a:pt x="694765" y="64746"/>
                    <a:pt x="522942" y="32373"/>
                  </a:cubicBezTo>
                  <a:cubicBezTo>
                    <a:pt x="351119" y="0"/>
                    <a:pt x="122020" y="47314"/>
                    <a:pt x="74706" y="211667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5787215" y="4170579"/>
              <a:ext cx="2213785" cy="1392021"/>
            </a:xfrm>
            <a:custGeom>
              <a:avLst/>
              <a:gdLst>
                <a:gd name="connsiteX0" fmla="*/ 74706 w 2213785"/>
                <a:gd name="connsiteY0" fmla="*/ 211667 h 1392021"/>
                <a:gd name="connsiteX1" fmla="*/ 239059 w 2213785"/>
                <a:gd name="connsiteY1" fmla="*/ 1018491 h 1392021"/>
                <a:gd name="connsiteX2" fmla="*/ 1509059 w 2213785"/>
                <a:gd name="connsiteY2" fmla="*/ 1332256 h 1392021"/>
                <a:gd name="connsiteX3" fmla="*/ 2166471 w 2213785"/>
                <a:gd name="connsiteY3" fmla="*/ 659903 h 1392021"/>
                <a:gd name="connsiteX4" fmla="*/ 1792942 w 2213785"/>
                <a:gd name="connsiteY4" fmla="*/ 181785 h 1392021"/>
                <a:gd name="connsiteX5" fmla="*/ 1090706 w 2213785"/>
                <a:gd name="connsiteY5" fmla="*/ 405903 h 1392021"/>
                <a:gd name="connsiteX6" fmla="*/ 522942 w 2213785"/>
                <a:gd name="connsiteY6" fmla="*/ 32373 h 1392021"/>
                <a:gd name="connsiteX7" fmla="*/ 74706 w 2213785"/>
                <a:gd name="connsiteY7" fmla="*/ 211667 h 1392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13785" h="1392021">
                  <a:moveTo>
                    <a:pt x="74706" y="211667"/>
                  </a:moveTo>
                  <a:cubicBezTo>
                    <a:pt x="27392" y="376020"/>
                    <a:pt x="0" y="831726"/>
                    <a:pt x="239059" y="1018491"/>
                  </a:cubicBezTo>
                  <a:cubicBezTo>
                    <a:pt x="478118" y="1205256"/>
                    <a:pt x="1187824" y="1392021"/>
                    <a:pt x="1509059" y="1332256"/>
                  </a:cubicBezTo>
                  <a:cubicBezTo>
                    <a:pt x="1830294" y="1272491"/>
                    <a:pt x="2119157" y="851648"/>
                    <a:pt x="2166471" y="659903"/>
                  </a:cubicBezTo>
                  <a:cubicBezTo>
                    <a:pt x="2213785" y="468158"/>
                    <a:pt x="1972236" y="224118"/>
                    <a:pt x="1792942" y="181785"/>
                  </a:cubicBezTo>
                  <a:cubicBezTo>
                    <a:pt x="1613648" y="139452"/>
                    <a:pt x="1302372" y="430805"/>
                    <a:pt x="1090706" y="405903"/>
                  </a:cubicBezTo>
                  <a:cubicBezTo>
                    <a:pt x="879040" y="381001"/>
                    <a:pt x="694765" y="64746"/>
                    <a:pt x="522942" y="32373"/>
                  </a:cubicBezTo>
                  <a:cubicBezTo>
                    <a:pt x="351119" y="0"/>
                    <a:pt x="122020" y="47314"/>
                    <a:pt x="74706" y="211667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solidFill>
                <a:schemeClr val="accent1">
                  <a:shade val="95000"/>
                  <a:satMod val="10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4800600" y="2951379"/>
              <a:ext cx="1219200" cy="1219200"/>
            </a:xfrm>
            <a:prstGeom prst="ellipse">
              <a:avLst/>
            </a:prstGeom>
            <a:solidFill>
              <a:srgbClr val="A6A6A6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Oval 40"/>
            <p:cNvSpPr/>
            <p:nvPr/>
          </p:nvSpPr>
          <p:spPr>
            <a:xfrm>
              <a:off x="6324600" y="3505200"/>
              <a:ext cx="1219200" cy="1219200"/>
            </a:xfrm>
            <a:prstGeom prst="ellipse">
              <a:avLst/>
            </a:prstGeom>
            <a:solidFill>
              <a:srgbClr val="FF403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3727123" y="4282608"/>
            <a:ext cx="938998" cy="644076"/>
            <a:chOff x="4724039" y="4170579"/>
            <a:chExt cx="3806899" cy="2611221"/>
          </a:xfrm>
        </p:grpSpPr>
        <p:sp>
          <p:nvSpPr>
            <p:cNvPr id="43" name="Freeform 42"/>
            <p:cNvSpPr/>
            <p:nvPr/>
          </p:nvSpPr>
          <p:spPr>
            <a:xfrm>
              <a:off x="4724039" y="4827634"/>
              <a:ext cx="2213785" cy="1392021"/>
            </a:xfrm>
            <a:custGeom>
              <a:avLst/>
              <a:gdLst>
                <a:gd name="connsiteX0" fmla="*/ 74706 w 2213785"/>
                <a:gd name="connsiteY0" fmla="*/ 211667 h 1392021"/>
                <a:gd name="connsiteX1" fmla="*/ 239059 w 2213785"/>
                <a:gd name="connsiteY1" fmla="*/ 1018491 h 1392021"/>
                <a:gd name="connsiteX2" fmla="*/ 1509059 w 2213785"/>
                <a:gd name="connsiteY2" fmla="*/ 1332256 h 1392021"/>
                <a:gd name="connsiteX3" fmla="*/ 2166471 w 2213785"/>
                <a:gd name="connsiteY3" fmla="*/ 659903 h 1392021"/>
                <a:gd name="connsiteX4" fmla="*/ 1792942 w 2213785"/>
                <a:gd name="connsiteY4" fmla="*/ 181785 h 1392021"/>
                <a:gd name="connsiteX5" fmla="*/ 1090706 w 2213785"/>
                <a:gd name="connsiteY5" fmla="*/ 405903 h 1392021"/>
                <a:gd name="connsiteX6" fmla="*/ 522942 w 2213785"/>
                <a:gd name="connsiteY6" fmla="*/ 32373 h 1392021"/>
                <a:gd name="connsiteX7" fmla="*/ 74706 w 2213785"/>
                <a:gd name="connsiteY7" fmla="*/ 211667 h 1392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13785" h="1392021">
                  <a:moveTo>
                    <a:pt x="74706" y="211667"/>
                  </a:moveTo>
                  <a:cubicBezTo>
                    <a:pt x="27392" y="376020"/>
                    <a:pt x="0" y="831726"/>
                    <a:pt x="239059" y="1018491"/>
                  </a:cubicBezTo>
                  <a:cubicBezTo>
                    <a:pt x="478118" y="1205256"/>
                    <a:pt x="1187824" y="1392021"/>
                    <a:pt x="1509059" y="1332256"/>
                  </a:cubicBezTo>
                  <a:cubicBezTo>
                    <a:pt x="1830294" y="1272491"/>
                    <a:pt x="2119157" y="851648"/>
                    <a:pt x="2166471" y="659903"/>
                  </a:cubicBezTo>
                  <a:cubicBezTo>
                    <a:pt x="2213785" y="468158"/>
                    <a:pt x="1972236" y="224118"/>
                    <a:pt x="1792942" y="181785"/>
                  </a:cubicBezTo>
                  <a:cubicBezTo>
                    <a:pt x="1613648" y="139452"/>
                    <a:pt x="1302372" y="430805"/>
                    <a:pt x="1090706" y="405903"/>
                  </a:cubicBezTo>
                  <a:cubicBezTo>
                    <a:pt x="879040" y="381001"/>
                    <a:pt x="694765" y="64746"/>
                    <a:pt x="522942" y="32373"/>
                  </a:cubicBezTo>
                  <a:cubicBezTo>
                    <a:pt x="351119" y="0"/>
                    <a:pt x="122020" y="47314"/>
                    <a:pt x="74706" y="211667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6317153" y="5389779"/>
              <a:ext cx="2213785" cy="1392021"/>
            </a:xfrm>
            <a:custGeom>
              <a:avLst/>
              <a:gdLst>
                <a:gd name="connsiteX0" fmla="*/ 74706 w 2213785"/>
                <a:gd name="connsiteY0" fmla="*/ 211667 h 1392021"/>
                <a:gd name="connsiteX1" fmla="*/ 239059 w 2213785"/>
                <a:gd name="connsiteY1" fmla="*/ 1018491 h 1392021"/>
                <a:gd name="connsiteX2" fmla="*/ 1509059 w 2213785"/>
                <a:gd name="connsiteY2" fmla="*/ 1332256 h 1392021"/>
                <a:gd name="connsiteX3" fmla="*/ 2166471 w 2213785"/>
                <a:gd name="connsiteY3" fmla="*/ 659903 h 1392021"/>
                <a:gd name="connsiteX4" fmla="*/ 1792942 w 2213785"/>
                <a:gd name="connsiteY4" fmla="*/ 181785 h 1392021"/>
                <a:gd name="connsiteX5" fmla="*/ 1090706 w 2213785"/>
                <a:gd name="connsiteY5" fmla="*/ 405903 h 1392021"/>
                <a:gd name="connsiteX6" fmla="*/ 522942 w 2213785"/>
                <a:gd name="connsiteY6" fmla="*/ 32373 h 1392021"/>
                <a:gd name="connsiteX7" fmla="*/ 74706 w 2213785"/>
                <a:gd name="connsiteY7" fmla="*/ 211667 h 1392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13785" h="1392021">
                  <a:moveTo>
                    <a:pt x="74706" y="211667"/>
                  </a:moveTo>
                  <a:cubicBezTo>
                    <a:pt x="27392" y="376020"/>
                    <a:pt x="0" y="831726"/>
                    <a:pt x="239059" y="1018491"/>
                  </a:cubicBezTo>
                  <a:cubicBezTo>
                    <a:pt x="478118" y="1205256"/>
                    <a:pt x="1187824" y="1392021"/>
                    <a:pt x="1509059" y="1332256"/>
                  </a:cubicBezTo>
                  <a:cubicBezTo>
                    <a:pt x="1830294" y="1272491"/>
                    <a:pt x="2119157" y="851648"/>
                    <a:pt x="2166471" y="659903"/>
                  </a:cubicBezTo>
                  <a:cubicBezTo>
                    <a:pt x="2213785" y="468158"/>
                    <a:pt x="1972236" y="224118"/>
                    <a:pt x="1792942" y="181785"/>
                  </a:cubicBezTo>
                  <a:cubicBezTo>
                    <a:pt x="1613648" y="139452"/>
                    <a:pt x="1302372" y="430805"/>
                    <a:pt x="1090706" y="405903"/>
                  </a:cubicBezTo>
                  <a:cubicBezTo>
                    <a:pt x="879040" y="381001"/>
                    <a:pt x="694765" y="64746"/>
                    <a:pt x="522942" y="32373"/>
                  </a:cubicBezTo>
                  <a:cubicBezTo>
                    <a:pt x="351119" y="0"/>
                    <a:pt x="122020" y="47314"/>
                    <a:pt x="74706" y="211667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solidFill>
                <a:schemeClr val="accent1">
                  <a:shade val="95000"/>
                  <a:satMod val="10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45" name="Oval 44"/>
            <p:cNvSpPr/>
            <p:nvPr/>
          </p:nvSpPr>
          <p:spPr>
            <a:xfrm>
              <a:off x="5330538" y="4170579"/>
              <a:ext cx="1219200" cy="1219200"/>
            </a:xfrm>
            <a:prstGeom prst="ellipse">
              <a:avLst/>
            </a:prstGeom>
            <a:solidFill>
              <a:srgbClr val="A6A6A6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Oval 45"/>
            <p:cNvSpPr/>
            <p:nvPr/>
          </p:nvSpPr>
          <p:spPr>
            <a:xfrm>
              <a:off x="6854538" y="4724400"/>
              <a:ext cx="1219200" cy="1219200"/>
            </a:xfrm>
            <a:prstGeom prst="ellipse">
              <a:avLst/>
            </a:prstGeom>
            <a:solidFill>
              <a:srgbClr val="6ECD8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3677734" y="3178727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slow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754822" y="3764719"/>
            <a:ext cx="556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fast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785239" y="4398666"/>
            <a:ext cx="1236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Super </a:t>
            </a:r>
            <a:r>
              <a:rPr lang="en-US" dirty="0" smtClean="0"/>
              <a:t>fast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Ras</a:t>
            </a:r>
            <a:r>
              <a:rPr lang="en-US" dirty="0" smtClean="0"/>
              <a:t> is normally tightly bound to GDP</a:t>
            </a:r>
          </a:p>
          <a:p>
            <a:r>
              <a:rPr lang="en-US" dirty="0" err="1" smtClean="0"/>
              <a:t>Ras</a:t>
            </a:r>
            <a:r>
              <a:rPr lang="en-US" dirty="0" smtClean="0"/>
              <a:t> is activated by binding to GTP instead of GDP</a:t>
            </a:r>
          </a:p>
          <a:p>
            <a:r>
              <a:rPr lang="en-US" dirty="0" smtClean="0"/>
              <a:t>A “guanine nucleotide exchange factor” helps </a:t>
            </a:r>
            <a:r>
              <a:rPr lang="en-US" dirty="0" err="1" smtClean="0"/>
              <a:t>Ras</a:t>
            </a:r>
            <a:r>
              <a:rPr lang="en-US" dirty="0" smtClean="0"/>
              <a:t> to exchange GTP for GDP</a:t>
            </a:r>
          </a:p>
          <a:p>
            <a:pPr lvl="1"/>
            <a:r>
              <a:rPr lang="en-US" dirty="0" smtClean="0"/>
              <a:t>GEF is the generic term</a:t>
            </a:r>
          </a:p>
          <a:p>
            <a:pPr lvl="1"/>
            <a:r>
              <a:rPr lang="en-US" dirty="0" smtClean="0"/>
              <a:t>Sos1 is the specific GEF we will look at</a:t>
            </a:r>
          </a:p>
          <a:p>
            <a:pPr lvl="1"/>
            <a:r>
              <a:rPr lang="en-US" dirty="0" smtClean="0"/>
              <a:t>Sos1 has an </a:t>
            </a:r>
            <a:r>
              <a:rPr lang="en-US" dirty="0" err="1" smtClean="0"/>
              <a:t>allosteric</a:t>
            </a:r>
            <a:r>
              <a:rPr lang="en-US" dirty="0" smtClean="0"/>
              <a:t> site that affects the reaction rate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GTPase</a:t>
            </a:r>
            <a:r>
              <a:rPr lang="en-US" dirty="0" smtClean="0"/>
              <a:t> activating protein speeds up </a:t>
            </a:r>
            <a:r>
              <a:rPr lang="en-US" dirty="0" err="1" smtClean="0"/>
              <a:t>Ras</a:t>
            </a:r>
            <a:r>
              <a:rPr lang="en-US" dirty="0" smtClean="0"/>
              <a:t> </a:t>
            </a:r>
            <a:r>
              <a:rPr lang="en-US" dirty="0" err="1" smtClean="0"/>
              <a:t>GTPase</a:t>
            </a:r>
            <a:r>
              <a:rPr lang="en-US" dirty="0" smtClean="0"/>
              <a:t> activity (</a:t>
            </a:r>
            <a:r>
              <a:rPr lang="en-US" dirty="0" err="1" smtClean="0"/>
              <a:t>ie</a:t>
            </a:r>
            <a:r>
              <a:rPr lang="en-US" dirty="0" smtClean="0"/>
              <a:t>, hydrolyzing the GTP so it becomes GDP)</a:t>
            </a:r>
          </a:p>
          <a:p>
            <a:pPr lvl="1"/>
            <a:r>
              <a:rPr lang="en-US" dirty="0" smtClean="0"/>
              <a:t>GAP is the generic term</a:t>
            </a:r>
          </a:p>
          <a:p>
            <a:pPr lvl="1"/>
            <a:r>
              <a:rPr lang="en-US" dirty="0" smtClean="0"/>
              <a:t>RASA1 is the specific GAP we will look 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YouTube</a:t>
            </a:r>
            <a:r>
              <a:rPr lang="en-US" dirty="0" smtClean="0"/>
              <a:t> Lectures on </a:t>
            </a:r>
            <a:r>
              <a:rPr lang="en-US" dirty="0" err="1" smtClean="0"/>
              <a:t>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Wittinghofer Part 1</a:t>
            </a:r>
            <a:endParaRPr lang="en-US" dirty="0" smtClean="0"/>
          </a:p>
          <a:p>
            <a:r>
              <a:rPr lang="en-US" dirty="0" err="1" smtClean="0">
                <a:hlinkClick r:id="rId3"/>
              </a:rPr>
              <a:t>Wittinghofer</a:t>
            </a:r>
            <a:r>
              <a:rPr lang="en-US" dirty="0" smtClean="0">
                <a:hlinkClick r:id="rId3"/>
              </a:rPr>
              <a:t> Part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Conserved </a:t>
            </a:r>
            <a:r>
              <a:rPr lang="en-US" dirty="0" smtClean="0"/>
              <a:t>proteins, genes, etc.:  Appear in many organisms, presumably “conserved” by evolution</a:t>
            </a:r>
          </a:p>
          <a:p>
            <a:r>
              <a:rPr lang="en-US" b="1" dirty="0" err="1" smtClean="0"/>
              <a:t>Allosteric</a:t>
            </a:r>
            <a:r>
              <a:rPr lang="en-US" b="1" dirty="0" smtClean="0"/>
              <a:t> </a:t>
            </a:r>
            <a:r>
              <a:rPr lang="en-US" dirty="0" smtClean="0"/>
              <a:t>site: a site (other than the catalytic site) that affects the rate of a catalytic reaction</a:t>
            </a:r>
          </a:p>
          <a:p>
            <a:r>
              <a:rPr lang="en-US" b="1" dirty="0" smtClean="0"/>
              <a:t>Hydrolysis</a:t>
            </a:r>
            <a:r>
              <a:rPr lang="en-US" dirty="0" smtClean="0"/>
              <a:t>: cleavage of chemical bonds by the addition of water </a:t>
            </a:r>
          </a:p>
          <a:p>
            <a:r>
              <a:rPr lang="en-US" b="1" dirty="0" err="1" smtClean="0"/>
              <a:t>GTPase</a:t>
            </a:r>
            <a:r>
              <a:rPr lang="en-US" dirty="0" smtClean="0"/>
              <a:t>: a protein that catalyzes hydrolysis of GTP to GDP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8697" y="2057400"/>
            <a:ext cx="8306606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dirty="0" smtClean="0">
                <a:hlinkClick r:id="rId2"/>
              </a:rPr>
              <a:t>A Video: </a:t>
            </a:r>
          </a:p>
          <a:p>
            <a:pPr algn="ctr"/>
            <a:r>
              <a:rPr lang="en-US" sz="4400" dirty="0" err="1" smtClean="0"/>
              <a:t>GTPases</a:t>
            </a:r>
            <a:r>
              <a:rPr lang="en-US" sz="4400" dirty="0" smtClean="0"/>
              <a:t> as Molecular Switches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Turning </a:t>
            </a:r>
            <a:r>
              <a:rPr lang="en-US" dirty="0" err="1" smtClean="0"/>
              <a:t>Ras</a:t>
            </a:r>
            <a:r>
              <a:rPr lang="en-US" dirty="0" smtClean="0"/>
              <a:t> On and 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Ras</a:t>
            </a:r>
            <a:r>
              <a:rPr lang="en-US" dirty="0" smtClean="0"/>
              <a:t> is normally tightly bound to GDP</a:t>
            </a:r>
          </a:p>
          <a:p>
            <a:r>
              <a:rPr lang="en-US" dirty="0" err="1" smtClean="0"/>
              <a:t>Ras</a:t>
            </a:r>
            <a:r>
              <a:rPr lang="en-US" dirty="0" smtClean="0"/>
              <a:t> is </a:t>
            </a:r>
            <a:r>
              <a:rPr lang="en-US" i="1" dirty="0" smtClean="0"/>
              <a:t>activated </a:t>
            </a:r>
            <a:r>
              <a:rPr lang="en-US" dirty="0" smtClean="0"/>
              <a:t>by binding to GTP instead of GDP</a:t>
            </a:r>
          </a:p>
          <a:p>
            <a:r>
              <a:rPr lang="en-US" dirty="0" err="1" smtClean="0"/>
              <a:t>Ras</a:t>
            </a:r>
            <a:r>
              <a:rPr lang="en-US" dirty="0" smtClean="0"/>
              <a:t> is a weak </a:t>
            </a:r>
            <a:r>
              <a:rPr lang="en-US" dirty="0" err="1" smtClean="0"/>
              <a:t>GTPase</a:t>
            </a:r>
            <a:r>
              <a:rPr lang="en-US" dirty="0" smtClean="0"/>
              <a:t> (i.e., it </a:t>
            </a:r>
            <a:r>
              <a:rPr lang="en-US" dirty="0" err="1" smtClean="0"/>
              <a:t>encourges</a:t>
            </a:r>
            <a:r>
              <a:rPr lang="en-US" dirty="0" smtClean="0"/>
              <a:t> hydrolysis of GTP into GDP)</a:t>
            </a:r>
          </a:p>
          <a:p>
            <a:r>
              <a:rPr lang="en-US" dirty="0" smtClean="0"/>
              <a:t>A “guanine nucleotide exchange factor” helps </a:t>
            </a:r>
            <a:r>
              <a:rPr lang="en-US" dirty="0" err="1" smtClean="0"/>
              <a:t>Ras</a:t>
            </a:r>
            <a:r>
              <a:rPr lang="en-US" dirty="0" smtClean="0"/>
              <a:t> to exchange GTP for GDP</a:t>
            </a:r>
          </a:p>
          <a:p>
            <a:pPr lvl="1"/>
            <a:r>
              <a:rPr lang="en-US" dirty="0" smtClean="0"/>
              <a:t>GEF is the generic term</a:t>
            </a:r>
          </a:p>
          <a:p>
            <a:pPr lvl="1"/>
            <a:r>
              <a:rPr lang="en-US" dirty="0" smtClean="0"/>
              <a:t>Sos1 is the specific GEF we will look at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GTPase</a:t>
            </a:r>
            <a:r>
              <a:rPr lang="en-US" dirty="0" smtClean="0"/>
              <a:t> Activating Protein speeds up </a:t>
            </a:r>
            <a:r>
              <a:rPr lang="en-US" dirty="0" err="1" smtClean="0"/>
              <a:t>Ras</a:t>
            </a:r>
            <a:r>
              <a:rPr lang="en-US" dirty="0" smtClean="0"/>
              <a:t> </a:t>
            </a:r>
            <a:r>
              <a:rPr lang="en-US" dirty="0" err="1" smtClean="0"/>
              <a:t>GTPase</a:t>
            </a:r>
            <a:r>
              <a:rPr lang="en-US" dirty="0" smtClean="0"/>
              <a:t> activity</a:t>
            </a:r>
          </a:p>
          <a:p>
            <a:pPr lvl="1"/>
            <a:r>
              <a:rPr lang="en-US" dirty="0" smtClean="0"/>
              <a:t>GAP is the generic term</a:t>
            </a:r>
          </a:p>
          <a:p>
            <a:pPr lvl="1"/>
            <a:r>
              <a:rPr lang="en-US" dirty="0" smtClean="0"/>
              <a:t>RASA1 is the specific GAP we will look 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Turning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Ras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On and Off</a:t>
            </a:r>
          </a:p>
        </p:txBody>
      </p:sp>
      <p:sp>
        <p:nvSpPr>
          <p:cNvPr id="20" name="Oval 19"/>
          <p:cNvSpPr/>
          <p:nvPr/>
        </p:nvSpPr>
        <p:spPr>
          <a:xfrm>
            <a:off x="3962399" y="1828800"/>
            <a:ext cx="1219200" cy="1219200"/>
          </a:xfrm>
          <a:prstGeom prst="ellipse">
            <a:avLst/>
          </a:prstGeom>
          <a:solidFill>
            <a:srgbClr val="FF403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Ras</a:t>
            </a:r>
            <a:r>
              <a:rPr lang="en-US" dirty="0" smtClean="0"/>
              <a:t>-GDP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667000" y="5955268"/>
            <a:ext cx="3550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Ras</a:t>
            </a:r>
            <a:r>
              <a:rPr lang="en-US" dirty="0" smtClean="0"/>
              <a:t>-GDP is the “off” state of </a:t>
            </a:r>
            <a:r>
              <a:rPr lang="en-US" dirty="0" err="1" smtClean="0"/>
              <a:t>Ras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400" dirty="0"/>
              <a:t>Turning </a:t>
            </a:r>
            <a:r>
              <a:rPr lang="en-US" sz="4400" dirty="0" err="1"/>
              <a:t>Ras</a:t>
            </a:r>
            <a:r>
              <a:rPr lang="en-US" sz="4400" dirty="0"/>
              <a:t> On and Off</a:t>
            </a:r>
          </a:p>
        </p:txBody>
      </p:sp>
      <p:cxnSp>
        <p:nvCxnSpPr>
          <p:cNvPr id="14" name="Curved Connector 13"/>
          <p:cNvCxnSpPr>
            <a:stCxn id="20" idx="6"/>
            <a:endCxn id="21" idx="6"/>
          </p:cNvCxnSpPr>
          <p:nvPr/>
        </p:nvCxnSpPr>
        <p:spPr>
          <a:xfrm>
            <a:off x="5181599" y="2438400"/>
            <a:ext cx="1589" cy="2110740"/>
          </a:xfrm>
          <a:prstGeom prst="curvedConnector3">
            <a:avLst>
              <a:gd name="adj1" fmla="val 32351919"/>
            </a:avLst>
          </a:prstGeom>
          <a:ln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962399" y="1828800"/>
            <a:ext cx="1219200" cy="1219200"/>
          </a:xfrm>
          <a:prstGeom prst="ellipse">
            <a:avLst/>
          </a:prstGeom>
          <a:solidFill>
            <a:srgbClr val="FF403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Ras</a:t>
            </a:r>
            <a:r>
              <a:rPr lang="en-US" dirty="0" smtClean="0"/>
              <a:t>-GDP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3963988" y="3939540"/>
            <a:ext cx="1219200" cy="1219200"/>
          </a:xfrm>
          <a:prstGeom prst="ellipse">
            <a:avLst/>
          </a:prstGeom>
          <a:solidFill>
            <a:srgbClr val="6ECD8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Ras</a:t>
            </a:r>
            <a:r>
              <a:rPr lang="en-US" dirty="0" smtClean="0"/>
              <a:t>-GTP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667000" y="5955268"/>
            <a:ext cx="3524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Ras</a:t>
            </a:r>
            <a:r>
              <a:rPr lang="en-US" dirty="0" smtClean="0"/>
              <a:t>-GTP is the “on” state of </a:t>
            </a:r>
            <a:r>
              <a:rPr lang="en-US" dirty="0" err="1" smtClean="0"/>
              <a:t>Ras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400" dirty="0"/>
              <a:t>Turning </a:t>
            </a:r>
            <a:r>
              <a:rPr lang="en-US" sz="4400" dirty="0" err="1"/>
              <a:t>Ras</a:t>
            </a:r>
            <a:r>
              <a:rPr lang="en-US" sz="4400" dirty="0"/>
              <a:t> On and Off</a:t>
            </a:r>
          </a:p>
        </p:txBody>
      </p:sp>
      <p:cxnSp>
        <p:nvCxnSpPr>
          <p:cNvPr id="14" name="Curved Connector 13"/>
          <p:cNvCxnSpPr>
            <a:stCxn id="20" idx="6"/>
            <a:endCxn id="21" idx="6"/>
          </p:cNvCxnSpPr>
          <p:nvPr/>
        </p:nvCxnSpPr>
        <p:spPr>
          <a:xfrm>
            <a:off x="5181599" y="2438400"/>
            <a:ext cx="1589" cy="2110740"/>
          </a:xfrm>
          <a:prstGeom prst="curvedConnector3">
            <a:avLst>
              <a:gd name="adj1" fmla="val 32351919"/>
            </a:avLst>
          </a:prstGeom>
          <a:ln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urved Connector 38"/>
          <p:cNvCxnSpPr>
            <a:stCxn id="21" idx="2"/>
            <a:endCxn id="20" idx="2"/>
          </p:cNvCxnSpPr>
          <p:nvPr/>
        </p:nvCxnSpPr>
        <p:spPr>
          <a:xfrm rot="10800000">
            <a:off x="3962400" y="2438400"/>
            <a:ext cx="1589" cy="2110740"/>
          </a:xfrm>
          <a:prstGeom prst="curvedConnector3">
            <a:avLst>
              <a:gd name="adj1" fmla="val 30471303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962399" y="1828800"/>
            <a:ext cx="1219200" cy="1219200"/>
          </a:xfrm>
          <a:prstGeom prst="ellipse">
            <a:avLst/>
          </a:prstGeom>
          <a:solidFill>
            <a:srgbClr val="FF403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Ras</a:t>
            </a:r>
            <a:r>
              <a:rPr lang="en-US" dirty="0" smtClean="0"/>
              <a:t>-GDP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3963988" y="3939540"/>
            <a:ext cx="1219200" cy="1219200"/>
          </a:xfrm>
          <a:prstGeom prst="ellipse">
            <a:avLst/>
          </a:prstGeom>
          <a:solidFill>
            <a:srgbClr val="6ECD8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Ras</a:t>
            </a:r>
            <a:r>
              <a:rPr lang="en-US" dirty="0" smtClean="0"/>
              <a:t>-GTP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667000" y="6019800"/>
            <a:ext cx="3905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entire reversible reaction (????)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hape 29"/>
          <p:cNvCxnSpPr>
            <a:stCxn id="23" idx="1"/>
            <a:endCxn id="26" idx="0"/>
          </p:cNvCxnSpPr>
          <p:nvPr/>
        </p:nvCxnSpPr>
        <p:spPr>
          <a:xfrm rot="10800000">
            <a:off x="6347458" y="4572000"/>
            <a:ext cx="1120142" cy="990600"/>
          </a:xfrm>
          <a:prstGeom prst="curvedConnector2">
            <a:avLst/>
          </a:prstGeom>
          <a:ln>
            <a:headEnd type="triangle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hape 27"/>
          <p:cNvCxnSpPr>
            <a:stCxn id="24" idx="2"/>
            <a:endCxn id="26" idx="3"/>
          </p:cNvCxnSpPr>
          <p:nvPr/>
        </p:nvCxnSpPr>
        <p:spPr>
          <a:xfrm rot="10800000" flipV="1">
            <a:off x="6331293" y="3543300"/>
            <a:ext cx="1136308" cy="989675"/>
          </a:xfrm>
          <a:prstGeom prst="curvedConnector2">
            <a:avLst/>
          </a:prstGeom>
          <a:ln>
            <a:headEnd type="triangle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>
            <a:stCxn id="24" idx="2"/>
            <a:endCxn id="18" idx="3"/>
          </p:cNvCxnSpPr>
          <p:nvPr/>
        </p:nvCxnSpPr>
        <p:spPr>
          <a:xfrm rot="10800000">
            <a:off x="6178895" y="2477423"/>
            <a:ext cx="1288706" cy="1065878"/>
          </a:xfrm>
          <a:prstGeom prst="curvedConnector2">
            <a:avLst/>
          </a:prstGeom>
          <a:ln>
            <a:headEnd type="triangle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urved Connector 11"/>
          <p:cNvCxnSpPr>
            <a:stCxn id="9" idx="1"/>
            <a:endCxn id="18" idx="1"/>
          </p:cNvCxnSpPr>
          <p:nvPr/>
        </p:nvCxnSpPr>
        <p:spPr>
          <a:xfrm rot="10800000" flipV="1">
            <a:off x="6178896" y="1524000"/>
            <a:ext cx="1288705" cy="921094"/>
          </a:xfrm>
          <a:prstGeom prst="curvedConnector2">
            <a:avLst/>
          </a:prstGeom>
          <a:ln>
            <a:headEnd type="triangle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Turning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Ras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On and Off</a:t>
            </a:r>
          </a:p>
        </p:txBody>
      </p:sp>
      <p:cxnSp>
        <p:nvCxnSpPr>
          <p:cNvPr id="14" name="Curved Connector 13"/>
          <p:cNvCxnSpPr>
            <a:stCxn id="20" idx="6"/>
            <a:endCxn id="21" idx="6"/>
          </p:cNvCxnSpPr>
          <p:nvPr/>
        </p:nvCxnSpPr>
        <p:spPr>
          <a:xfrm>
            <a:off x="5181599" y="2438400"/>
            <a:ext cx="1589" cy="2110740"/>
          </a:xfrm>
          <a:prstGeom prst="curvedConnector3">
            <a:avLst>
              <a:gd name="adj1" fmla="val 32351919"/>
            </a:avLst>
          </a:prstGeom>
          <a:ln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467600" y="1066800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GDP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172200" y="2438399"/>
            <a:ext cx="45719" cy="4571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467600" y="5105400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GTP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 flipV="1">
            <a:off x="6324598" y="4526281"/>
            <a:ext cx="45719" cy="4571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Curved Connector 38"/>
          <p:cNvCxnSpPr>
            <a:stCxn id="21" idx="2"/>
            <a:endCxn id="20" idx="2"/>
          </p:cNvCxnSpPr>
          <p:nvPr/>
        </p:nvCxnSpPr>
        <p:spPr>
          <a:xfrm rot="10800000">
            <a:off x="3962400" y="2438400"/>
            <a:ext cx="1589" cy="2110740"/>
          </a:xfrm>
          <a:prstGeom prst="curvedConnector3">
            <a:avLst>
              <a:gd name="adj1" fmla="val 30471303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962399" y="1828800"/>
            <a:ext cx="1219200" cy="1219200"/>
          </a:xfrm>
          <a:prstGeom prst="ellipse">
            <a:avLst/>
          </a:prstGeom>
          <a:solidFill>
            <a:srgbClr val="FF403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Ras</a:t>
            </a:r>
            <a:r>
              <a:rPr lang="en-US" dirty="0" smtClean="0"/>
              <a:t>-GDP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3963988" y="3939540"/>
            <a:ext cx="1219200" cy="1219200"/>
          </a:xfrm>
          <a:prstGeom prst="ellipse">
            <a:avLst/>
          </a:prstGeom>
          <a:solidFill>
            <a:srgbClr val="6ECD8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Ras</a:t>
            </a:r>
            <a:r>
              <a:rPr lang="en-US" dirty="0" smtClean="0"/>
              <a:t>-GTP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7467601" y="2933701"/>
            <a:ext cx="1219200" cy="1219200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Ras</a:t>
            </a:r>
            <a:r>
              <a:rPr lang="en-US" dirty="0" smtClean="0"/>
              <a:t>-O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084900" y="6019800"/>
            <a:ext cx="5154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Ras</a:t>
            </a:r>
            <a:r>
              <a:rPr lang="en-US" dirty="0" smtClean="0"/>
              <a:t> can bind to either GDP or GTP (or not at all)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091101Workshops">
  <a:themeElements>
    <a:clrScheme name="20091101Workshop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0091101Workshop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lnDef>
  </a:objectDefaults>
  <a:extraClrSchemeLst>
    <a:extraClrScheme>
      <a:clrScheme name="20091101Workshop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1101Workshop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1101Workshop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1101Workshop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1101Workshop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1101Workshop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1101Workshop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2014Introduction.pptx</Template>
  <TotalTime>1523</TotalTime>
  <Words>772</Words>
  <Application>Microsoft Macintosh PowerPoint</Application>
  <PresentationFormat>On-screen Show (4:3)</PresentationFormat>
  <Paragraphs>182</Paragraphs>
  <Slides>25</Slides>
  <Notes>13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20091101Workshops</vt:lpstr>
      <vt:lpstr>Activating and de-activating Ras</vt:lpstr>
      <vt:lpstr>Key human members of Ras family</vt:lpstr>
      <vt:lpstr>Some terms</vt:lpstr>
      <vt:lpstr>Slide 4</vt:lpstr>
      <vt:lpstr>Turning Ras On and Off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Guanine Nucleotide Exchange Rate</vt:lpstr>
      <vt:lpstr>Guanine Nucleotide Exchange Rate</vt:lpstr>
      <vt:lpstr>Guanine Nucleotide Exchange Rate</vt:lpstr>
      <vt:lpstr>Guanine Nucleotide Exchange Rate</vt:lpstr>
      <vt:lpstr>Guanine Nucleotide Exchange Rate</vt:lpstr>
      <vt:lpstr>Guanine Nucleotide Exchange Rate</vt:lpstr>
      <vt:lpstr>Slide 20</vt:lpstr>
      <vt:lpstr>How Fast Does Ras Turn Off </vt:lpstr>
      <vt:lpstr>Slide 22</vt:lpstr>
      <vt:lpstr>Slide 23</vt:lpstr>
      <vt:lpstr>Summary</vt:lpstr>
      <vt:lpstr>YouTube Lectures on Ras</vt:lpstr>
    </vt:vector>
  </TitlesOfParts>
  <Company>Lehman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 family of proteins</dc:title>
  <dc:creator>Nancy Griffeth</dc:creator>
  <cp:lastModifiedBy>Nancy Griffeth</cp:lastModifiedBy>
  <cp:revision>64</cp:revision>
  <dcterms:created xsi:type="dcterms:W3CDTF">2014-08-13T16:12:17Z</dcterms:created>
  <dcterms:modified xsi:type="dcterms:W3CDTF">2014-08-13T16:13:24Z</dcterms:modified>
</cp:coreProperties>
</file>