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7"/>
  </p:notesMasterIdLst>
  <p:sldIdLst>
    <p:sldId id="256" r:id="rId2"/>
    <p:sldId id="258" r:id="rId3"/>
    <p:sldId id="260" r:id="rId4"/>
    <p:sldId id="290" r:id="rId5"/>
    <p:sldId id="257" r:id="rId6"/>
    <p:sldId id="272" r:id="rId7"/>
    <p:sldId id="273" r:id="rId8"/>
    <p:sldId id="274" r:id="rId9"/>
    <p:sldId id="275" r:id="rId10"/>
    <p:sldId id="276" r:id="rId11"/>
    <p:sldId id="268" r:id="rId12"/>
    <p:sldId id="277" r:id="rId13"/>
    <p:sldId id="278" r:id="rId14"/>
    <p:sldId id="271" r:id="rId15"/>
    <p:sldId id="286" r:id="rId16"/>
    <p:sldId id="285" r:id="rId17"/>
    <p:sldId id="287" r:id="rId18"/>
    <p:sldId id="280" r:id="rId19"/>
    <p:sldId id="279" r:id="rId20"/>
    <p:sldId id="282" r:id="rId21"/>
    <p:sldId id="281" r:id="rId22"/>
    <p:sldId id="283" r:id="rId23"/>
    <p:sldId id="284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ECD8F"/>
    <a:srgbClr val="FF4032"/>
    <a:srgbClr val="FF26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436" autoAdjust="0"/>
    <p:restoredTop sz="94660"/>
  </p:normalViewPr>
  <p:slideViewPr>
    <p:cSldViewPr snapToObjects="1">
      <p:cViewPr varScale="1">
        <p:scale>
          <a:sx n="105" d="100"/>
          <a:sy n="105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13984-A0E0-DF4F-B4B1-4F8BA9FFDD75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3D05C-273F-5249-AD27-3B7D00062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Nucleotides</a:t>
            </a:r>
            <a:r>
              <a:rPr lang="en-US" baseline="0" dirty="0" smtClean="0"/>
              <a:t> carry energy within a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Nucleotides</a:t>
            </a:r>
            <a:r>
              <a:rPr lang="en-US" baseline="0" dirty="0" smtClean="0"/>
              <a:t> carry energy within a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D05C-273F-5249-AD27-3B7D00062D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466D5B05-3AED-8D47-830D-B5139B5880F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CD421C2-86BD-E240-93A8-72F369728D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27CA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AVKZtfQ-Nmg" TargetMode="External"/><Relationship Id="rId3" Type="http://schemas.openxmlformats.org/officeDocument/2006/relationships/hyperlink" Target="mailto:http://www.youtube.com/watch?v=Ek4Y7EunfQ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v=TA_2WbGA0z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2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Activating and de-activating </a:t>
            </a:r>
            <a:r>
              <a:rPr lang="en-US" dirty="0" err="1" smtClean="0"/>
              <a:t>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>
            <a:stCxn id="26" idx="2"/>
          </p:cNvCxnSpPr>
          <p:nvPr/>
        </p:nvCxnSpPr>
        <p:spPr>
          <a:xfrm rot="10800000" flipV="1">
            <a:off x="5183188" y="4549140"/>
            <a:ext cx="1141410" cy="22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3" idx="1"/>
            <a:endCxn id="26" idx="0"/>
          </p:cNvCxnSpPr>
          <p:nvPr/>
        </p:nvCxnSpPr>
        <p:spPr>
          <a:xfrm rot="10800000">
            <a:off x="6347458" y="4572000"/>
            <a:ext cx="1120142" cy="9906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2"/>
            <a:endCxn id="26" idx="3"/>
          </p:cNvCxnSpPr>
          <p:nvPr/>
        </p:nvCxnSpPr>
        <p:spPr>
          <a:xfrm rot="10800000" flipV="1">
            <a:off x="6331293" y="3543300"/>
            <a:ext cx="1136308" cy="98967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24" idx="2"/>
            <a:endCxn id="18" idx="3"/>
          </p:cNvCxnSpPr>
          <p:nvPr/>
        </p:nvCxnSpPr>
        <p:spPr>
          <a:xfrm rot="10800000">
            <a:off x="6178895" y="2477423"/>
            <a:ext cx="1288706" cy="1065878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1"/>
            <a:endCxn id="18" idx="1"/>
          </p:cNvCxnSpPr>
          <p:nvPr/>
        </p:nvCxnSpPr>
        <p:spPr>
          <a:xfrm rot="10800000" flipV="1">
            <a:off x="6178896" y="1524000"/>
            <a:ext cx="1288705" cy="921094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20" idx="6"/>
          </p:cNvCxnSpPr>
          <p:nvPr/>
        </p:nvCxnSpPr>
        <p:spPr>
          <a:xfrm rot="16200000" flipV="1">
            <a:off x="5676900" y="1943099"/>
            <a:ext cx="6694" cy="997296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Turning </a:t>
            </a:r>
            <a:r>
              <a:rPr lang="en-US" sz="4400" dirty="0" err="1"/>
              <a:t>Ras</a:t>
            </a:r>
            <a:r>
              <a:rPr lang="en-US" sz="4400" dirty="0"/>
              <a:t> </a:t>
            </a:r>
            <a:r>
              <a:rPr lang="en-US" sz="4400" dirty="0" smtClean="0"/>
              <a:t>On</a:t>
            </a:r>
            <a:endParaRPr lang="en-US" sz="4400" dirty="0"/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467600" y="10668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72200" y="243839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67600" y="51054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V="1">
            <a:off x="6324598" y="4526281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467601" y="2933701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11137" y="3358634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" y="6248400"/>
            <a:ext cx="87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guanine nucleotide exchange factor (GEF) helps </a:t>
            </a:r>
            <a:r>
              <a:rPr lang="en-US" dirty="0" err="1" smtClean="0"/>
              <a:t>Ras</a:t>
            </a:r>
            <a:r>
              <a:rPr lang="en-US" dirty="0" smtClean="0"/>
              <a:t> exchange a GDP for a GTP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>
            <a:stCxn id="26" idx="2"/>
          </p:cNvCxnSpPr>
          <p:nvPr/>
        </p:nvCxnSpPr>
        <p:spPr>
          <a:xfrm rot="10800000" flipV="1">
            <a:off x="5183188" y="4549140"/>
            <a:ext cx="1141410" cy="22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3" idx="1"/>
            <a:endCxn id="26" idx="0"/>
          </p:cNvCxnSpPr>
          <p:nvPr/>
        </p:nvCxnSpPr>
        <p:spPr>
          <a:xfrm rot="10800000">
            <a:off x="6347458" y="4572000"/>
            <a:ext cx="1120142" cy="9906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2"/>
            <a:endCxn id="26" idx="3"/>
          </p:cNvCxnSpPr>
          <p:nvPr/>
        </p:nvCxnSpPr>
        <p:spPr>
          <a:xfrm rot="10800000" flipV="1">
            <a:off x="6331293" y="3543300"/>
            <a:ext cx="1136308" cy="98967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24" idx="2"/>
            <a:endCxn id="18" idx="3"/>
          </p:cNvCxnSpPr>
          <p:nvPr/>
        </p:nvCxnSpPr>
        <p:spPr>
          <a:xfrm rot="10800000">
            <a:off x="6178895" y="2477423"/>
            <a:ext cx="1288706" cy="1065878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1"/>
            <a:endCxn id="18" idx="1"/>
          </p:cNvCxnSpPr>
          <p:nvPr/>
        </p:nvCxnSpPr>
        <p:spPr>
          <a:xfrm rot="10800000" flipV="1">
            <a:off x="6178896" y="1524000"/>
            <a:ext cx="1288705" cy="92109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20" idx="6"/>
          </p:cNvCxnSpPr>
          <p:nvPr/>
        </p:nvCxnSpPr>
        <p:spPr>
          <a:xfrm rot="16200000" flipV="1">
            <a:off x="5676900" y="1943099"/>
            <a:ext cx="6694" cy="997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Turning </a:t>
            </a:r>
            <a:r>
              <a:rPr lang="en-US" sz="4400" dirty="0" err="1"/>
              <a:t>Ras</a:t>
            </a:r>
            <a:r>
              <a:rPr lang="en-US" sz="4400" dirty="0" smtClean="0"/>
              <a:t> On and Off</a:t>
            </a:r>
            <a:endParaRPr lang="en-US" sz="4400" dirty="0"/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467600" y="10668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72200" y="243839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67600" y="51054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V="1">
            <a:off x="6324598" y="4526281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61029" y="3358635"/>
            <a:ext cx="66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467601" y="2933701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11137" y="3358634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62000" y="6139934"/>
            <a:ext cx="782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GTPase</a:t>
            </a:r>
            <a:r>
              <a:rPr lang="en-US" dirty="0" smtClean="0"/>
              <a:t> Activating Protein (GAP) helps </a:t>
            </a:r>
            <a:r>
              <a:rPr lang="en-US" dirty="0" err="1" smtClean="0"/>
              <a:t>Ras</a:t>
            </a:r>
            <a:r>
              <a:rPr lang="en-US" dirty="0" smtClean="0"/>
              <a:t> turn the GTP back into GDP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But wait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There’s More!!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15000" y="3358635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GEF</a:t>
            </a:r>
            <a:endParaRPr lang="en-US" dirty="0"/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90214" y="3358635"/>
            <a:ext cx="66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14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How Fast Does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Ras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Turn On?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962399" y="1828800"/>
            <a:ext cx="2463403" cy="3329940"/>
            <a:chOff x="3962399" y="1828800"/>
            <a:chExt cx="2463403" cy="3329940"/>
          </a:xfrm>
        </p:grpSpPr>
        <p:cxnSp>
          <p:nvCxnSpPr>
            <p:cNvPr id="14" name="Curved Connector 13"/>
            <p:cNvCxnSpPr>
              <a:stCxn id="20" idx="6"/>
              <a:endCxn id="21" idx="6"/>
            </p:cNvCxnSpPr>
            <p:nvPr/>
          </p:nvCxnSpPr>
          <p:spPr>
            <a:xfrm>
              <a:off x="5181599" y="2438400"/>
              <a:ext cx="1589" cy="2110740"/>
            </a:xfrm>
            <a:prstGeom prst="curvedConnector3">
              <a:avLst>
                <a:gd name="adj1" fmla="val 32351919"/>
              </a:avLst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715000" y="3358635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962399" y="1828800"/>
              <a:ext cx="1219200" cy="1219200"/>
            </a:xfrm>
            <a:prstGeom prst="ellipse">
              <a:avLst/>
            </a:prstGeom>
            <a:solidFill>
              <a:srgbClr val="FF403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Ras</a:t>
              </a:r>
              <a:r>
                <a:rPr lang="en-US" dirty="0" smtClean="0"/>
                <a:t>-GDP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3963988" y="3939540"/>
              <a:ext cx="1219200" cy="1219200"/>
            </a:xfrm>
            <a:prstGeom prst="ellipse">
              <a:avLst/>
            </a:prstGeom>
            <a:solidFill>
              <a:srgbClr val="6ECD8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Ras</a:t>
              </a:r>
              <a:r>
                <a:rPr lang="en-US" dirty="0" smtClean="0"/>
                <a:t>-GTP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90600" y="2389234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18" name="Curved Connector 17"/>
          <p:cNvCxnSpPr>
            <a:stCxn id="6" idx="6"/>
          </p:cNvCxnSpPr>
          <p:nvPr/>
        </p:nvCxnSpPr>
        <p:spPr>
          <a:xfrm>
            <a:off x="2209800" y="2998834"/>
            <a:ext cx="1447800" cy="562145"/>
          </a:xfrm>
          <a:prstGeom prst="curvedConnector3">
            <a:avLst>
              <a:gd name="adj1" fmla="val 50000"/>
            </a:avLst>
          </a:prstGeom>
          <a:ln>
            <a:solidFill>
              <a:srgbClr val="FF403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5671" y="5000455"/>
            <a:ext cx="198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cat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m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7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65671" y="5000455"/>
            <a:ext cx="198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cat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m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17321" y="2036979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29400" y="25908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20" name="Curved Connector 19"/>
          <p:cNvCxnSpPr>
            <a:stCxn id="7" idx="6"/>
            <a:endCxn id="8" idx="2"/>
          </p:cNvCxnSpPr>
          <p:nvPr/>
        </p:nvCxnSpPr>
        <p:spPr>
          <a:xfrm flipV="1">
            <a:off x="4876800" y="3200400"/>
            <a:ext cx="1752600" cy="3605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14748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  <a:endCxn id="8" idx="2"/>
          </p:cNvCxnSpPr>
          <p:nvPr/>
        </p:nvCxnSpPr>
        <p:spPr>
          <a:xfrm rot="16200000" flipH="1">
            <a:off x="5880917" y="2451917"/>
            <a:ext cx="811166" cy="68580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5671" y="5000455"/>
            <a:ext cx="198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cat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m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90600" y="2389234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29400" y="25908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18" name="Curved Connector 17"/>
          <p:cNvCxnSpPr>
            <a:stCxn id="6" idx="6"/>
            <a:endCxn id="7" idx="2"/>
          </p:cNvCxnSpPr>
          <p:nvPr/>
        </p:nvCxnSpPr>
        <p:spPr>
          <a:xfrm>
            <a:off x="2209800" y="2998834"/>
            <a:ext cx="1447800" cy="5621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7" idx="6"/>
            <a:endCxn id="8" idx="2"/>
          </p:cNvCxnSpPr>
          <p:nvPr/>
        </p:nvCxnSpPr>
        <p:spPr>
          <a:xfrm flipV="1">
            <a:off x="4876800" y="3200400"/>
            <a:ext cx="1752600" cy="3605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6301" y="12462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7" idx="1"/>
            <a:endCxn id="21" idx="2"/>
          </p:cNvCxnSpPr>
          <p:nvPr/>
        </p:nvCxnSpPr>
        <p:spPr>
          <a:xfrm rot="16200000" flipV="1">
            <a:off x="3035179" y="2328957"/>
            <a:ext cx="969293" cy="63264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14748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  <a:endCxn id="7" idx="7"/>
          </p:cNvCxnSpPr>
          <p:nvPr/>
        </p:nvCxnSpPr>
        <p:spPr>
          <a:xfrm rot="5400000">
            <a:off x="4950580" y="2136906"/>
            <a:ext cx="740693" cy="124534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90600" y="2389234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29400" y="25908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18" name="Curved Connector 17"/>
          <p:cNvCxnSpPr>
            <a:stCxn id="6" idx="6"/>
            <a:endCxn id="7" idx="2"/>
          </p:cNvCxnSpPr>
          <p:nvPr/>
        </p:nvCxnSpPr>
        <p:spPr>
          <a:xfrm>
            <a:off x="2209800" y="2998834"/>
            <a:ext cx="1447800" cy="5621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7" idx="6"/>
            <a:endCxn id="8" idx="2"/>
          </p:cNvCxnSpPr>
          <p:nvPr/>
        </p:nvCxnSpPr>
        <p:spPr>
          <a:xfrm flipV="1">
            <a:off x="4876800" y="3200400"/>
            <a:ext cx="1752600" cy="3605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6301" y="12462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7" idx="1"/>
            <a:endCxn id="21" idx="2"/>
          </p:cNvCxnSpPr>
          <p:nvPr/>
        </p:nvCxnSpPr>
        <p:spPr>
          <a:xfrm rot="16200000" flipV="1">
            <a:off x="3035179" y="2328957"/>
            <a:ext cx="969293" cy="63264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14748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  <a:endCxn id="7" idx="7"/>
          </p:cNvCxnSpPr>
          <p:nvPr/>
        </p:nvCxnSpPr>
        <p:spPr>
          <a:xfrm rot="5400000">
            <a:off x="4950580" y="2136906"/>
            <a:ext cx="740693" cy="124534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5332504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5 times as fast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5181600" y="35052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51101" y="3608434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Cdc25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644215" y="4170579"/>
            <a:ext cx="2213785" cy="1392021"/>
          </a:xfrm>
          <a:custGeom>
            <a:avLst/>
            <a:gdLst>
              <a:gd name="connsiteX0" fmla="*/ 74706 w 2213785"/>
              <a:gd name="connsiteY0" fmla="*/ 211667 h 1392021"/>
              <a:gd name="connsiteX1" fmla="*/ 239059 w 2213785"/>
              <a:gd name="connsiteY1" fmla="*/ 1018491 h 1392021"/>
              <a:gd name="connsiteX2" fmla="*/ 1509059 w 2213785"/>
              <a:gd name="connsiteY2" fmla="*/ 1332256 h 1392021"/>
              <a:gd name="connsiteX3" fmla="*/ 2166471 w 2213785"/>
              <a:gd name="connsiteY3" fmla="*/ 659903 h 1392021"/>
              <a:gd name="connsiteX4" fmla="*/ 1792942 w 2213785"/>
              <a:gd name="connsiteY4" fmla="*/ 181785 h 1392021"/>
              <a:gd name="connsiteX5" fmla="*/ 1090706 w 2213785"/>
              <a:gd name="connsiteY5" fmla="*/ 405903 h 1392021"/>
              <a:gd name="connsiteX6" fmla="*/ 522942 w 2213785"/>
              <a:gd name="connsiteY6" fmla="*/ 32373 h 1392021"/>
              <a:gd name="connsiteX7" fmla="*/ 74706 w 2213785"/>
              <a:gd name="connsiteY7" fmla="*/ 211667 h 139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3785" h="1392021">
                <a:moveTo>
                  <a:pt x="74706" y="211667"/>
                </a:moveTo>
                <a:cubicBezTo>
                  <a:pt x="27392" y="376020"/>
                  <a:pt x="0" y="831726"/>
                  <a:pt x="239059" y="1018491"/>
                </a:cubicBezTo>
                <a:cubicBezTo>
                  <a:pt x="478118" y="1205256"/>
                  <a:pt x="1187824" y="1392021"/>
                  <a:pt x="1509059" y="1332256"/>
                </a:cubicBezTo>
                <a:cubicBezTo>
                  <a:pt x="1830294" y="1272491"/>
                  <a:pt x="2119157" y="851648"/>
                  <a:pt x="2166471" y="659903"/>
                </a:cubicBezTo>
                <a:cubicBezTo>
                  <a:pt x="2213785" y="468158"/>
                  <a:pt x="1972236" y="224118"/>
                  <a:pt x="1792942" y="181785"/>
                </a:cubicBezTo>
                <a:cubicBezTo>
                  <a:pt x="1613648" y="139452"/>
                  <a:pt x="1302372" y="430805"/>
                  <a:pt x="1090706" y="405903"/>
                </a:cubicBezTo>
                <a:cubicBezTo>
                  <a:pt x="879040" y="381001"/>
                  <a:pt x="694765" y="64746"/>
                  <a:pt x="522942" y="32373"/>
                </a:cubicBezTo>
                <a:cubicBezTo>
                  <a:pt x="351119" y="0"/>
                  <a:pt x="122020" y="47314"/>
                  <a:pt x="74706" y="2116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Guanine Nucleotide Exchange Rate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90600" y="2389234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2951379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29400" y="25908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7781124" y="5563337"/>
            <a:ext cx="1286676" cy="1142263"/>
            <a:chOff x="7755525" y="5029712"/>
            <a:chExt cx="1286676" cy="1142263"/>
          </a:xfrm>
        </p:grpSpPr>
        <p:grpSp>
          <p:nvGrpSpPr>
            <p:cNvPr id="9" name="Group 8"/>
            <p:cNvGrpSpPr/>
            <p:nvPr/>
          </p:nvGrpSpPr>
          <p:grpSpPr>
            <a:xfrm>
              <a:off x="7755525" y="5029712"/>
              <a:ext cx="442477" cy="1142263"/>
              <a:chOff x="3962399" y="1828800"/>
              <a:chExt cx="1220789" cy="3329940"/>
            </a:xfrm>
          </p:grpSpPr>
          <p:cxnSp>
            <p:nvCxnSpPr>
              <p:cNvPr id="10" name="Curved Connector 9"/>
              <p:cNvCxnSpPr>
                <a:stCxn id="12" idx="6"/>
                <a:endCxn id="13" idx="6"/>
              </p:cNvCxnSpPr>
              <p:nvPr/>
            </p:nvCxnSpPr>
            <p:spPr>
              <a:xfrm>
                <a:off x="5181599" y="2438400"/>
                <a:ext cx="1589" cy="2110740"/>
              </a:xfrm>
              <a:prstGeom prst="curvedConnector3">
                <a:avLst>
                  <a:gd name="adj1" fmla="val 32351919"/>
                </a:avLst>
              </a:pr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962399" y="1828800"/>
                <a:ext cx="1219200" cy="1219200"/>
              </a:xfrm>
              <a:prstGeom prst="ellipse">
                <a:avLst/>
              </a:prstGeom>
              <a:solidFill>
                <a:srgbClr val="FF403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3988" y="3939540"/>
                <a:ext cx="1219200" cy="1219200"/>
              </a:xfrm>
              <a:prstGeom prst="ellipse">
                <a:avLst/>
              </a:prstGeom>
              <a:solidFill>
                <a:srgbClr val="6ECD8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331399" y="5377934"/>
              <a:ext cx="710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Sos1</a:t>
              </a:r>
              <a:endParaRPr lang="en-US" dirty="0"/>
            </a:p>
          </p:txBody>
        </p:sp>
      </p:grpSp>
      <p:cxnSp>
        <p:nvCxnSpPr>
          <p:cNvPr id="18" name="Curved Connector 17"/>
          <p:cNvCxnSpPr>
            <a:stCxn id="6" idx="6"/>
            <a:endCxn id="7" idx="2"/>
          </p:cNvCxnSpPr>
          <p:nvPr/>
        </p:nvCxnSpPr>
        <p:spPr>
          <a:xfrm>
            <a:off x="2209800" y="2998834"/>
            <a:ext cx="1447800" cy="5621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7" idx="6"/>
            <a:endCxn id="8" idx="2"/>
          </p:cNvCxnSpPr>
          <p:nvPr/>
        </p:nvCxnSpPr>
        <p:spPr>
          <a:xfrm flipV="1">
            <a:off x="4876800" y="3200400"/>
            <a:ext cx="1752600" cy="3605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6301" y="12462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7" idx="1"/>
            <a:endCxn id="21" idx="2"/>
          </p:cNvCxnSpPr>
          <p:nvPr/>
        </p:nvCxnSpPr>
        <p:spPr>
          <a:xfrm rot="16200000" flipV="1">
            <a:off x="3035179" y="2328957"/>
            <a:ext cx="969293" cy="632647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147483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  <a:endCxn id="7" idx="7"/>
          </p:cNvCxnSpPr>
          <p:nvPr/>
        </p:nvCxnSpPr>
        <p:spPr>
          <a:xfrm rot="5400000">
            <a:off x="4950580" y="2136906"/>
            <a:ext cx="740693" cy="124534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5332504"/>
            <a:ext cx="3161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Rate: 75 times as fast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>
          <a:xfrm>
            <a:off x="5181600" y="35052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5587781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of Sos1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 rot="899755">
            <a:off x="2590800" y="3560979"/>
            <a:ext cx="4648200" cy="2420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3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human members of </a:t>
            </a:r>
            <a:r>
              <a:rPr lang="en-US" dirty="0" err="1" smtClean="0"/>
              <a:t>Ras</a:t>
            </a:r>
            <a:r>
              <a:rPr lang="en-US" dirty="0" smtClean="0"/>
              <a:t>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KRAS, HRAS, NRAS</a:t>
            </a:r>
          </a:p>
          <a:p>
            <a:r>
              <a:rPr lang="en-US" dirty="0" smtClean="0"/>
              <a:t>Kick-start cell growth when activated</a:t>
            </a:r>
          </a:p>
          <a:p>
            <a:r>
              <a:rPr lang="en-US" dirty="0" smtClean="0"/>
              <a:t>Other signaling?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Deactivation (Hydrolysis)</a:t>
            </a:r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320534"/>
            <a:ext cx="941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RASA1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Does </a:t>
            </a:r>
            <a:r>
              <a:rPr lang="en-US" dirty="0" err="1" smtClean="0"/>
              <a:t>Ras</a:t>
            </a:r>
            <a:r>
              <a:rPr lang="en-US" dirty="0" smtClean="0"/>
              <a:t> Turn Off </a:t>
            </a:r>
            <a:endParaRPr lang="en-US" dirty="0"/>
          </a:p>
        </p:txBody>
      </p:sp>
      <p:cxnSp>
        <p:nvCxnSpPr>
          <p:cNvPr id="3" name="Curved Connector 2"/>
          <p:cNvCxnSpPr>
            <a:stCxn id="5" idx="2"/>
            <a:endCxn id="4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606534"/>
            <a:ext cx="6098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-GTP is a </a:t>
            </a:r>
            <a:r>
              <a:rPr lang="en-US" dirty="0" err="1" smtClean="0"/>
              <a:t>GTPase</a:t>
            </a:r>
            <a:r>
              <a:rPr lang="en-US" dirty="0" smtClean="0"/>
              <a:t>: It hydrolyzes GTP to GDP (slowly)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Deactivation (Hydrolysis)</a:t>
            </a:r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320534"/>
            <a:ext cx="941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RASA1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02018" y="5682734"/>
            <a:ext cx="430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RASA1 speeds up the hydrolysis by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>
            <a:stCxn id="26" idx="2"/>
            <a:endCxn id="21" idx="6"/>
          </p:cNvCxnSpPr>
          <p:nvPr/>
        </p:nvCxnSpPr>
        <p:spPr>
          <a:xfrm rot="10800000" flipV="1">
            <a:off x="3125790" y="5006340"/>
            <a:ext cx="3198809" cy="22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3" idx="1"/>
            <a:endCxn id="26" idx="0"/>
          </p:cNvCxnSpPr>
          <p:nvPr/>
        </p:nvCxnSpPr>
        <p:spPr>
          <a:xfrm rot="10800000">
            <a:off x="6347458" y="5029200"/>
            <a:ext cx="1120142" cy="9906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2"/>
            <a:endCxn id="26" idx="3"/>
          </p:cNvCxnSpPr>
          <p:nvPr/>
        </p:nvCxnSpPr>
        <p:spPr>
          <a:xfrm rot="10800000" flipV="1">
            <a:off x="6331293" y="4000500"/>
            <a:ext cx="1136308" cy="98967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24" idx="2"/>
            <a:endCxn id="18" idx="3"/>
          </p:cNvCxnSpPr>
          <p:nvPr/>
        </p:nvCxnSpPr>
        <p:spPr>
          <a:xfrm rot="10800000">
            <a:off x="6178895" y="2934623"/>
            <a:ext cx="1288706" cy="1065878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1"/>
            <a:endCxn id="18" idx="1"/>
          </p:cNvCxnSpPr>
          <p:nvPr/>
        </p:nvCxnSpPr>
        <p:spPr>
          <a:xfrm rot="10800000" flipV="1">
            <a:off x="6178896" y="1981200"/>
            <a:ext cx="1288705" cy="92109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20" idx="6"/>
          </p:cNvCxnSpPr>
          <p:nvPr/>
        </p:nvCxnSpPr>
        <p:spPr>
          <a:xfrm rot="16200000" flipH="1" flipV="1">
            <a:off x="4643465" y="1383029"/>
            <a:ext cx="16166" cy="3054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Turning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and Off: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Whole Story (… or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it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?)</a:t>
            </a: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3124200" y="291846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467600" y="15240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72200" y="289559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67600" y="55626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V="1">
            <a:off x="6324598" y="4983481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1905001" y="291846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3810000"/>
            <a:ext cx="941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RASA1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905000" y="230886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6589" y="441960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467601" y="3390901"/>
            <a:ext cx="1219200" cy="1219200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352800" y="2663123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Sos1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708201" y="3032455"/>
            <a:ext cx="957920" cy="657055"/>
            <a:chOff x="3051101" y="2951379"/>
            <a:chExt cx="3806899" cy="2611221"/>
          </a:xfrm>
        </p:grpSpPr>
        <p:sp>
          <p:nvSpPr>
            <p:cNvPr id="31" name="Freeform 30"/>
            <p:cNvSpPr/>
            <p:nvPr/>
          </p:nvSpPr>
          <p:spPr>
            <a:xfrm>
              <a:off x="3051101" y="3608434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44215" y="4170579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657600" y="2951379"/>
              <a:ext cx="1219200" cy="1219200"/>
            </a:xfrm>
            <a:prstGeom prst="ellipse">
              <a:avLst/>
            </a:prstGeom>
            <a:solidFill>
              <a:srgbClr val="A6A6A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54822" y="3657532"/>
            <a:ext cx="911299" cy="625076"/>
            <a:chOff x="4194101" y="2951379"/>
            <a:chExt cx="3806899" cy="2611221"/>
          </a:xfrm>
        </p:grpSpPr>
        <p:sp>
          <p:nvSpPr>
            <p:cNvPr id="36" name="Freeform 35"/>
            <p:cNvSpPr/>
            <p:nvPr/>
          </p:nvSpPr>
          <p:spPr>
            <a:xfrm>
              <a:off x="4194101" y="3608434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787215" y="4170579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4800600" y="2951379"/>
              <a:ext cx="1219200" cy="1219200"/>
            </a:xfrm>
            <a:prstGeom prst="ellipse">
              <a:avLst/>
            </a:prstGeom>
            <a:solidFill>
              <a:srgbClr val="A6A6A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6324600" y="3505200"/>
              <a:ext cx="1219200" cy="1219200"/>
            </a:xfrm>
            <a:prstGeom prst="ellipse">
              <a:avLst/>
            </a:prstGeom>
            <a:solidFill>
              <a:srgbClr val="FF403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727123" y="4282608"/>
            <a:ext cx="938998" cy="644076"/>
            <a:chOff x="4724039" y="4170579"/>
            <a:chExt cx="3806899" cy="2611221"/>
          </a:xfrm>
        </p:grpSpPr>
        <p:sp>
          <p:nvSpPr>
            <p:cNvPr id="43" name="Freeform 42"/>
            <p:cNvSpPr/>
            <p:nvPr/>
          </p:nvSpPr>
          <p:spPr>
            <a:xfrm>
              <a:off x="4724039" y="4827634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317153" y="5389779"/>
              <a:ext cx="2213785" cy="1392021"/>
            </a:xfrm>
            <a:custGeom>
              <a:avLst/>
              <a:gdLst>
                <a:gd name="connsiteX0" fmla="*/ 74706 w 2213785"/>
                <a:gd name="connsiteY0" fmla="*/ 211667 h 1392021"/>
                <a:gd name="connsiteX1" fmla="*/ 239059 w 2213785"/>
                <a:gd name="connsiteY1" fmla="*/ 1018491 h 1392021"/>
                <a:gd name="connsiteX2" fmla="*/ 1509059 w 2213785"/>
                <a:gd name="connsiteY2" fmla="*/ 1332256 h 1392021"/>
                <a:gd name="connsiteX3" fmla="*/ 2166471 w 2213785"/>
                <a:gd name="connsiteY3" fmla="*/ 659903 h 1392021"/>
                <a:gd name="connsiteX4" fmla="*/ 1792942 w 2213785"/>
                <a:gd name="connsiteY4" fmla="*/ 181785 h 1392021"/>
                <a:gd name="connsiteX5" fmla="*/ 1090706 w 2213785"/>
                <a:gd name="connsiteY5" fmla="*/ 405903 h 1392021"/>
                <a:gd name="connsiteX6" fmla="*/ 522942 w 2213785"/>
                <a:gd name="connsiteY6" fmla="*/ 32373 h 1392021"/>
                <a:gd name="connsiteX7" fmla="*/ 74706 w 2213785"/>
                <a:gd name="connsiteY7" fmla="*/ 211667 h 139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13785" h="1392021">
                  <a:moveTo>
                    <a:pt x="74706" y="211667"/>
                  </a:moveTo>
                  <a:cubicBezTo>
                    <a:pt x="27392" y="376020"/>
                    <a:pt x="0" y="831726"/>
                    <a:pt x="239059" y="1018491"/>
                  </a:cubicBezTo>
                  <a:cubicBezTo>
                    <a:pt x="478118" y="1205256"/>
                    <a:pt x="1187824" y="1392021"/>
                    <a:pt x="1509059" y="1332256"/>
                  </a:cubicBezTo>
                  <a:cubicBezTo>
                    <a:pt x="1830294" y="1272491"/>
                    <a:pt x="2119157" y="851648"/>
                    <a:pt x="2166471" y="659903"/>
                  </a:cubicBezTo>
                  <a:cubicBezTo>
                    <a:pt x="2213785" y="468158"/>
                    <a:pt x="1972236" y="224118"/>
                    <a:pt x="1792942" y="181785"/>
                  </a:cubicBezTo>
                  <a:cubicBezTo>
                    <a:pt x="1613648" y="139452"/>
                    <a:pt x="1302372" y="430805"/>
                    <a:pt x="1090706" y="405903"/>
                  </a:cubicBezTo>
                  <a:cubicBezTo>
                    <a:pt x="879040" y="381001"/>
                    <a:pt x="694765" y="64746"/>
                    <a:pt x="522942" y="32373"/>
                  </a:cubicBezTo>
                  <a:cubicBezTo>
                    <a:pt x="351119" y="0"/>
                    <a:pt x="122020" y="47314"/>
                    <a:pt x="74706" y="2116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5330538" y="4170579"/>
              <a:ext cx="1219200" cy="1219200"/>
            </a:xfrm>
            <a:prstGeom prst="ellipse">
              <a:avLst/>
            </a:prstGeom>
            <a:solidFill>
              <a:srgbClr val="A6A6A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6854538" y="4724400"/>
              <a:ext cx="1219200" cy="1219200"/>
            </a:xfrm>
            <a:prstGeom prst="ellipse">
              <a:avLst/>
            </a:prstGeom>
            <a:solidFill>
              <a:srgbClr val="6ECD8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677734" y="317872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slow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54822" y="3764719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fast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85239" y="4398666"/>
            <a:ext cx="1236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Super </a:t>
            </a:r>
            <a:r>
              <a:rPr lang="en-US" dirty="0" smtClean="0"/>
              <a:t>fast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 is normally tightly bound to GDP</a:t>
            </a:r>
          </a:p>
          <a:p>
            <a:r>
              <a:rPr lang="en-US" dirty="0" err="1" smtClean="0"/>
              <a:t>Ras</a:t>
            </a:r>
            <a:r>
              <a:rPr lang="en-US" dirty="0" smtClean="0"/>
              <a:t> is activated by binding to GTP instead of GDP</a:t>
            </a:r>
          </a:p>
          <a:p>
            <a:r>
              <a:rPr lang="en-US" dirty="0" smtClean="0"/>
              <a:t>A “guanine nucleotide exchange factor” helps </a:t>
            </a:r>
            <a:r>
              <a:rPr lang="en-US" dirty="0" err="1" smtClean="0"/>
              <a:t>Ras</a:t>
            </a:r>
            <a:r>
              <a:rPr lang="en-US" dirty="0" smtClean="0"/>
              <a:t> to exchange GTP for GDP</a:t>
            </a:r>
          </a:p>
          <a:p>
            <a:pPr lvl="1"/>
            <a:r>
              <a:rPr lang="en-US" dirty="0" smtClean="0"/>
              <a:t>GEF is the generic term</a:t>
            </a:r>
          </a:p>
          <a:p>
            <a:pPr lvl="1"/>
            <a:r>
              <a:rPr lang="en-US" dirty="0" smtClean="0"/>
              <a:t>Sos1 is the specific GEF we will look at</a:t>
            </a:r>
          </a:p>
          <a:p>
            <a:pPr lvl="1"/>
            <a:r>
              <a:rPr lang="en-US" dirty="0" smtClean="0"/>
              <a:t>Sos1 has an </a:t>
            </a:r>
            <a:r>
              <a:rPr lang="en-US" dirty="0" err="1" smtClean="0"/>
              <a:t>allosteric</a:t>
            </a:r>
            <a:r>
              <a:rPr lang="en-US" dirty="0" smtClean="0"/>
              <a:t> site that affects the reaction rate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GTPase</a:t>
            </a:r>
            <a:r>
              <a:rPr lang="en-US" dirty="0" smtClean="0"/>
              <a:t> activating protein speeds up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GTPase</a:t>
            </a:r>
            <a:r>
              <a:rPr lang="en-US" dirty="0" smtClean="0"/>
              <a:t> activity (</a:t>
            </a:r>
            <a:r>
              <a:rPr lang="en-US" dirty="0" err="1" smtClean="0"/>
              <a:t>ie</a:t>
            </a:r>
            <a:r>
              <a:rPr lang="en-US" dirty="0" smtClean="0"/>
              <a:t>, hydrolyzing the GTP so it becomes GDP)</a:t>
            </a:r>
          </a:p>
          <a:p>
            <a:pPr lvl="1"/>
            <a:r>
              <a:rPr lang="en-US" dirty="0" smtClean="0"/>
              <a:t>GAP is the generic term</a:t>
            </a:r>
          </a:p>
          <a:p>
            <a:pPr lvl="1"/>
            <a:r>
              <a:rPr lang="en-US" dirty="0" smtClean="0"/>
              <a:t>RASA1 is the specific GAP we will look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r>
              <a:rPr lang="en-US" dirty="0" smtClean="0"/>
              <a:t> Lectures on </a:t>
            </a:r>
            <a:r>
              <a:rPr lang="en-US" dirty="0" err="1" smtClean="0"/>
              <a:t>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Wittinghofer Part 1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Wittinghofer</a:t>
            </a:r>
            <a:r>
              <a:rPr lang="en-US" dirty="0" smtClean="0">
                <a:hlinkClick r:id="rId3"/>
              </a:rPr>
              <a:t> Part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Conserved </a:t>
            </a:r>
            <a:r>
              <a:rPr lang="en-US" dirty="0" smtClean="0"/>
              <a:t>proteins, genes, etc.:  Appear in many organisms, presumably “conserved” by evolution</a:t>
            </a:r>
          </a:p>
          <a:p>
            <a:r>
              <a:rPr lang="en-US" b="1" dirty="0" err="1" smtClean="0"/>
              <a:t>Allosteric</a:t>
            </a:r>
            <a:r>
              <a:rPr lang="en-US" b="1" dirty="0" smtClean="0"/>
              <a:t> </a:t>
            </a:r>
            <a:r>
              <a:rPr lang="en-US" dirty="0" smtClean="0"/>
              <a:t>site: a site (other than the catalytic site) that affects the rate of a catalytic reaction</a:t>
            </a:r>
          </a:p>
          <a:p>
            <a:r>
              <a:rPr lang="en-US" b="1" dirty="0" smtClean="0"/>
              <a:t>Hydrolysis</a:t>
            </a:r>
            <a:r>
              <a:rPr lang="en-US" dirty="0" smtClean="0"/>
              <a:t>: cleavage of chemical bonds by the addition of water </a:t>
            </a:r>
          </a:p>
          <a:p>
            <a:r>
              <a:rPr lang="en-US" b="1" dirty="0" err="1" smtClean="0"/>
              <a:t>GTPase</a:t>
            </a:r>
            <a:r>
              <a:rPr lang="en-US" dirty="0" smtClean="0"/>
              <a:t>: a protein that catalyzes hydrolysis of GTP to GDP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697" y="2057400"/>
            <a:ext cx="830660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hlinkClick r:id="rId2"/>
              </a:rPr>
              <a:t>A Video: </a:t>
            </a:r>
          </a:p>
          <a:p>
            <a:pPr algn="ctr"/>
            <a:r>
              <a:rPr lang="en-US" sz="4400" dirty="0" err="1" smtClean="0"/>
              <a:t>GTPases</a:t>
            </a:r>
            <a:r>
              <a:rPr lang="en-US" sz="4400" dirty="0" smtClean="0"/>
              <a:t> as Molecular Switches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</a:t>
            </a:r>
            <a:r>
              <a:rPr lang="en-US" dirty="0" err="1" smtClean="0"/>
              <a:t>Ras</a:t>
            </a:r>
            <a:r>
              <a:rPr lang="en-US" dirty="0" smtClean="0"/>
              <a:t> On and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 is normally tightly bound to GDP</a:t>
            </a:r>
          </a:p>
          <a:p>
            <a:r>
              <a:rPr lang="en-US" dirty="0" err="1" smtClean="0"/>
              <a:t>Ras</a:t>
            </a:r>
            <a:r>
              <a:rPr lang="en-US" dirty="0" smtClean="0"/>
              <a:t> is </a:t>
            </a:r>
            <a:r>
              <a:rPr lang="en-US" i="1" dirty="0" smtClean="0"/>
              <a:t>activated </a:t>
            </a:r>
            <a:r>
              <a:rPr lang="en-US" dirty="0" smtClean="0"/>
              <a:t>by binding to GTP instead of GDP</a:t>
            </a:r>
          </a:p>
          <a:p>
            <a:r>
              <a:rPr lang="en-US" dirty="0" err="1" smtClean="0"/>
              <a:t>Ras</a:t>
            </a:r>
            <a:r>
              <a:rPr lang="en-US" dirty="0" smtClean="0"/>
              <a:t> is a weak </a:t>
            </a:r>
            <a:r>
              <a:rPr lang="en-US" dirty="0" err="1" smtClean="0"/>
              <a:t>GTPase</a:t>
            </a:r>
            <a:r>
              <a:rPr lang="en-US" dirty="0" smtClean="0"/>
              <a:t> (i.e., it </a:t>
            </a:r>
            <a:r>
              <a:rPr lang="en-US" dirty="0" err="1" smtClean="0"/>
              <a:t>encourges</a:t>
            </a:r>
            <a:r>
              <a:rPr lang="en-US" dirty="0" smtClean="0"/>
              <a:t> hydrolysis of GTP into GDP)</a:t>
            </a:r>
          </a:p>
          <a:p>
            <a:r>
              <a:rPr lang="en-US" dirty="0" smtClean="0"/>
              <a:t>A “guanine nucleotide exchange factor” helps </a:t>
            </a:r>
            <a:r>
              <a:rPr lang="en-US" dirty="0" err="1" smtClean="0"/>
              <a:t>Ras</a:t>
            </a:r>
            <a:r>
              <a:rPr lang="en-US" dirty="0" smtClean="0"/>
              <a:t> to exchange GTP for GDP</a:t>
            </a:r>
          </a:p>
          <a:p>
            <a:pPr lvl="1"/>
            <a:r>
              <a:rPr lang="en-US" dirty="0" smtClean="0"/>
              <a:t>GEF is the generic term</a:t>
            </a:r>
          </a:p>
          <a:p>
            <a:pPr lvl="1"/>
            <a:r>
              <a:rPr lang="en-US" dirty="0" smtClean="0"/>
              <a:t>Sos1 is the specific GEF we will look at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GTPase</a:t>
            </a:r>
            <a:r>
              <a:rPr lang="en-US" dirty="0" smtClean="0"/>
              <a:t> Activating Protein speeds up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GTPase</a:t>
            </a:r>
            <a:r>
              <a:rPr lang="en-US" dirty="0" smtClean="0"/>
              <a:t> activity</a:t>
            </a:r>
          </a:p>
          <a:p>
            <a:pPr lvl="1"/>
            <a:r>
              <a:rPr lang="en-US" dirty="0" smtClean="0"/>
              <a:t>GAP is the generic term</a:t>
            </a:r>
          </a:p>
          <a:p>
            <a:pPr lvl="1"/>
            <a:r>
              <a:rPr lang="en-US" dirty="0" smtClean="0"/>
              <a:t>RASA1 is the specific GAP we will look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Turning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and Off</a:t>
            </a:r>
          </a:p>
        </p:txBody>
      </p: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5955268"/>
            <a:ext cx="355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-GDP is the “off” state of </a:t>
            </a:r>
            <a:r>
              <a:rPr lang="en-US" dirty="0" err="1" smtClean="0"/>
              <a:t>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Turning </a:t>
            </a:r>
            <a:r>
              <a:rPr lang="en-US" sz="4400" dirty="0" err="1"/>
              <a:t>Ras</a:t>
            </a:r>
            <a:r>
              <a:rPr lang="en-US" sz="4400" dirty="0"/>
              <a:t> On and Off</a:t>
            </a: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5955268"/>
            <a:ext cx="352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-GTP is the “on” state of </a:t>
            </a:r>
            <a:r>
              <a:rPr lang="en-US" dirty="0" err="1" smtClean="0"/>
              <a:t>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Turning </a:t>
            </a:r>
            <a:r>
              <a:rPr lang="en-US" sz="4400" dirty="0" err="1"/>
              <a:t>Ras</a:t>
            </a:r>
            <a:r>
              <a:rPr lang="en-US" sz="4400" dirty="0"/>
              <a:t> On and Off</a:t>
            </a: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6019800"/>
            <a:ext cx="390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entire reversible reaction (????)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hape 29"/>
          <p:cNvCxnSpPr>
            <a:stCxn id="23" idx="1"/>
            <a:endCxn id="26" idx="0"/>
          </p:cNvCxnSpPr>
          <p:nvPr/>
        </p:nvCxnSpPr>
        <p:spPr>
          <a:xfrm rot="10800000">
            <a:off x="6347458" y="4572000"/>
            <a:ext cx="1120142" cy="990600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2"/>
            <a:endCxn id="26" idx="3"/>
          </p:cNvCxnSpPr>
          <p:nvPr/>
        </p:nvCxnSpPr>
        <p:spPr>
          <a:xfrm rot="10800000" flipV="1">
            <a:off x="6331293" y="3543300"/>
            <a:ext cx="1136308" cy="989675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24" idx="2"/>
            <a:endCxn id="18" idx="3"/>
          </p:cNvCxnSpPr>
          <p:nvPr/>
        </p:nvCxnSpPr>
        <p:spPr>
          <a:xfrm rot="10800000">
            <a:off x="6178895" y="2477423"/>
            <a:ext cx="1288706" cy="1065878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1"/>
            <a:endCxn id="18" idx="1"/>
          </p:cNvCxnSpPr>
          <p:nvPr/>
        </p:nvCxnSpPr>
        <p:spPr>
          <a:xfrm rot="10800000" flipV="1">
            <a:off x="6178896" y="1524000"/>
            <a:ext cx="1288705" cy="921094"/>
          </a:xfrm>
          <a:prstGeom prst="curvedConnector2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Turning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and Off</a:t>
            </a:r>
          </a:p>
        </p:txBody>
      </p:sp>
      <p:cxnSp>
        <p:nvCxnSpPr>
          <p:cNvPr id="14" name="Curved Connector 13"/>
          <p:cNvCxnSpPr>
            <a:stCxn id="20" idx="6"/>
            <a:endCxn id="21" idx="6"/>
          </p:cNvCxnSpPr>
          <p:nvPr/>
        </p:nvCxnSpPr>
        <p:spPr>
          <a:xfrm>
            <a:off x="5181599" y="2438400"/>
            <a:ext cx="1589" cy="2110740"/>
          </a:xfrm>
          <a:prstGeom prst="curvedConnector3">
            <a:avLst>
              <a:gd name="adj1" fmla="val 32351919"/>
            </a:avLst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467600" y="10668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72200" y="243839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67600" y="51054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GTP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V="1">
            <a:off x="6324598" y="4526281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>
            <a:stCxn id="21" idx="2"/>
            <a:endCxn id="20" idx="2"/>
          </p:cNvCxnSpPr>
          <p:nvPr/>
        </p:nvCxnSpPr>
        <p:spPr>
          <a:xfrm rot="10800000">
            <a:off x="3962400" y="2438400"/>
            <a:ext cx="1589" cy="2110740"/>
          </a:xfrm>
          <a:prstGeom prst="curvedConnector3">
            <a:avLst>
              <a:gd name="adj1" fmla="val 3047130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399" y="1828800"/>
            <a:ext cx="1219200" cy="1219200"/>
          </a:xfrm>
          <a:prstGeom prst="ellipse">
            <a:avLst/>
          </a:prstGeom>
          <a:solidFill>
            <a:srgbClr val="FF40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-GDP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963988" y="3939540"/>
            <a:ext cx="1219200" cy="1219200"/>
          </a:xfrm>
          <a:prstGeom prst="ellipse">
            <a:avLst/>
          </a:prstGeom>
          <a:solidFill>
            <a:srgbClr val="6EC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-GTP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467601" y="2933701"/>
            <a:ext cx="1219200" cy="12192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</a:t>
            </a:r>
            <a:r>
              <a:rPr lang="en-US" dirty="0" smtClean="0"/>
              <a:t>-O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84900" y="6019800"/>
            <a:ext cx="515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Ras</a:t>
            </a:r>
            <a:r>
              <a:rPr lang="en-US" dirty="0" smtClean="0"/>
              <a:t> can bind to either GDP or GTP (or not at all)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2014Introduction.pptx</Template>
  <TotalTime>1522</TotalTime>
  <Words>736</Words>
  <Application>Microsoft Macintosh PowerPoint</Application>
  <PresentationFormat>On-screen Show (4:3)</PresentationFormat>
  <Paragraphs>179</Paragraphs>
  <Slides>25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20091101Workshops</vt:lpstr>
      <vt:lpstr>Activating and de-activating Ras</vt:lpstr>
      <vt:lpstr>Key human members of Ras family</vt:lpstr>
      <vt:lpstr>Some terms</vt:lpstr>
      <vt:lpstr>Slide 4</vt:lpstr>
      <vt:lpstr>Turning Ras On and Off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Guanine Nucleotide Exchange Rate</vt:lpstr>
      <vt:lpstr>Guanine Nucleotide Exchange Rate</vt:lpstr>
      <vt:lpstr>Guanine Nucleotide Exchange Rate</vt:lpstr>
      <vt:lpstr>Guanine Nucleotide Exchange Rate</vt:lpstr>
      <vt:lpstr>Guanine Nucleotide Exchange Rate</vt:lpstr>
      <vt:lpstr>Guanine Nucleotide Exchange Rate</vt:lpstr>
      <vt:lpstr>Slide 20</vt:lpstr>
      <vt:lpstr>How Fast Does Ras Turn Off </vt:lpstr>
      <vt:lpstr>Slide 22</vt:lpstr>
      <vt:lpstr>Slide 23</vt:lpstr>
      <vt:lpstr>Summary</vt:lpstr>
      <vt:lpstr>YouTube Lectures on Ras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 family of proteins</dc:title>
  <dc:creator>Nancy Griffeth</dc:creator>
  <cp:lastModifiedBy>Nancy Griffeth</cp:lastModifiedBy>
  <cp:revision>63</cp:revision>
  <dcterms:created xsi:type="dcterms:W3CDTF">2014-01-14T22:10:06Z</dcterms:created>
  <dcterms:modified xsi:type="dcterms:W3CDTF">2014-01-14T22:13:11Z</dcterms:modified>
</cp:coreProperties>
</file>