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Default Extension="pdf" ContentType="application/pdf"/>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27"/>
  </p:notesMasterIdLst>
  <p:sldIdLst>
    <p:sldId id="256" r:id="rId2"/>
    <p:sldId id="281" r:id="rId3"/>
    <p:sldId id="272" r:id="rId4"/>
    <p:sldId id="273" r:id="rId5"/>
    <p:sldId id="274" r:id="rId6"/>
    <p:sldId id="275" r:id="rId7"/>
    <p:sldId id="276" r:id="rId8"/>
    <p:sldId id="277" r:id="rId9"/>
    <p:sldId id="278" r:id="rId10"/>
    <p:sldId id="279" r:id="rId11"/>
    <p:sldId id="257" r:id="rId12"/>
    <p:sldId id="258" r:id="rId13"/>
    <p:sldId id="259" r:id="rId14"/>
    <p:sldId id="260" r:id="rId15"/>
    <p:sldId id="261" r:id="rId16"/>
    <p:sldId id="263" r:id="rId17"/>
    <p:sldId id="262" r:id="rId18"/>
    <p:sldId id="267" r:id="rId19"/>
    <p:sldId id="268" r:id="rId20"/>
    <p:sldId id="280" r:id="rId21"/>
    <p:sldId id="270" r:id="rId22"/>
    <p:sldId id="264" r:id="rId23"/>
    <p:sldId id="265" r:id="rId24"/>
    <p:sldId id="266" r:id="rId25"/>
    <p:sldId id="27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23605" autoAdjust="0"/>
    <p:restoredTop sz="94660"/>
  </p:normalViewPr>
  <p:slideViewPr>
    <p:cSldViewPr snapToObjects="1">
      <p:cViewPr>
        <p:scale>
          <a:sx n="100" d="100"/>
          <a:sy n="100" d="100"/>
        </p:scale>
        <p:origin x="-248" y="3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AA4735-FBBE-594C-A481-F196722F9AAB}" type="datetimeFigureOut">
              <a:rPr lang="en-US" smtClean="0"/>
              <a:pPr/>
              <a:t>1/6/13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0BEB97-51B2-284F-BBD1-75B108FDD85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personal view, why I</a:t>
            </a:r>
            <a:r>
              <a:rPr lang="en-US" baseline="0" dirty="0" smtClean="0"/>
              <a:t> think it’s exciting and fun</a:t>
            </a:r>
            <a:endParaRPr lang="en-US" dirty="0"/>
          </a:p>
        </p:txBody>
      </p:sp>
      <p:sp>
        <p:nvSpPr>
          <p:cNvPr id="4" name="Slide Number Placeholder 3"/>
          <p:cNvSpPr>
            <a:spLocks noGrp="1"/>
          </p:cNvSpPr>
          <p:nvPr>
            <p:ph type="sldNum" sz="quarter" idx="10"/>
          </p:nvPr>
        </p:nvSpPr>
        <p:spPr/>
        <p:txBody>
          <a:bodyPr/>
          <a:lstStyle/>
          <a:p>
            <a:fld id="{E80BEB97-51B2-284F-BBD1-75B108FDD85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crucial signaling pathway is the Epidermal Growth Factor pathway, which controls</a:t>
            </a:r>
            <a:r>
              <a:rPr lang="en-US" baseline="0" dirty="0" smtClean="0"/>
              <a:t> cell proliferation.   At the DNA end of this would be production of the required proteins, but at the cell membrane end is a change to the cell’s environment (maybe the arrival of some hormones!)  </a:t>
            </a:r>
          </a:p>
          <a:p>
            <a:endParaRPr lang="en-US" baseline="0" dirty="0" smtClean="0"/>
          </a:p>
          <a:p>
            <a:r>
              <a:rPr lang="en-US" baseline="0" dirty="0" smtClean="0"/>
              <a:t>You’re going to work on this pathway as part of your project later on in the workshop.</a:t>
            </a:r>
            <a:endParaRPr lang="en-US" dirty="0"/>
          </a:p>
        </p:txBody>
      </p:sp>
      <p:sp>
        <p:nvSpPr>
          <p:cNvPr id="4" name="Slide Number Placeholder 3"/>
          <p:cNvSpPr>
            <a:spLocks noGrp="1"/>
          </p:cNvSpPr>
          <p:nvPr>
            <p:ph type="sldNum" sz="quarter" idx="10"/>
          </p:nvPr>
        </p:nvSpPr>
        <p:spPr/>
        <p:txBody>
          <a:bodyPr/>
          <a:lstStyle/>
          <a:p>
            <a:fld id="{E80BEB97-51B2-284F-BBD1-75B108FDD859}"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Think of</a:t>
            </a:r>
            <a:r>
              <a:rPr lang="en-US" baseline="0" dirty="0" smtClean="0"/>
              <a:t> this as a program </a:t>
            </a:r>
            <a:r>
              <a:rPr lang="en-US" baseline="0" dirty="0" err="1" smtClean="0"/>
              <a:t>insstead</a:t>
            </a:r>
            <a:r>
              <a:rPr lang="en-US" baseline="0" dirty="0" smtClean="0"/>
              <a:t> of a cell.  Given this, it seems like we should be able to describe everything the cell does, right?</a:t>
            </a:r>
          </a:p>
          <a:p>
            <a:r>
              <a:rPr lang="en-US" baseline="0" dirty="0" smtClean="0"/>
              <a:t>No – problems:</a:t>
            </a:r>
          </a:p>
          <a:p>
            <a:pPr marL="228600" indent="-228600">
              <a:buAutoNum type="arabicParenR"/>
            </a:pPr>
            <a:r>
              <a:rPr lang="en-US" baseline="0" dirty="0" smtClean="0"/>
              <a:t>This is only a guess, based in part on observations but also on guesses.  Also some observations reported in the literature may be wrong.</a:t>
            </a:r>
          </a:p>
          <a:p>
            <a:pPr marL="228600" indent="-228600">
              <a:buAutoNum type="arabicParenR"/>
            </a:pPr>
            <a:r>
              <a:rPr lang="en-US" baseline="0" dirty="0" smtClean="0"/>
              <a:t>This is incomplete, it’s just what we’ve found so far – even if it was 100% correct, there’s more.</a:t>
            </a:r>
          </a:p>
          <a:p>
            <a:pPr marL="228600" indent="-228600">
              <a:buAutoNum type="arabicParenR"/>
            </a:pPr>
            <a:r>
              <a:rPr lang="en-US" baseline="0" dirty="0" smtClean="0"/>
              <a:t>If these are statements in a language, we don’t entirely understand the language – we have seen bits and pieces of how the proteins interact with each other, but experimentation is hard.</a:t>
            </a:r>
          </a:p>
          <a:p>
            <a:pPr marL="228600" indent="-228600">
              <a:buAutoNum type="arabicParenR"/>
            </a:pPr>
            <a:endParaRPr lang="en-US" baseline="0" dirty="0" smtClean="0"/>
          </a:p>
          <a:p>
            <a:pPr marL="228600" indent="-228600">
              <a:buNone/>
            </a:pPr>
            <a:r>
              <a:rPr lang="en-US" baseline="0" dirty="0" smtClean="0"/>
              <a:t>So we have part of a program, in a language we don’t entirely understand, and we’re trying to bootstrap from this to understanding the whole program.</a:t>
            </a:r>
          </a:p>
        </p:txBody>
      </p:sp>
      <p:sp>
        <p:nvSpPr>
          <p:cNvPr id="4" name="Slide Number Placeholder 3"/>
          <p:cNvSpPr>
            <a:spLocks noGrp="1"/>
          </p:cNvSpPr>
          <p:nvPr>
            <p:ph type="sldNum" sz="quarter" idx="10"/>
          </p:nvPr>
        </p:nvSpPr>
        <p:spPr/>
        <p:txBody>
          <a:bodyPr/>
          <a:lstStyle/>
          <a:p>
            <a:fld id="{E80BEB97-51B2-284F-BBD1-75B108FDD859}" type="slidenum">
              <a:rPr lang="en-US" smtClean="0"/>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a:t>
            </a:r>
            <a:r>
              <a:rPr lang="en-US" baseline="0" dirty="0" smtClean="0"/>
              <a:t> honest to say, improve understanding of signaling pathways to help other researchers find cures to cancer.  Hallmarks: it has been hypothesized that there are 6 or 7 hallmarks of cancer that we can detect in cells to determine the prognosis for the cancer.  One is that a cell ignores signals that would limit proliferation – another is that it learns to signal other cells to proliferate.  This explains why we are interested in signaling pathways,.</a:t>
            </a:r>
          </a:p>
          <a:p>
            <a:endParaRPr lang="en-US" dirty="0"/>
          </a:p>
        </p:txBody>
      </p:sp>
      <p:sp>
        <p:nvSpPr>
          <p:cNvPr id="4" name="Slide Number Placeholder 3"/>
          <p:cNvSpPr>
            <a:spLocks noGrp="1"/>
          </p:cNvSpPr>
          <p:nvPr>
            <p:ph type="sldNum" sz="quarter" idx="10"/>
          </p:nvPr>
        </p:nvSpPr>
        <p:spPr/>
        <p:txBody>
          <a:bodyPr/>
          <a:lstStyle/>
          <a:p>
            <a:fld id="{E80BEB97-51B2-284F-BBD1-75B108FDD859}" type="slidenum">
              <a:rPr lang="en-US" smtClean="0"/>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Hallmarks</a:t>
            </a:r>
            <a:r>
              <a:rPr lang="en-US" baseline="0" dirty="0" smtClean="0"/>
              <a:t> of Cancer paper</a:t>
            </a:r>
            <a:endParaRPr lang="en-US" dirty="0"/>
          </a:p>
        </p:txBody>
      </p:sp>
      <p:sp>
        <p:nvSpPr>
          <p:cNvPr id="4" name="Slide Number Placeholder 3"/>
          <p:cNvSpPr>
            <a:spLocks noGrp="1"/>
          </p:cNvSpPr>
          <p:nvPr>
            <p:ph type="sldNum" sz="quarter" idx="10"/>
          </p:nvPr>
        </p:nvSpPr>
        <p:spPr/>
        <p:txBody>
          <a:bodyPr/>
          <a:lstStyle/>
          <a:p>
            <a:fld id="{E80BEB97-51B2-284F-BBD1-75B108FDD859}"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E4A20A-EC0E-4046-87B4-1DF290194437}"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F1CFD9E-6271-8147-B26D-142ADD7CF212}" type="slidenum">
              <a:rPr lang="en-US"/>
              <a:pPr/>
              <a:t>7</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dirty="0"/>
              <a:t>Mathematical jokes…</a:t>
            </a:r>
          </a:p>
          <a:p>
            <a:r>
              <a:rPr lang="en-US" dirty="0"/>
              <a:t>	An engineer, a physicist, and a mathematician…</a:t>
            </a:r>
          </a:p>
          <a:p>
            <a:endParaRPr lang="en-US" dirty="0"/>
          </a:p>
          <a:p>
            <a:r>
              <a:rPr lang="en-US" dirty="0">
                <a:latin typeface="Times-Roman" charset="0"/>
              </a:rPr>
              <a:t>Three people (an engineer, a physicist and a mathematician) are staying in a hotel while attending a technical seminar. The engineer wakes up and smells smoke. He goes out into the hallway and sees a fire, so he fills a trashcan from his room with water and douses the fire. He goes back to bed. Later, the physicist wakes up and smells smoke. He opens his door and sees a fire in the hallway. He walks down the hall to a fire hose and after calculating the flame velocity, distance, water pressure, trajectory, etc. extinguishes the fire with the minimum amount of water and energy needed. Much later, the mathematician wakes up and smells smoke. She goes to the hall, and exclaims, 'Ah, a  previously solved problem' and then goes back to bed.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Everybody</a:t>
            </a:r>
            <a:r>
              <a:rPr lang="en-US" baseline="0" dirty="0" smtClean="0"/>
              <a:t> knows that cells reproduce themselves by dividing in two, and preparatory to this they have to replicate DNA, which contains the instructions for the behavior of the cell.  The cell goes through various phases in its cell cycle – you’ll see more later, right now let’s just look at mitosis (the M phase) which is the actual splitting.  Entry to and exit from the M phase is controlled by a protein called </a:t>
            </a:r>
            <a:r>
              <a:rPr lang="en-US" baseline="0" dirty="0" err="1" smtClean="0"/>
              <a:t>cyclin</a:t>
            </a:r>
            <a:r>
              <a:rPr lang="en-US" baseline="0" dirty="0" smtClean="0"/>
              <a:t> (so named because its concentration in the cell – the amount of </a:t>
            </a:r>
            <a:r>
              <a:rPr lang="en-US" baseline="0" dirty="0" err="1" smtClean="0"/>
              <a:t>cyclin</a:t>
            </a:r>
            <a:r>
              <a:rPr lang="en-US" baseline="0" dirty="0" smtClean="0"/>
              <a:t> in the cell – was observed to “cycle” or oscillate from low to high and back over and over again.</a:t>
            </a:r>
            <a:endParaRPr lang="en-US" dirty="0"/>
          </a:p>
        </p:txBody>
      </p:sp>
      <p:sp>
        <p:nvSpPr>
          <p:cNvPr id="4" name="Slide Number Placeholder 3"/>
          <p:cNvSpPr>
            <a:spLocks noGrp="1"/>
          </p:cNvSpPr>
          <p:nvPr>
            <p:ph type="sldNum" sz="quarter" idx="10"/>
          </p:nvPr>
        </p:nvSpPr>
        <p:spPr/>
        <p:txBody>
          <a:bodyPr/>
          <a:lstStyle/>
          <a:p>
            <a:fld id="{E80BEB97-51B2-284F-BBD1-75B108FDD859}"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simple model incorporating various</a:t>
            </a:r>
            <a:r>
              <a:rPr lang="en-US" baseline="0" dirty="0" smtClean="0"/>
              <a:t> things that have been experimentally observed demonstrates that </a:t>
            </a:r>
            <a:r>
              <a:rPr lang="en-US" baseline="0" dirty="0" err="1" smtClean="0"/>
              <a:t>cyclin</a:t>
            </a:r>
            <a:r>
              <a:rPr lang="en-US" baseline="0" dirty="0" smtClean="0"/>
              <a:t> can oscillate in a way that lets it serve as a kind of clock for the cell.  So creating the model and using it to simulate cell behavior helped us verify that there is a mechanism involving </a:t>
            </a:r>
            <a:r>
              <a:rPr lang="en-US" baseline="0" dirty="0" err="1" smtClean="0"/>
              <a:t>cyclin</a:t>
            </a:r>
            <a:r>
              <a:rPr lang="en-US" baseline="0" dirty="0" smtClean="0"/>
              <a:t> that helps account for repeated cell division.  This is also one way in which cells are rather like computers.</a:t>
            </a:r>
            <a:endParaRPr lang="en-US" dirty="0"/>
          </a:p>
        </p:txBody>
      </p:sp>
      <p:sp>
        <p:nvSpPr>
          <p:cNvPr id="4" name="Slide Number Placeholder 3"/>
          <p:cNvSpPr>
            <a:spLocks noGrp="1"/>
          </p:cNvSpPr>
          <p:nvPr>
            <p:ph type="sldNum" sz="quarter" idx="10"/>
          </p:nvPr>
        </p:nvSpPr>
        <p:spPr/>
        <p:txBody>
          <a:bodyPr/>
          <a:lstStyle/>
          <a:p>
            <a:fld id="{E80BEB97-51B2-284F-BBD1-75B108FDD859}"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Formulated</a:t>
            </a:r>
            <a:r>
              <a:rPr lang="en-US" baseline="0" dirty="0" smtClean="0"/>
              <a:t> by Frances Crick (one of the “double helix” discoverers, </a:t>
            </a:r>
            <a:r>
              <a:rPr lang="en-US" baseline="0" dirty="0" err="1" smtClean="0"/>
              <a:t>ie</a:t>
            </a:r>
            <a:r>
              <a:rPr lang="en-US" baseline="0" dirty="0" smtClean="0"/>
              <a:t>, he explained the structure of DNA</a:t>
            </a:r>
            <a:r>
              <a:rPr lang="en-US" baseline="0" dirty="0" smtClean="0"/>
              <a:t>)</a:t>
            </a:r>
          </a:p>
          <a:p>
            <a:r>
              <a:rPr lang="en-US" baseline="0" dirty="0" smtClean="0"/>
              <a:t>Movie</a:t>
            </a:r>
          </a:p>
          <a:p>
            <a:endParaRPr lang="en-US" baseline="0" dirty="0" smtClean="0"/>
          </a:p>
          <a:p>
            <a:r>
              <a:rPr lang="en-US" baseline="0" dirty="0" smtClean="0"/>
              <a:t>Jump to 0:50</a:t>
            </a:r>
          </a:p>
          <a:p>
            <a:endParaRPr lang="en-US" baseline="0" dirty="0" smtClean="0"/>
          </a:p>
          <a:p>
            <a:r>
              <a:rPr lang="en-US" baseline="0" dirty="0" smtClean="0"/>
              <a:t>One of the great things about computational biology (and biology in general) is millions of GREAT videos!!</a:t>
            </a:r>
            <a:endParaRPr lang="en-US" dirty="0"/>
          </a:p>
        </p:txBody>
      </p:sp>
      <p:sp>
        <p:nvSpPr>
          <p:cNvPr id="4" name="Slide Number Placeholder 3"/>
          <p:cNvSpPr>
            <a:spLocks noGrp="1"/>
          </p:cNvSpPr>
          <p:nvPr>
            <p:ph type="sldNum" sz="quarter" idx="10"/>
          </p:nvPr>
        </p:nvSpPr>
        <p:spPr/>
        <p:txBody>
          <a:bodyPr/>
          <a:lstStyle/>
          <a:p>
            <a:fld id="{E80BEB97-51B2-284F-BBD1-75B108FDD859}"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Negative</a:t>
            </a:r>
            <a:r>
              <a:rPr lang="en-US" baseline="0" dirty="0" smtClean="0"/>
              <a:t> feedback loop</a:t>
            </a:r>
          </a:p>
          <a:p>
            <a:endParaRPr lang="en-US" baseline="0" dirty="0" smtClean="0"/>
          </a:p>
          <a:p>
            <a:r>
              <a:rPr lang="en-US" baseline="0" dirty="0" smtClean="0"/>
              <a:t>This is a simple negative feedback loop,  We’ll see a negative feedback loop as a component of a much more complex system; but I told you, biological systems, like computer systems, are modular!  </a:t>
            </a:r>
            <a:endParaRPr lang="en-US" dirty="0"/>
          </a:p>
        </p:txBody>
      </p:sp>
      <p:sp>
        <p:nvSpPr>
          <p:cNvPr id="4" name="Slide Number Placeholder 3"/>
          <p:cNvSpPr>
            <a:spLocks noGrp="1"/>
          </p:cNvSpPr>
          <p:nvPr>
            <p:ph type="sldNum" sz="quarter" idx="10"/>
          </p:nvPr>
        </p:nvSpPr>
        <p:spPr/>
        <p:txBody>
          <a:bodyPr/>
          <a:lstStyle/>
          <a:p>
            <a:fld id="{E80BEB97-51B2-284F-BBD1-75B108FDD859}"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Proteins are the workers of the cell, they do things like</a:t>
            </a:r>
            <a:r>
              <a:rPr lang="en-US" baseline="0" dirty="0" smtClean="0"/>
              <a:t> consume sugars to make energy.  </a:t>
            </a:r>
            <a:r>
              <a:rPr lang="en-US" dirty="0" smtClean="0"/>
              <a:t>By producing a given protein</a:t>
            </a:r>
            <a:r>
              <a:rPr lang="en-US" baseline="0" dirty="0" smtClean="0"/>
              <a:t>, the cell can initiate work of a chosen sort.  For example, consume glucose to get energy.  Or alternatively, consuming another sugar to get energy. This requires decision-making</a:t>
            </a:r>
          </a:p>
          <a:p>
            <a:endParaRPr lang="en-US" baseline="0" dirty="0" smtClean="0"/>
          </a:p>
          <a:p>
            <a:r>
              <a:rPr lang="en-US" baseline="0" dirty="0" smtClean="0"/>
              <a:t>Note that we actually get a circuit here: NOT glucose (</a:t>
            </a:r>
            <a:r>
              <a:rPr lang="en-US" baseline="0" dirty="0" err="1" smtClean="0"/>
              <a:t>cAMP</a:t>
            </a:r>
            <a:r>
              <a:rPr lang="en-US" baseline="0" dirty="0" smtClean="0"/>
              <a:t>) AND </a:t>
            </a:r>
            <a:r>
              <a:rPr lang="en-US" baseline="0" dirty="0" err="1" smtClean="0"/>
              <a:t>Arabinose</a:t>
            </a:r>
            <a:r>
              <a:rPr lang="en-US" baseline="0" dirty="0" smtClean="0"/>
              <a:t> signals activate transcription factors that promotes transcription of enzymes that metabolize </a:t>
            </a:r>
            <a:r>
              <a:rPr lang="en-US" baseline="0" dirty="0" err="1" smtClean="0"/>
              <a:t>arabinose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80BEB97-51B2-284F-BBD1-75B108FDD859}"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central focus of the workshop, signaling pathways</a:t>
            </a:r>
            <a:endParaRPr lang="en-US" dirty="0"/>
          </a:p>
        </p:txBody>
      </p:sp>
      <p:sp>
        <p:nvSpPr>
          <p:cNvPr id="4" name="Slide Number Placeholder 3"/>
          <p:cNvSpPr>
            <a:spLocks noGrp="1"/>
          </p:cNvSpPr>
          <p:nvPr>
            <p:ph type="sldNum" sz="quarter" idx="10"/>
          </p:nvPr>
        </p:nvSpPr>
        <p:spPr/>
        <p:txBody>
          <a:bodyPr/>
          <a:lstStyle/>
          <a:p>
            <a:fld id="{E80BEB97-51B2-284F-BBD1-75B108FDD859}"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170" name="Rectangle 1026"/>
          <p:cNvSpPr>
            <a:spLocks noGrp="1" noChangeArrowheads="1"/>
          </p:cNvSpPr>
          <p:nvPr>
            <p:ph type="ctrTitle"/>
          </p:nvPr>
        </p:nvSpPr>
        <p:spPr>
          <a:xfrm>
            <a:off x="914400" y="1143000"/>
            <a:ext cx="7772400" cy="1143000"/>
          </a:xfrm>
        </p:spPr>
        <p:txBody>
          <a:bodyPr/>
          <a:lstStyle>
            <a:lvl1pPr>
              <a:defRPr/>
            </a:lvl1pPr>
          </a:lstStyle>
          <a:p>
            <a:r>
              <a:rPr lang="en-US" smtClean="0"/>
              <a:t>Click to edit Master title style</a:t>
            </a:r>
            <a:endParaRPr lang="en-US"/>
          </a:p>
        </p:txBody>
      </p:sp>
      <p:sp>
        <p:nvSpPr>
          <p:cNvPr id="7171" name="Rectangle 1027"/>
          <p:cNvSpPr>
            <a:spLocks noGrp="1" noChangeArrowheads="1"/>
          </p:cNvSpPr>
          <p:nvPr>
            <p:ph type="subTitle" idx="1"/>
          </p:nvPr>
        </p:nvSpPr>
        <p:spPr>
          <a:xfrm>
            <a:off x="1295400" y="2895600"/>
            <a:ext cx="6400800" cy="1752600"/>
          </a:xfrm>
        </p:spPr>
        <p:txBody>
          <a:bodyPr/>
          <a:lstStyle>
            <a:lvl1pPr marL="0" indent="0" algn="ctr">
              <a:buFont typeface="Wingdings" pitchFamily="-65" charset="2"/>
              <a:buNone/>
              <a:defRPr/>
            </a:lvl1pPr>
          </a:lstStyle>
          <a:p>
            <a:r>
              <a:rPr lang="en-US" smtClean="0"/>
              <a:t>Click to edit Master subtitle style</a:t>
            </a:r>
            <a:endParaRPr lang="en-US"/>
          </a:p>
        </p:txBody>
      </p:sp>
      <p:sp>
        <p:nvSpPr>
          <p:cNvPr id="7172" name="Rectangle 1028"/>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fld id="{AC934434-1E06-2B49-A3EC-747973945417}" type="datetimeFigureOut">
              <a:rPr lang="en-US" smtClean="0"/>
              <a:pPr/>
              <a:t>1/6/13</a:t>
            </a:fld>
            <a:endParaRPr lang="en-US"/>
          </a:p>
        </p:txBody>
      </p:sp>
      <p:sp>
        <p:nvSpPr>
          <p:cNvPr id="7173" name="Rectangle 1029"/>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p>
        </p:txBody>
      </p:sp>
      <p:sp>
        <p:nvSpPr>
          <p:cNvPr id="7174" name="Rectangle 1030"/>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ABF52AB9-0EAA-6147-8784-5C4323D52E20}" type="slidenum">
              <a:rPr lang="en-US" smtClean="0"/>
              <a:pPr/>
              <a:t>‹#›</a:t>
            </a:fld>
            <a:endParaRPr lang="en-US"/>
          </a:p>
        </p:txBody>
      </p:sp>
      <p:sp>
        <p:nvSpPr>
          <p:cNvPr id="7175" name="Rectangle 1031"/>
          <p:cNvSpPr>
            <a:spLocks noChangeArrowheads="1"/>
          </p:cNvSpPr>
          <p:nvPr/>
        </p:nvSpPr>
        <p:spPr bwMode="gray">
          <a:xfrm flipV="1">
            <a:off x="315913" y="2925763"/>
            <a:ext cx="8683625" cy="46037"/>
          </a:xfrm>
          <a:prstGeom prst="rect">
            <a:avLst/>
          </a:prstGeom>
          <a:gradFill rotWithShape="0">
            <a:gsLst>
              <a:gs pos="0">
                <a:schemeClr val="bg2"/>
              </a:gs>
              <a:gs pos="100000">
                <a:schemeClr val="bg1"/>
              </a:gs>
            </a:gsLst>
            <a:lin ang="0" scaled="1"/>
          </a:gradFill>
          <a:ln w="9525">
            <a:noFill/>
            <a:miter lim="800000"/>
            <a:headEnd/>
            <a:tailEnd/>
          </a:ln>
          <a:effectLst/>
        </p:spPr>
        <p:txBody>
          <a:bodyPr rot="10800000" wrap="none" anchor="ctr">
            <a:prstTxWarp prst="textNoShape">
              <a:avLst/>
            </a:prstTxWarp>
          </a:bodyPr>
          <a:lstStyle/>
          <a:p>
            <a:pPr algn="ctr" eaLnBrk="1" hangingPunct="1"/>
            <a:endParaRPr kumimoji="1" lang="en-US">
              <a:latin typeface="Arial" pitchFamily="-65" charset="0"/>
            </a:endParaRPr>
          </a:p>
        </p:txBody>
      </p:sp>
      <p:sp>
        <p:nvSpPr>
          <p:cNvPr id="7176" name="Rectangle 1032"/>
          <p:cNvSpPr>
            <a:spLocks noChangeArrowheads="1"/>
          </p:cNvSpPr>
          <p:nvPr/>
        </p:nvSpPr>
        <p:spPr bwMode="gray">
          <a:xfrm flipV="1">
            <a:off x="315913" y="5364163"/>
            <a:ext cx="8683625" cy="46037"/>
          </a:xfrm>
          <a:prstGeom prst="rect">
            <a:avLst/>
          </a:prstGeom>
          <a:gradFill rotWithShape="0">
            <a:gsLst>
              <a:gs pos="0">
                <a:schemeClr val="bg1"/>
              </a:gs>
              <a:gs pos="100000">
                <a:schemeClr val="bg2"/>
              </a:gs>
            </a:gsLst>
            <a:lin ang="0" scaled="1"/>
          </a:gradFill>
          <a:ln w="9525">
            <a:noFill/>
            <a:miter lim="800000"/>
            <a:headEnd/>
            <a:tailEnd/>
          </a:ln>
          <a:effectLst/>
        </p:spPr>
        <p:txBody>
          <a:bodyPr rot="10800000" wrap="none" anchor="ctr">
            <a:prstTxWarp prst="textNoShape">
              <a:avLst/>
            </a:prstTxWarp>
          </a:bodyPr>
          <a:lstStyle/>
          <a:p>
            <a:pPr algn="ctr" eaLnBrk="1" hangingPunct="1"/>
            <a:endParaRPr kumimoji="1" lang="en-US">
              <a:latin typeface="Arial" pitchFamily="-65" charset="0"/>
            </a:endParaRPr>
          </a:p>
        </p:txBody>
      </p:sp>
      <p:pic>
        <p:nvPicPr>
          <p:cNvPr id="7177" name="Picture 1033" descr=" cmacs.jpg                                                      01E7AB03Macintosh HD                   C36C4D7D:"/>
          <p:cNvPicPr>
            <a:picLocks noChangeAspect="1" noChangeArrowheads="1"/>
          </p:cNvPicPr>
          <p:nvPr/>
        </p:nvPicPr>
        <p:blipFill>
          <a:blip r:embed="rId2"/>
          <a:srcRect/>
          <a:stretch>
            <a:fillRect/>
          </a:stretch>
        </p:blipFill>
        <p:spPr bwMode="auto">
          <a:xfrm>
            <a:off x="381000" y="228600"/>
            <a:ext cx="8553450" cy="10033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AC934434-1E06-2B49-A3EC-747973945417}" type="datetimeFigureOut">
              <a:rPr lang="en-US" smtClean="0"/>
              <a:pPr/>
              <a:t>1/6/13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ABF52AB9-0EAA-6147-8784-5C4323D52E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0"/>
            <a:ext cx="1952625" cy="6132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0"/>
            <a:ext cx="5707063" cy="6132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AC934434-1E06-2B49-A3EC-747973945417}" type="datetimeFigureOut">
              <a:rPr lang="en-US" smtClean="0"/>
              <a:pPr/>
              <a:t>1/6/13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ABF52AB9-0EAA-6147-8784-5C4323D52E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AC934434-1E06-2B49-A3EC-747973945417}" type="datetimeFigureOut">
              <a:rPr lang="en-US" smtClean="0"/>
              <a:pPr/>
              <a:t>1/6/13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ABF52AB9-0EAA-6147-8784-5C4323D52E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fld id="{AC934434-1E06-2B49-A3EC-747973945417}" type="datetimeFigureOut">
              <a:rPr lang="en-US" smtClean="0"/>
              <a:pPr/>
              <a:t>1/6/13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ABF52AB9-0EAA-6147-8784-5C4323D52E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1600200"/>
            <a:ext cx="3810000" cy="4532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1600200"/>
            <a:ext cx="3810000" cy="4532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fld id="{AC934434-1E06-2B49-A3EC-747973945417}" type="datetimeFigureOut">
              <a:rPr lang="en-US" smtClean="0"/>
              <a:pPr/>
              <a:t>1/6/13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ABF52AB9-0EAA-6147-8784-5C4323D52E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fld id="{AC934434-1E06-2B49-A3EC-747973945417}" type="datetimeFigureOut">
              <a:rPr lang="en-US" smtClean="0"/>
              <a:pPr/>
              <a:t>1/6/13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ABF52AB9-0EAA-6147-8784-5C4323D52E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fld id="{AC934434-1E06-2B49-A3EC-747973945417}" type="datetimeFigureOut">
              <a:rPr lang="en-US" smtClean="0"/>
              <a:pPr/>
              <a:t>1/6/13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ABF52AB9-0EAA-6147-8784-5C4323D52E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fld id="{AC934434-1E06-2B49-A3EC-747973945417}" type="datetimeFigureOut">
              <a:rPr lang="en-US" smtClean="0"/>
              <a:pPr/>
              <a:t>1/6/13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ABF52AB9-0EAA-6147-8784-5C4323D52E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fld id="{AC934434-1E06-2B49-A3EC-747973945417}" type="datetimeFigureOut">
              <a:rPr lang="en-US" smtClean="0"/>
              <a:pPr/>
              <a:t>1/6/13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ABF52AB9-0EAA-6147-8784-5C4323D52E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fld id="{AC934434-1E06-2B49-A3EC-747973945417}" type="datetimeFigureOut">
              <a:rPr lang="en-US" smtClean="0"/>
              <a:pPr/>
              <a:t>1/6/13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ABF52AB9-0EAA-6147-8784-5C4323D52E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1026"/>
          <p:cNvSpPr>
            <a:spLocks noChangeArrowheads="1"/>
          </p:cNvSpPr>
          <p:nvPr/>
        </p:nvSpPr>
        <p:spPr bwMode="gray">
          <a:xfrm>
            <a:off x="1111250" y="533400"/>
            <a:ext cx="31750" cy="1052513"/>
          </a:xfrm>
          <a:prstGeom prst="rect">
            <a:avLst/>
          </a:prstGeom>
          <a:solidFill>
            <a:schemeClr val="bg2"/>
          </a:solidFill>
          <a:ln w="9525">
            <a:noFill/>
            <a:miter lim="800000"/>
            <a:headEnd/>
            <a:tailEnd/>
          </a:ln>
          <a:effectLst/>
        </p:spPr>
        <p:txBody>
          <a:bodyPr wrap="none" anchor="ctr">
            <a:prstTxWarp prst="textNoShape">
              <a:avLst/>
            </a:prstTxWarp>
          </a:bodyPr>
          <a:lstStyle/>
          <a:p>
            <a:pPr algn="ctr" eaLnBrk="1" hangingPunct="1"/>
            <a:endParaRPr kumimoji="1" lang="en-US">
              <a:latin typeface="Arial" pitchFamily="-65" charset="0"/>
            </a:endParaRPr>
          </a:p>
        </p:txBody>
      </p:sp>
      <p:sp>
        <p:nvSpPr>
          <p:cNvPr id="6147" name="Rectangle 1027"/>
          <p:cNvSpPr>
            <a:spLocks noChangeArrowheads="1"/>
          </p:cNvSpPr>
          <p:nvPr/>
        </p:nvSpPr>
        <p:spPr bwMode="gray">
          <a:xfrm flipV="1">
            <a:off x="460375" y="1371600"/>
            <a:ext cx="8683625" cy="46038"/>
          </a:xfrm>
          <a:prstGeom prst="rect">
            <a:avLst/>
          </a:prstGeom>
          <a:gradFill rotWithShape="0">
            <a:gsLst>
              <a:gs pos="0">
                <a:schemeClr val="bg2"/>
              </a:gs>
              <a:gs pos="100000">
                <a:schemeClr val="bg1"/>
              </a:gs>
            </a:gsLst>
            <a:lin ang="0" scaled="1"/>
          </a:gradFill>
          <a:ln w="9525">
            <a:noFill/>
            <a:miter lim="800000"/>
            <a:headEnd/>
            <a:tailEnd/>
          </a:ln>
          <a:effectLst/>
        </p:spPr>
        <p:txBody>
          <a:bodyPr rot="10800000" wrap="none" anchor="ctr">
            <a:prstTxWarp prst="textNoShape">
              <a:avLst/>
            </a:prstTxWarp>
          </a:bodyPr>
          <a:lstStyle/>
          <a:p>
            <a:pPr algn="ctr" eaLnBrk="1" hangingPunct="1"/>
            <a:endParaRPr kumimoji="1" lang="en-US">
              <a:latin typeface="Arial" pitchFamily="-65" charset="0"/>
            </a:endParaRPr>
          </a:p>
        </p:txBody>
      </p:sp>
      <p:sp>
        <p:nvSpPr>
          <p:cNvPr id="6148" name="Rectangle 1028"/>
          <p:cNvSpPr>
            <a:spLocks noGrp="1" noChangeArrowheads="1"/>
          </p:cNvSpPr>
          <p:nvPr>
            <p:ph type="title"/>
          </p:nvPr>
        </p:nvSpPr>
        <p:spPr bwMode="auto">
          <a:xfrm>
            <a:off x="1143000" y="0"/>
            <a:ext cx="7793038"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a:p>
        </p:txBody>
      </p:sp>
      <p:sp>
        <p:nvSpPr>
          <p:cNvPr id="6149" name="Rectangle 1029"/>
          <p:cNvSpPr>
            <a:spLocks noGrp="1" noChangeArrowheads="1"/>
          </p:cNvSpPr>
          <p:nvPr>
            <p:ph type="body" idx="1"/>
          </p:nvPr>
        </p:nvSpPr>
        <p:spPr bwMode="auto">
          <a:xfrm>
            <a:off x="1182688" y="1600200"/>
            <a:ext cx="7772400" cy="4532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150" name="Rectangle 1030"/>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mn-lt"/>
              </a:defRPr>
            </a:lvl1pPr>
          </a:lstStyle>
          <a:p>
            <a:fld id="{AC934434-1E06-2B49-A3EC-747973945417}" type="datetimeFigureOut">
              <a:rPr lang="en-US" smtClean="0"/>
              <a:pPr/>
              <a:t>1/6/13</a:t>
            </a:fld>
            <a:endParaRPr lang="en-US"/>
          </a:p>
        </p:txBody>
      </p:sp>
      <p:sp>
        <p:nvSpPr>
          <p:cNvPr id="6151" name="Rectangle 1031"/>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mn-lt"/>
              </a:defRPr>
            </a:lvl1pPr>
          </a:lstStyle>
          <a:p>
            <a:endParaRPr lang="en-US"/>
          </a:p>
        </p:txBody>
      </p:sp>
      <p:sp>
        <p:nvSpPr>
          <p:cNvPr id="6152" name="Rectangle 1032"/>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mn-lt"/>
              </a:defRPr>
            </a:lvl1pPr>
          </a:lstStyle>
          <a:p>
            <a:fld id="{ABF52AB9-0EAA-6147-8784-5C4323D52E20}" type="slidenum">
              <a:rPr lang="en-US" smtClean="0"/>
              <a:pPr/>
              <a:t>‹#›</a:t>
            </a:fld>
            <a:endParaRPr lang="en-US"/>
          </a:p>
        </p:txBody>
      </p:sp>
      <p:pic>
        <p:nvPicPr>
          <p:cNvPr id="6153" name="Picture 1033" descr=" cmacs.jpg                                                      01E68E43Macintosh HD                   C36C4D7D:"/>
          <p:cNvPicPr>
            <a:picLocks noChangeArrowheads="1"/>
          </p:cNvPicPr>
          <p:nvPr/>
        </p:nvPicPr>
        <p:blipFill>
          <a:blip r:embed="rId13"/>
          <a:srcRect/>
          <a:stretch>
            <a:fillRect/>
          </a:stretch>
        </p:blipFill>
        <p:spPr bwMode="auto">
          <a:xfrm>
            <a:off x="152400" y="457200"/>
            <a:ext cx="914400" cy="685800"/>
          </a:xfrm>
          <a:prstGeom prst="rect">
            <a:avLst/>
          </a:prstGeom>
          <a:noFill/>
        </p:spPr>
      </p:pic>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pitchFamily="-65" charset="0"/>
        </a:defRPr>
      </a:lvl2pPr>
      <a:lvl3pPr algn="l" rtl="0" eaLnBrk="1" fontAlgn="base" hangingPunct="1">
        <a:spcBef>
          <a:spcPct val="0"/>
        </a:spcBef>
        <a:spcAft>
          <a:spcPct val="0"/>
        </a:spcAft>
        <a:defRPr sz="4400">
          <a:solidFill>
            <a:schemeClr val="tx2"/>
          </a:solidFill>
          <a:latin typeface="Arial" pitchFamily="-65" charset="0"/>
        </a:defRPr>
      </a:lvl3pPr>
      <a:lvl4pPr algn="l" rtl="0" eaLnBrk="1" fontAlgn="base" hangingPunct="1">
        <a:spcBef>
          <a:spcPct val="0"/>
        </a:spcBef>
        <a:spcAft>
          <a:spcPct val="0"/>
        </a:spcAft>
        <a:defRPr sz="4400">
          <a:solidFill>
            <a:schemeClr val="tx2"/>
          </a:solidFill>
          <a:latin typeface="Arial" pitchFamily="-65" charset="0"/>
        </a:defRPr>
      </a:lvl4pPr>
      <a:lvl5pPr algn="l" rtl="0" eaLnBrk="1" fontAlgn="base" hangingPunct="1">
        <a:spcBef>
          <a:spcPct val="0"/>
        </a:spcBef>
        <a:spcAft>
          <a:spcPct val="0"/>
        </a:spcAft>
        <a:defRPr sz="4400">
          <a:solidFill>
            <a:schemeClr val="tx2"/>
          </a:solidFill>
          <a:latin typeface="Arial" pitchFamily="-65" charset="0"/>
        </a:defRPr>
      </a:lvl5pPr>
      <a:lvl6pPr marL="457200" algn="l" rtl="0" eaLnBrk="1" fontAlgn="base" hangingPunct="1">
        <a:spcBef>
          <a:spcPct val="0"/>
        </a:spcBef>
        <a:spcAft>
          <a:spcPct val="0"/>
        </a:spcAft>
        <a:defRPr sz="4400">
          <a:solidFill>
            <a:schemeClr val="tx2"/>
          </a:solidFill>
          <a:latin typeface="Arial" pitchFamily="-65" charset="0"/>
        </a:defRPr>
      </a:lvl6pPr>
      <a:lvl7pPr marL="914400" algn="l" rtl="0" eaLnBrk="1" fontAlgn="base" hangingPunct="1">
        <a:spcBef>
          <a:spcPct val="0"/>
        </a:spcBef>
        <a:spcAft>
          <a:spcPct val="0"/>
        </a:spcAft>
        <a:defRPr sz="4400">
          <a:solidFill>
            <a:schemeClr val="tx2"/>
          </a:solidFill>
          <a:latin typeface="Arial" pitchFamily="-65" charset="0"/>
        </a:defRPr>
      </a:lvl7pPr>
      <a:lvl8pPr marL="1371600" algn="l" rtl="0" eaLnBrk="1" fontAlgn="base" hangingPunct="1">
        <a:spcBef>
          <a:spcPct val="0"/>
        </a:spcBef>
        <a:spcAft>
          <a:spcPct val="0"/>
        </a:spcAft>
        <a:defRPr sz="4400">
          <a:solidFill>
            <a:schemeClr val="tx2"/>
          </a:solidFill>
          <a:latin typeface="Arial" pitchFamily="-65" charset="0"/>
        </a:defRPr>
      </a:lvl8pPr>
      <a:lvl9pPr marL="1828800" algn="l" rtl="0" eaLnBrk="1" fontAlgn="base" hangingPunct="1">
        <a:spcBef>
          <a:spcPct val="0"/>
        </a:spcBef>
        <a:spcAft>
          <a:spcPct val="0"/>
        </a:spcAft>
        <a:defRPr sz="4400">
          <a:solidFill>
            <a:schemeClr val="tx2"/>
          </a:solidFill>
          <a:latin typeface="Arial" pitchFamily="-65"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65"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55000"/>
        <a:buFont typeface="Wingdings" pitchFamily="-65" charset="2"/>
        <a:buChar char="n"/>
        <a:defRPr sz="2800">
          <a:solidFill>
            <a:schemeClr val="tx1"/>
          </a:solidFill>
          <a:latin typeface="+mn-lt"/>
          <a:ea typeface="ＭＳ Ｐゴシック" pitchFamily="-65" charset="-128"/>
        </a:defRPr>
      </a:lvl2pPr>
      <a:lvl3pPr marL="1143000" indent="-228600" algn="l" rtl="0" eaLnBrk="1" fontAlgn="base" hangingPunct="1">
        <a:spcBef>
          <a:spcPct val="20000"/>
        </a:spcBef>
        <a:spcAft>
          <a:spcPct val="0"/>
        </a:spcAft>
        <a:buClr>
          <a:schemeClr val="folHlink"/>
        </a:buClr>
        <a:buSzPct val="50000"/>
        <a:buFont typeface="Wingdings" pitchFamily="-65" charset="2"/>
        <a:buChar char="n"/>
        <a:defRPr sz="2400">
          <a:solidFill>
            <a:schemeClr val="tx1"/>
          </a:solidFill>
          <a:latin typeface="+mn-lt"/>
          <a:ea typeface="ＭＳ Ｐゴシック" pitchFamily="-65" charset="-128"/>
        </a:defRPr>
      </a:lvl3pPr>
      <a:lvl4pPr marL="1600200" indent="-228600" algn="l" rtl="0" eaLnBrk="1" fontAlgn="base" hangingPunct="1">
        <a:spcBef>
          <a:spcPct val="20000"/>
        </a:spcBef>
        <a:spcAft>
          <a:spcPct val="0"/>
        </a:spcAft>
        <a:buClr>
          <a:srgbClr val="2A6395"/>
        </a:buClr>
        <a:buSzPct val="55000"/>
        <a:buFont typeface="Wingdings" pitchFamily="-65" charset="2"/>
        <a:buChar char="n"/>
        <a:defRPr sz="2000">
          <a:solidFill>
            <a:schemeClr val="tx1"/>
          </a:solidFill>
          <a:latin typeface="+mn-lt"/>
          <a:ea typeface="ＭＳ Ｐゴシック" pitchFamily="-65" charset="-128"/>
        </a:defRPr>
      </a:lvl4pPr>
      <a:lvl5pPr marL="2057400" indent="-228600" algn="l" rtl="0" eaLnBrk="1" fontAlgn="base" hangingPunct="1">
        <a:spcBef>
          <a:spcPct val="20000"/>
        </a:spcBef>
        <a:spcAft>
          <a:spcPct val="0"/>
        </a:spcAft>
        <a:buClr>
          <a:schemeClr val="accent1"/>
        </a:buClr>
        <a:buSzPct val="50000"/>
        <a:buFont typeface="Wingdings" pitchFamily="-65" charset="2"/>
        <a:buChar char="n"/>
        <a:defRPr sz="2000">
          <a:solidFill>
            <a:schemeClr val="tx1"/>
          </a:solidFill>
          <a:latin typeface="+mn-lt"/>
          <a:ea typeface="ＭＳ Ｐゴシック" pitchFamily="-65" charset="-128"/>
        </a:defRPr>
      </a:lvl5pPr>
      <a:lvl6pPr marL="2514600" indent="-228600" algn="l" rtl="0" eaLnBrk="1" fontAlgn="base" hangingPunct="1">
        <a:spcBef>
          <a:spcPct val="20000"/>
        </a:spcBef>
        <a:spcAft>
          <a:spcPct val="0"/>
        </a:spcAft>
        <a:buClr>
          <a:schemeClr val="accent1"/>
        </a:buClr>
        <a:buSzPct val="50000"/>
        <a:buFont typeface="Wingdings" pitchFamily="-65" charset="2"/>
        <a:buChar char="n"/>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lr>
          <a:schemeClr val="accent1"/>
        </a:buClr>
        <a:buSzPct val="50000"/>
        <a:buFont typeface="Wingdings" pitchFamily="-65" charset="2"/>
        <a:buChar char="n"/>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lr>
          <a:schemeClr val="accent1"/>
        </a:buClr>
        <a:buSzPct val="50000"/>
        <a:buFont typeface="Wingdings" pitchFamily="-65" charset="2"/>
        <a:buChar char="n"/>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lr>
          <a:schemeClr val="accent1"/>
        </a:buClr>
        <a:buSzPct val="50000"/>
        <a:buFont typeface="Wingdings" pitchFamily="-65" charset="2"/>
        <a:buChar char="n"/>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hyperlink" Target="thevirtualheart.org" TargetMode="External"/><Relationship Id="rId4" Type="http://schemas.openxmlformats.org/officeDocument/2006/relationships/hyperlink" Target="http://www.ibiblio.org/e-notes/html5/fhn2d_ti2.html"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hyperlink" Target="http://www.youtube.com/watch?v=WsofH466lqk"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df"/><Relationship Id="rId5"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xkcd.com/"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00400"/>
            <a:ext cx="7772400" cy="1143000"/>
          </a:xfrm>
        </p:spPr>
        <p:txBody>
          <a:bodyPr/>
          <a:lstStyle/>
          <a:p>
            <a:pPr algn="ctr"/>
            <a:r>
              <a:rPr lang="en-US" dirty="0" smtClean="0"/>
              <a:t>The Joy of </a:t>
            </a:r>
            <a:br>
              <a:rPr lang="en-US" dirty="0" smtClean="0"/>
            </a:br>
            <a:r>
              <a:rPr lang="en-US" dirty="0" smtClean="0"/>
              <a:t>Computational Biology</a:t>
            </a:r>
            <a:endParaRPr lang="en-US" dirty="0"/>
          </a:p>
        </p:txBody>
      </p:sp>
      <p:sp>
        <p:nvSpPr>
          <p:cNvPr id="3" name="Subtitle 2"/>
          <p:cNvSpPr>
            <a:spLocks noGrp="1"/>
          </p:cNvSpPr>
          <p:nvPr>
            <p:ph type="subTitle" idx="1"/>
          </p:nvPr>
        </p:nvSpPr>
        <p:spPr>
          <a:xfrm>
            <a:off x="1371600" y="4800600"/>
            <a:ext cx="6400800" cy="1752600"/>
          </a:xfrm>
        </p:spPr>
        <p:txBody>
          <a:bodyPr/>
          <a:lstStyle/>
          <a:p>
            <a:r>
              <a:rPr lang="en-US" dirty="0" smtClean="0"/>
              <a:t>Nancy Griffeth</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or Discussion?</a:t>
            </a:r>
            <a:endParaRPr lang="en-US" dirty="0"/>
          </a:p>
        </p:txBody>
      </p:sp>
      <p:sp>
        <p:nvSpPr>
          <p:cNvPr id="4" name="Date Placeholder 3"/>
          <p:cNvSpPr>
            <a:spLocks noGrp="1"/>
          </p:cNvSpPr>
          <p:nvPr>
            <p:ph type="dt" sz="half" idx="10"/>
          </p:nvPr>
        </p:nvSpPr>
        <p:spPr/>
        <p:txBody>
          <a:bodyPr/>
          <a:lstStyle/>
          <a:p>
            <a:endParaRPr lang="en-US" smtClean="0"/>
          </a:p>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 like about comp bio</a:t>
            </a:r>
            <a:endParaRPr lang="en-US" dirty="0"/>
          </a:p>
        </p:txBody>
      </p:sp>
      <p:sp>
        <p:nvSpPr>
          <p:cNvPr id="3" name="Content Placeholder 2"/>
          <p:cNvSpPr>
            <a:spLocks noGrp="1"/>
          </p:cNvSpPr>
          <p:nvPr>
            <p:ph idx="1"/>
          </p:nvPr>
        </p:nvSpPr>
        <p:spPr/>
        <p:txBody>
          <a:bodyPr/>
          <a:lstStyle/>
          <a:p>
            <a:r>
              <a:rPr lang="en-US" dirty="0" smtClean="0"/>
              <a:t>Biology matters!</a:t>
            </a:r>
          </a:p>
          <a:p>
            <a:r>
              <a:rPr lang="en-US" dirty="0" smtClean="0"/>
              <a:t>Computational techniques help us understand biology</a:t>
            </a:r>
          </a:p>
          <a:p>
            <a:r>
              <a:rPr lang="en-US" dirty="0" smtClean="0"/>
              <a:t>Cells act a lot like computers</a:t>
            </a:r>
          </a:p>
          <a:p>
            <a:pPr lvl="1"/>
            <a:r>
              <a:rPr lang="en-US" dirty="0" smtClean="0"/>
              <a:t>Cells make binary choices</a:t>
            </a:r>
          </a:p>
          <a:p>
            <a:pPr lvl="1"/>
            <a:r>
              <a:rPr lang="en-US" dirty="0" smtClean="0"/>
              <a:t>Cells have modular parts</a:t>
            </a:r>
          </a:p>
          <a:p>
            <a:pPr lvl="1"/>
            <a:r>
              <a:rPr lang="en-US" dirty="0" smtClean="0"/>
              <a:t>Different kinds of cells share the same </a:t>
            </a:r>
            <a:r>
              <a:rPr lang="en-US" dirty="0" smtClean="0"/>
              <a:t>mechanisms</a:t>
            </a:r>
          </a:p>
          <a:p>
            <a:r>
              <a:rPr lang="en-US" dirty="0" smtClean="0"/>
              <a:t>Lots of good movies on-line</a:t>
            </a: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techniques</a:t>
            </a:r>
            <a:endParaRPr lang="en-US" dirty="0"/>
          </a:p>
        </p:txBody>
      </p:sp>
      <p:sp>
        <p:nvSpPr>
          <p:cNvPr id="3" name="Content Placeholder 2"/>
          <p:cNvSpPr>
            <a:spLocks noGrp="1"/>
          </p:cNvSpPr>
          <p:nvPr>
            <p:ph idx="1"/>
          </p:nvPr>
        </p:nvSpPr>
        <p:spPr/>
        <p:txBody>
          <a:bodyPr/>
          <a:lstStyle/>
          <a:p>
            <a:r>
              <a:rPr lang="en-US" dirty="0" smtClean="0"/>
              <a:t>Organize data</a:t>
            </a:r>
          </a:p>
          <a:p>
            <a:r>
              <a:rPr lang="en-US" dirty="0" smtClean="0"/>
              <a:t>Describe behaviors as a whole</a:t>
            </a:r>
          </a:p>
          <a:p>
            <a:r>
              <a:rPr lang="en-US" dirty="0" smtClean="0"/>
              <a:t>Simulate behaviors</a:t>
            </a:r>
          </a:p>
          <a:p>
            <a:r>
              <a:rPr lang="en-US" dirty="0" smtClean="0"/>
              <a:t>Bridge gaps where data is missing</a:t>
            </a:r>
          </a:p>
          <a:p>
            <a:r>
              <a:rPr lang="en-US" dirty="0" smtClean="0"/>
              <a:t>Suggest hypotheses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93038" cy="1143000"/>
          </a:xfrm>
        </p:spPr>
        <p:txBody>
          <a:bodyPr/>
          <a:lstStyle/>
          <a:p>
            <a:r>
              <a:rPr lang="en-US" dirty="0" smtClean="0"/>
              <a:t>Example 1: </a:t>
            </a:r>
            <a:br>
              <a:rPr lang="en-US" dirty="0" smtClean="0"/>
            </a:br>
            <a:r>
              <a:rPr lang="en-US" dirty="0" smtClean="0"/>
              <a:t>Cardiac Cells as Circuits</a:t>
            </a:r>
            <a:endParaRPr lang="en-US" dirty="0"/>
          </a:p>
        </p:txBody>
      </p:sp>
      <p:pic>
        <p:nvPicPr>
          <p:cNvPr id="5" name="Content Placeholder 6" descr="IonChannels.jpg"/>
          <p:cNvPicPr>
            <a:picLocks noGrp="1" noChangeAspect="1"/>
          </p:cNvPicPr>
          <p:nvPr>
            <p:ph idx="1"/>
          </p:nvPr>
        </p:nvPicPr>
        <p:blipFill>
          <a:blip r:embed="rId3">
            <a:alphaModFix amt="47000"/>
          </a:blip>
          <a:stretch>
            <a:fillRect/>
          </a:stretch>
        </p:blipFill>
        <p:spPr>
          <a:xfrm>
            <a:off x="1092524" y="2590800"/>
            <a:ext cx="7620000" cy="3810000"/>
          </a:xfrm>
        </p:spPr>
      </p:pic>
      <p:sp>
        <p:nvSpPr>
          <p:cNvPr id="6" name="Rectangle 5"/>
          <p:cNvSpPr/>
          <p:nvPr/>
        </p:nvSpPr>
        <p:spPr>
          <a:xfrm>
            <a:off x="1200347" y="3363643"/>
            <a:ext cx="4762564" cy="2045762"/>
          </a:xfrm>
          <a:prstGeom prst="rect">
            <a:avLst/>
          </a:prstGeom>
          <a:no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889005" y="4595019"/>
            <a:ext cx="533400" cy="370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889005" y="4747419"/>
            <a:ext cx="533400" cy="370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1119458" y="4673071"/>
            <a:ext cx="148695" cy="1588"/>
          </a:xfrm>
          <a:prstGeom prst="line">
            <a:avLst/>
          </a:prstGeom>
          <a:ln w="38100" cap="flat" cmpd="sng" algn="ctr">
            <a:solidFill>
              <a:srgbClr val="FFFF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0" name="Group 67"/>
          <p:cNvGrpSpPr/>
          <p:nvPr/>
        </p:nvGrpSpPr>
        <p:grpSpPr>
          <a:xfrm>
            <a:off x="2895929" y="3376613"/>
            <a:ext cx="685800" cy="2057400"/>
            <a:chOff x="2819400" y="2743994"/>
            <a:chExt cx="685800" cy="2057400"/>
          </a:xfrm>
        </p:grpSpPr>
        <p:cxnSp>
          <p:nvCxnSpPr>
            <p:cNvPr id="11" name="Straight Connector 10"/>
            <p:cNvCxnSpPr/>
            <p:nvPr/>
          </p:nvCxnSpPr>
          <p:spPr>
            <a:xfrm>
              <a:off x="2819400" y="4114800"/>
              <a:ext cx="685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819400" y="4418012"/>
              <a:ext cx="685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048000" y="4265612"/>
              <a:ext cx="228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086100" y="4570412"/>
              <a:ext cx="228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a:off x="3048000" y="2895600"/>
              <a:ext cx="3048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2972594" y="3885406"/>
              <a:ext cx="455612"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3084512" y="4684712"/>
              <a:ext cx="231776"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3014928" y="3083453"/>
              <a:ext cx="217752" cy="15160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014133" y="3200400"/>
              <a:ext cx="287867" cy="16933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0800000" flipV="1">
              <a:off x="3048001" y="3386667"/>
              <a:ext cx="220133" cy="1016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014133" y="3505200"/>
              <a:ext cx="287867" cy="11853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0800000" flipV="1">
              <a:off x="3166534" y="3674532"/>
              <a:ext cx="135467" cy="3386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23" name="Group 68"/>
          <p:cNvGrpSpPr/>
          <p:nvPr/>
        </p:nvGrpSpPr>
        <p:grpSpPr>
          <a:xfrm>
            <a:off x="4282149" y="3359680"/>
            <a:ext cx="685800" cy="2057400"/>
            <a:chOff x="2819400" y="2743994"/>
            <a:chExt cx="685800" cy="2057400"/>
          </a:xfrm>
        </p:grpSpPr>
        <p:cxnSp>
          <p:nvCxnSpPr>
            <p:cNvPr id="24" name="Straight Connector 23"/>
            <p:cNvCxnSpPr/>
            <p:nvPr/>
          </p:nvCxnSpPr>
          <p:spPr>
            <a:xfrm>
              <a:off x="2819400" y="4114800"/>
              <a:ext cx="685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819400" y="4418012"/>
              <a:ext cx="685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048000" y="4265612"/>
              <a:ext cx="228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086100" y="4570412"/>
              <a:ext cx="228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3048000" y="2895600"/>
              <a:ext cx="3048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a:off x="2972594" y="3885406"/>
              <a:ext cx="455612"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3084512" y="4684712"/>
              <a:ext cx="231776"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a:off x="3014928" y="3083453"/>
              <a:ext cx="217752" cy="15160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3014133" y="3200400"/>
              <a:ext cx="287867" cy="16933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10800000" flipV="1">
              <a:off x="3048001" y="3386667"/>
              <a:ext cx="220133" cy="1016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3014133" y="3505200"/>
              <a:ext cx="287867" cy="11853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10800000" flipV="1">
              <a:off x="3166534" y="3674532"/>
              <a:ext cx="135467" cy="3386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36" name="Group 81"/>
          <p:cNvGrpSpPr/>
          <p:nvPr/>
        </p:nvGrpSpPr>
        <p:grpSpPr>
          <a:xfrm>
            <a:off x="5571403" y="3359680"/>
            <a:ext cx="685800" cy="2057400"/>
            <a:chOff x="2819400" y="2743994"/>
            <a:chExt cx="685800" cy="2057400"/>
          </a:xfrm>
        </p:grpSpPr>
        <p:cxnSp>
          <p:nvCxnSpPr>
            <p:cNvPr id="37" name="Straight Connector 36"/>
            <p:cNvCxnSpPr/>
            <p:nvPr/>
          </p:nvCxnSpPr>
          <p:spPr>
            <a:xfrm>
              <a:off x="2819400" y="4114800"/>
              <a:ext cx="685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2819400" y="4418012"/>
              <a:ext cx="685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3048000" y="4265612"/>
              <a:ext cx="228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3086100" y="4570412"/>
              <a:ext cx="228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3048000" y="2895600"/>
              <a:ext cx="3048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a:off x="2972594" y="3885406"/>
              <a:ext cx="455612"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a:off x="3084512" y="4684712"/>
              <a:ext cx="231776"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3014928" y="3083453"/>
              <a:ext cx="217752" cy="15160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3014133" y="3200400"/>
              <a:ext cx="287867" cy="16933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10800000" flipV="1">
              <a:off x="3048001" y="3386667"/>
              <a:ext cx="220133" cy="1016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014133" y="3505200"/>
              <a:ext cx="287867" cy="11853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10800000" flipV="1">
              <a:off x="3166534" y="3674532"/>
              <a:ext cx="135467" cy="3386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49" name="Rectangle 48"/>
          <p:cNvSpPr/>
          <p:nvPr/>
        </p:nvSpPr>
        <p:spPr>
          <a:xfrm>
            <a:off x="5662235" y="2752075"/>
            <a:ext cx="745463" cy="3589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6335643" y="5354181"/>
            <a:ext cx="479618" cy="369332"/>
          </a:xfrm>
          <a:prstGeom prst="rect">
            <a:avLst/>
          </a:prstGeom>
          <a:solidFill>
            <a:schemeClr val="accent6">
              <a:lumMod val="20000"/>
              <a:lumOff val="80000"/>
            </a:schemeClr>
          </a:solidFill>
        </p:spPr>
        <p:txBody>
          <a:bodyPr wrap="none" rtlCol="0">
            <a:spAutoFit/>
          </a:bodyPr>
          <a:lstStyle/>
          <a:p>
            <a:r>
              <a:rPr lang="en-US" dirty="0" smtClean="0"/>
              <a:t>K+</a:t>
            </a:r>
            <a:endParaRPr lang="en-US" dirty="0"/>
          </a:p>
        </p:txBody>
      </p:sp>
      <p:sp>
        <p:nvSpPr>
          <p:cNvPr id="51" name="TextBox 50"/>
          <p:cNvSpPr txBox="1"/>
          <p:nvPr/>
        </p:nvSpPr>
        <p:spPr>
          <a:xfrm>
            <a:off x="347929" y="4372554"/>
            <a:ext cx="643383" cy="523220"/>
          </a:xfrm>
          <a:prstGeom prst="rect">
            <a:avLst/>
          </a:prstGeom>
          <a:noFill/>
        </p:spPr>
        <p:txBody>
          <a:bodyPr wrap="none" rtlCol="0">
            <a:spAutoFit/>
          </a:bodyPr>
          <a:lstStyle/>
          <a:p>
            <a:r>
              <a:rPr lang="en-US" sz="2800" dirty="0" smtClean="0"/>
              <a:t>C</a:t>
            </a:r>
            <a:r>
              <a:rPr lang="en-US" sz="2800" baseline="-25000" dirty="0" smtClean="0"/>
              <a:t>M</a:t>
            </a:r>
            <a:endParaRPr lang="en-US" sz="2800" dirty="0"/>
          </a:p>
        </p:txBody>
      </p:sp>
      <p:sp>
        <p:nvSpPr>
          <p:cNvPr id="52" name="TextBox 51"/>
          <p:cNvSpPr txBox="1"/>
          <p:nvPr/>
        </p:nvSpPr>
        <p:spPr>
          <a:xfrm>
            <a:off x="4901596" y="1734803"/>
            <a:ext cx="623338" cy="523220"/>
          </a:xfrm>
          <a:prstGeom prst="rect">
            <a:avLst/>
          </a:prstGeom>
          <a:noFill/>
        </p:spPr>
        <p:txBody>
          <a:bodyPr wrap="none" rtlCol="0">
            <a:spAutoFit/>
          </a:bodyPr>
          <a:lstStyle/>
          <a:p>
            <a:r>
              <a:rPr lang="en-US" sz="2800" dirty="0" err="1" smtClean="0"/>
              <a:t>I(t</a:t>
            </a:r>
            <a:r>
              <a:rPr lang="en-US" sz="2800" dirty="0" smtClean="0"/>
              <a:t>)</a:t>
            </a:r>
            <a:endParaRPr lang="en-US" sz="2800" dirty="0"/>
          </a:p>
        </p:txBody>
      </p:sp>
      <p:cxnSp>
        <p:nvCxnSpPr>
          <p:cNvPr id="53" name="Straight Arrow Connector 52"/>
          <p:cNvCxnSpPr>
            <a:stCxn id="52" idx="2"/>
          </p:cNvCxnSpPr>
          <p:nvPr/>
        </p:nvCxnSpPr>
        <p:spPr>
          <a:xfrm rot="5400000">
            <a:off x="4656555" y="2802971"/>
            <a:ext cx="1101659" cy="11762"/>
          </a:xfrm>
          <a:prstGeom prst="straightConnector1">
            <a:avLst/>
          </a:prstGeom>
          <a:ln>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3196773" y="5846978"/>
            <a:ext cx="595035" cy="523220"/>
          </a:xfrm>
          <a:prstGeom prst="rect">
            <a:avLst/>
          </a:prstGeom>
          <a:noFill/>
        </p:spPr>
        <p:txBody>
          <a:bodyPr wrap="none" rtlCol="0">
            <a:spAutoFit/>
          </a:bodyPr>
          <a:lstStyle/>
          <a:p>
            <a:r>
              <a:rPr lang="en-US" sz="2800" dirty="0" smtClean="0"/>
              <a:t>E</a:t>
            </a:r>
            <a:r>
              <a:rPr lang="en-US" sz="2800" baseline="-25000" dirty="0" smtClean="0"/>
              <a:t>K</a:t>
            </a:r>
            <a:endParaRPr lang="en-US" sz="2800" dirty="0"/>
          </a:p>
        </p:txBody>
      </p:sp>
      <p:sp>
        <p:nvSpPr>
          <p:cNvPr id="55" name="TextBox 54"/>
          <p:cNvSpPr txBox="1"/>
          <p:nvPr/>
        </p:nvSpPr>
        <p:spPr>
          <a:xfrm>
            <a:off x="4292753" y="5846978"/>
            <a:ext cx="730171" cy="523220"/>
          </a:xfrm>
          <a:prstGeom prst="rect">
            <a:avLst/>
          </a:prstGeom>
          <a:noFill/>
        </p:spPr>
        <p:txBody>
          <a:bodyPr wrap="none" rtlCol="0">
            <a:spAutoFit/>
          </a:bodyPr>
          <a:lstStyle/>
          <a:p>
            <a:r>
              <a:rPr lang="en-US" sz="2800" dirty="0" err="1" smtClean="0"/>
              <a:t>E</a:t>
            </a:r>
            <a:r>
              <a:rPr lang="en-US" sz="2800" baseline="-25000" dirty="0" err="1" smtClean="0"/>
              <a:t>Na</a:t>
            </a:r>
            <a:endParaRPr lang="en-US" sz="2800" dirty="0"/>
          </a:p>
        </p:txBody>
      </p:sp>
      <p:sp>
        <p:nvSpPr>
          <p:cNvPr id="56" name="TextBox 55"/>
          <p:cNvSpPr txBox="1"/>
          <p:nvPr/>
        </p:nvSpPr>
        <p:spPr>
          <a:xfrm>
            <a:off x="5593316" y="5846978"/>
            <a:ext cx="557297" cy="523220"/>
          </a:xfrm>
          <a:prstGeom prst="rect">
            <a:avLst/>
          </a:prstGeom>
          <a:noFill/>
        </p:spPr>
        <p:txBody>
          <a:bodyPr wrap="none" rtlCol="0">
            <a:spAutoFit/>
          </a:bodyPr>
          <a:lstStyle/>
          <a:p>
            <a:r>
              <a:rPr lang="en-US" sz="2800" dirty="0" smtClean="0"/>
              <a:t>E</a:t>
            </a:r>
            <a:r>
              <a:rPr lang="en-US" sz="2800" baseline="-25000" dirty="0" smtClean="0"/>
              <a:t>L</a:t>
            </a:r>
            <a:endParaRPr lang="en-US" sz="2800" dirty="0"/>
          </a:p>
        </p:txBody>
      </p:sp>
      <p:sp>
        <p:nvSpPr>
          <p:cNvPr id="57" name="TextBox 56"/>
          <p:cNvSpPr txBox="1"/>
          <p:nvPr/>
        </p:nvSpPr>
        <p:spPr>
          <a:xfrm>
            <a:off x="5349763" y="3442306"/>
            <a:ext cx="550226" cy="523220"/>
          </a:xfrm>
          <a:prstGeom prst="rect">
            <a:avLst/>
          </a:prstGeom>
          <a:noFill/>
        </p:spPr>
        <p:txBody>
          <a:bodyPr wrap="none" rtlCol="0">
            <a:spAutoFit/>
          </a:bodyPr>
          <a:lstStyle/>
          <a:p>
            <a:r>
              <a:rPr lang="en-US" sz="2800" b="1" dirty="0" err="1" smtClean="0"/>
              <a:t>g</a:t>
            </a:r>
            <a:r>
              <a:rPr lang="en-US" sz="2800" b="1" baseline="-25000" dirty="0" err="1" smtClean="0"/>
              <a:t>L</a:t>
            </a:r>
            <a:endParaRPr lang="en-US" sz="2800" b="1" dirty="0"/>
          </a:p>
        </p:txBody>
      </p:sp>
      <p:sp>
        <p:nvSpPr>
          <p:cNvPr id="58" name="TextBox 57"/>
          <p:cNvSpPr txBox="1"/>
          <p:nvPr/>
        </p:nvSpPr>
        <p:spPr>
          <a:xfrm>
            <a:off x="2649148" y="3442306"/>
            <a:ext cx="582211" cy="523220"/>
          </a:xfrm>
          <a:prstGeom prst="rect">
            <a:avLst/>
          </a:prstGeom>
          <a:noFill/>
        </p:spPr>
        <p:txBody>
          <a:bodyPr wrap="none" rtlCol="0">
            <a:spAutoFit/>
          </a:bodyPr>
          <a:lstStyle/>
          <a:p>
            <a:r>
              <a:rPr lang="en-US" sz="2800" b="1" dirty="0" err="1" smtClean="0"/>
              <a:t>g</a:t>
            </a:r>
            <a:r>
              <a:rPr lang="en-US" sz="2800" b="1" baseline="-25000" dirty="0" err="1" smtClean="0"/>
              <a:t>K</a:t>
            </a:r>
            <a:endParaRPr lang="en-US" sz="2800" b="1" dirty="0"/>
          </a:p>
        </p:txBody>
      </p:sp>
      <p:sp>
        <p:nvSpPr>
          <p:cNvPr id="59" name="TextBox 58"/>
          <p:cNvSpPr txBox="1"/>
          <p:nvPr/>
        </p:nvSpPr>
        <p:spPr>
          <a:xfrm>
            <a:off x="3967109" y="3442306"/>
            <a:ext cx="723275" cy="523220"/>
          </a:xfrm>
          <a:prstGeom prst="rect">
            <a:avLst/>
          </a:prstGeom>
          <a:noFill/>
        </p:spPr>
        <p:txBody>
          <a:bodyPr wrap="none" rtlCol="0">
            <a:spAutoFit/>
          </a:bodyPr>
          <a:lstStyle/>
          <a:p>
            <a:r>
              <a:rPr lang="en-US" sz="2800" b="1" dirty="0" err="1" smtClean="0"/>
              <a:t>g</a:t>
            </a:r>
            <a:r>
              <a:rPr lang="en-US" sz="2800" b="1" baseline="-25000" dirty="0" err="1" smtClean="0"/>
              <a:t>Na</a:t>
            </a:r>
            <a:endParaRPr lang="en-US" sz="28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Propagation of electrical signals across cardiac tissue</a:t>
            </a:r>
            <a:endParaRPr lang="en-US" dirty="0"/>
          </a:p>
        </p:txBody>
      </p:sp>
      <p:sp>
        <p:nvSpPr>
          <p:cNvPr id="6" name="Content Placeholder 5"/>
          <p:cNvSpPr>
            <a:spLocks noGrp="1"/>
          </p:cNvSpPr>
          <p:nvPr>
            <p:ph idx="1"/>
          </p:nvPr>
        </p:nvSpPr>
        <p:spPr/>
        <p:txBody>
          <a:bodyPr/>
          <a:lstStyle/>
          <a:p>
            <a:pPr>
              <a:buNone/>
            </a:pPr>
            <a:r>
              <a:rPr lang="en-US" dirty="0" smtClean="0">
                <a:hlinkClick r:id="rId3" action="ppaction://hlinkfile"/>
              </a:rPr>
              <a:t>Normal action</a:t>
            </a:r>
            <a:r>
              <a:rPr lang="en-US" dirty="0" smtClean="0"/>
              <a:t>: what an electrical signal propagated across cardiac tissue should look like</a:t>
            </a:r>
          </a:p>
          <a:p>
            <a:pPr>
              <a:buNone/>
            </a:pPr>
            <a:endParaRPr lang="en-US" dirty="0" smtClean="0"/>
          </a:p>
          <a:p>
            <a:pPr>
              <a:buNone/>
            </a:pPr>
            <a:r>
              <a:rPr lang="en-US" dirty="0" smtClean="0">
                <a:hlinkClick r:id="rId4"/>
              </a:rPr>
              <a:t>Spiral wave</a:t>
            </a:r>
            <a:r>
              <a:rPr lang="en-US" dirty="0" smtClean="0"/>
              <a:t>: what a disrupted electrical signal might look like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93038" cy="1143000"/>
          </a:xfrm>
        </p:spPr>
        <p:txBody>
          <a:bodyPr/>
          <a:lstStyle/>
          <a:p>
            <a:r>
              <a:rPr lang="en-US" dirty="0" smtClean="0"/>
              <a:t>Example 2:</a:t>
            </a:r>
            <a:br>
              <a:rPr lang="en-US" dirty="0" smtClean="0"/>
            </a:br>
            <a:r>
              <a:rPr lang="en-US" dirty="0" smtClean="0"/>
              <a:t>Protein Production</a:t>
            </a:r>
            <a:endParaRPr lang="en-US" dirty="0"/>
          </a:p>
        </p:txBody>
      </p:sp>
      <p:pic>
        <p:nvPicPr>
          <p:cNvPr id="4" name="Content Placeholder 3" descr="Centraldogma.GIF"/>
          <p:cNvPicPr>
            <a:picLocks noGrp="1" noChangeAspect="1"/>
          </p:cNvPicPr>
          <p:nvPr>
            <p:ph idx="1"/>
          </p:nvPr>
        </p:nvPicPr>
        <p:blipFill>
          <a:blip r:embed="rId3"/>
          <a:stretch>
            <a:fillRect/>
          </a:stretch>
        </p:blipFill>
        <p:spPr>
          <a:xfrm>
            <a:off x="2303727" y="1600200"/>
            <a:ext cx="5530322" cy="4532313"/>
          </a:xfrm>
        </p:spPr>
      </p:pic>
      <p:sp>
        <p:nvSpPr>
          <p:cNvPr id="5" name="Rectangle 4"/>
          <p:cNvSpPr/>
          <p:nvPr/>
        </p:nvSpPr>
        <p:spPr>
          <a:xfrm>
            <a:off x="3048000" y="6317179"/>
            <a:ext cx="1995751" cy="369332"/>
          </a:xfrm>
          <a:prstGeom prst="rect">
            <a:avLst/>
          </a:prstGeom>
        </p:spPr>
        <p:txBody>
          <a:bodyPr wrap="square">
            <a:spAutoFit/>
          </a:bodyPr>
          <a:lstStyle/>
          <a:p>
            <a:r>
              <a:rPr lang="en-US" dirty="0" smtClean="0">
                <a:hlinkClick r:id="rId4"/>
              </a:rPr>
              <a:t>Transcription</a:t>
            </a:r>
            <a:endParaRPr lang="en-US" dirty="0"/>
          </a:p>
        </p:txBody>
      </p:sp>
      <p:sp>
        <p:nvSpPr>
          <p:cNvPr id="6" name="TextBox 5"/>
          <p:cNvSpPr txBox="1"/>
          <p:nvPr/>
        </p:nvSpPr>
        <p:spPr>
          <a:xfrm>
            <a:off x="5347120" y="5947847"/>
            <a:ext cx="3588918" cy="276999"/>
          </a:xfrm>
          <a:prstGeom prst="rect">
            <a:avLst/>
          </a:prstGeom>
          <a:noFill/>
        </p:spPr>
        <p:txBody>
          <a:bodyPr wrap="none" rtlCol="0">
            <a:spAutoFit/>
          </a:bodyPr>
          <a:lstStyle/>
          <a:p>
            <a:r>
              <a:rPr lang="en-US" sz="1200" dirty="0" smtClean="0"/>
              <a:t>Figure from wikipedia article on the central dogma</a:t>
            </a:r>
            <a:endParaRPr lang="en-US" sz="1200" dirty="0"/>
          </a:p>
        </p:txBody>
      </p:sp>
      <p:sp>
        <p:nvSpPr>
          <p:cNvPr id="7" name="TextBox 6"/>
          <p:cNvSpPr txBox="1"/>
          <p:nvPr/>
        </p:nvSpPr>
        <p:spPr>
          <a:xfrm>
            <a:off x="1537738" y="2863334"/>
            <a:ext cx="1646868" cy="369332"/>
          </a:xfrm>
          <a:prstGeom prst="rect">
            <a:avLst/>
          </a:prstGeom>
          <a:noFill/>
        </p:spPr>
        <p:txBody>
          <a:bodyPr wrap="none" rtlCol="0">
            <a:spAutoFit/>
          </a:bodyPr>
          <a:lstStyle/>
          <a:p>
            <a:r>
              <a:rPr lang="en-US" b="1" dirty="0" smtClean="0">
                <a:solidFill>
                  <a:schemeClr val="tx2"/>
                </a:solidFill>
              </a:rPr>
              <a:t>Transcription</a:t>
            </a:r>
            <a:endParaRPr lang="en-US" b="1" dirty="0">
              <a:solidFill>
                <a:schemeClr val="tx2"/>
              </a:solidFill>
            </a:endParaRPr>
          </a:p>
        </p:txBody>
      </p:sp>
      <p:sp>
        <p:nvSpPr>
          <p:cNvPr id="8" name="TextBox 7"/>
          <p:cNvSpPr txBox="1"/>
          <p:nvPr/>
        </p:nvSpPr>
        <p:spPr>
          <a:xfrm>
            <a:off x="1595709" y="4495800"/>
            <a:ext cx="1416035" cy="369332"/>
          </a:xfrm>
          <a:prstGeom prst="rect">
            <a:avLst/>
          </a:prstGeom>
          <a:noFill/>
        </p:spPr>
        <p:txBody>
          <a:bodyPr wrap="none" rtlCol="0">
            <a:spAutoFit/>
          </a:bodyPr>
          <a:lstStyle/>
          <a:p>
            <a:r>
              <a:rPr lang="en-US" b="1" dirty="0" smtClean="0">
                <a:solidFill>
                  <a:schemeClr val="tx2"/>
                </a:solidFill>
              </a:rPr>
              <a:t>Translation</a:t>
            </a:r>
            <a:endParaRPr lang="en-US" b="1" dirty="0">
              <a:solidFill>
                <a:schemeClr val="tx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Production</a:t>
            </a:r>
            <a:endParaRPr lang="en-US" dirty="0"/>
          </a:p>
        </p:txBody>
      </p:sp>
      <p:pic>
        <p:nvPicPr>
          <p:cNvPr id="10" name="Content Placeholder 9" descr="NegativeAutoregulation.jpg"/>
          <p:cNvPicPr>
            <a:picLocks noGrp="1" noChangeAspect="1"/>
          </p:cNvPicPr>
          <p:nvPr>
            <p:ph sz="half" idx="1"/>
          </p:nvPr>
        </p:nvPicPr>
        <p:blipFill>
          <a:blip r:embed="rId3"/>
          <a:stretch>
            <a:fillRect/>
          </a:stretch>
        </p:blipFill>
        <p:spPr>
          <a:xfrm>
            <a:off x="914400" y="2112192"/>
            <a:ext cx="3810000" cy="3508328"/>
          </a:xfrm>
        </p:spPr>
      </p:pic>
      <p:sp>
        <p:nvSpPr>
          <p:cNvPr id="9" name="Content Placeholder 8"/>
          <p:cNvSpPr>
            <a:spLocks noGrp="1"/>
          </p:cNvSpPr>
          <p:nvPr>
            <p:ph sz="half" idx="2"/>
          </p:nvPr>
        </p:nvSpPr>
        <p:spPr>
          <a:xfrm>
            <a:off x="4724400" y="1600200"/>
            <a:ext cx="4419600" cy="4532313"/>
          </a:xfrm>
        </p:spPr>
        <p:txBody>
          <a:bodyPr/>
          <a:lstStyle/>
          <a:p>
            <a:r>
              <a:rPr lang="en-US" dirty="0" smtClean="0"/>
              <a:t>Wiring diagrams</a:t>
            </a:r>
          </a:p>
          <a:p>
            <a:endParaRPr lang="en-US" dirty="0" smtClean="0"/>
          </a:p>
          <a:p>
            <a:r>
              <a:rPr lang="en-US" dirty="0" smtClean="0"/>
              <a:t>Negative </a:t>
            </a:r>
            <a:r>
              <a:rPr lang="en-US" dirty="0" err="1" smtClean="0"/>
              <a:t>autoregulation</a:t>
            </a:r>
            <a:r>
              <a:rPr lang="en-US" dirty="0" smtClean="0"/>
              <a:t>: a protein represses its own production</a:t>
            </a:r>
          </a:p>
          <a:p>
            <a:endParaRPr lang="en-US" dirty="0" smtClean="0"/>
          </a:p>
          <a:p>
            <a:r>
              <a:rPr lang="en-US" dirty="0" smtClean="0"/>
              <a:t>Provides a quick increase to a robust level</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Production</a:t>
            </a:r>
            <a:endParaRPr lang="en-US" dirty="0"/>
          </a:p>
        </p:txBody>
      </p:sp>
      <p:pic>
        <p:nvPicPr>
          <p:cNvPr id="8" name="Content Placeholder 7" descr="ArabinoseMetabolism.jpg"/>
          <p:cNvPicPr>
            <a:picLocks noGrp="1" noChangeAspect="1"/>
          </p:cNvPicPr>
          <p:nvPr>
            <p:ph sz="half" idx="1"/>
          </p:nvPr>
        </p:nvPicPr>
        <p:blipFill>
          <a:blip r:embed="rId3"/>
          <a:stretch>
            <a:fillRect/>
          </a:stretch>
        </p:blipFill>
        <p:spPr>
          <a:xfrm>
            <a:off x="1182688" y="1802606"/>
            <a:ext cx="3810000" cy="4127500"/>
          </a:xfrm>
        </p:spPr>
      </p:pic>
      <p:sp>
        <p:nvSpPr>
          <p:cNvPr id="7" name="Content Placeholder 6"/>
          <p:cNvSpPr>
            <a:spLocks noGrp="1"/>
          </p:cNvSpPr>
          <p:nvPr>
            <p:ph sz="half" idx="2"/>
          </p:nvPr>
        </p:nvSpPr>
        <p:spPr>
          <a:xfrm>
            <a:off x="4724400" y="1802606"/>
            <a:ext cx="4211638" cy="4532313"/>
          </a:xfrm>
        </p:spPr>
        <p:txBody>
          <a:bodyPr/>
          <a:lstStyle/>
          <a:p>
            <a:r>
              <a:rPr lang="en-US" sz="2000" dirty="0" err="1" smtClean="0"/>
              <a:t>cAMP</a:t>
            </a:r>
            <a:r>
              <a:rPr lang="en-US" sz="2000" dirty="0" smtClean="0"/>
              <a:t> signals absence of glucose</a:t>
            </a:r>
          </a:p>
          <a:p>
            <a:r>
              <a:rPr lang="en-US" sz="2000" dirty="0" err="1" smtClean="0"/>
              <a:t>cAMP</a:t>
            </a:r>
            <a:r>
              <a:rPr lang="en-US" sz="2000" dirty="0" smtClean="0"/>
              <a:t> activates X</a:t>
            </a:r>
          </a:p>
          <a:p>
            <a:r>
              <a:rPr lang="en-US" sz="2000" dirty="0" smtClean="0"/>
              <a:t>X binds to the DNA promoter, but is not enough by itself to start </a:t>
            </a:r>
            <a:r>
              <a:rPr lang="en-US" sz="2000" dirty="0" err="1" smtClean="0"/>
              <a:t>arabinose</a:t>
            </a:r>
            <a:r>
              <a:rPr lang="en-US" sz="2000" dirty="0" smtClean="0"/>
              <a:t> metabolism</a:t>
            </a:r>
          </a:p>
          <a:p>
            <a:r>
              <a:rPr lang="en-US" sz="2000" dirty="0" smtClean="0"/>
              <a:t>X promotes transcription of Y; </a:t>
            </a:r>
            <a:r>
              <a:rPr lang="en-US" sz="2000" dirty="0" err="1" smtClean="0"/>
              <a:t>arabinose</a:t>
            </a:r>
            <a:r>
              <a:rPr lang="en-US" sz="2000" dirty="0" smtClean="0"/>
              <a:t> activates Y</a:t>
            </a:r>
          </a:p>
          <a:p>
            <a:r>
              <a:rPr lang="en-US" sz="2000" dirty="0" smtClean="0"/>
              <a:t>X and Y together binding to the DNA promoter results in production of the enzymes that metabolize </a:t>
            </a:r>
            <a:r>
              <a:rPr lang="en-US" sz="2000" dirty="0" err="1" smtClean="0"/>
              <a:t>arabinose</a:t>
            </a:r>
            <a:endParaRPr lang="en-US" sz="2000" dirty="0" smtClean="0"/>
          </a:p>
          <a:p>
            <a:endParaRPr lang="en-US" sz="2000" dirty="0"/>
          </a:p>
        </p:txBody>
      </p:sp>
      <p:sp>
        <p:nvSpPr>
          <p:cNvPr id="9" name="TextBox 8"/>
          <p:cNvSpPr txBox="1"/>
          <p:nvPr/>
        </p:nvSpPr>
        <p:spPr>
          <a:xfrm>
            <a:off x="0" y="6057920"/>
            <a:ext cx="3890809" cy="276999"/>
          </a:xfrm>
          <a:prstGeom prst="rect">
            <a:avLst/>
          </a:prstGeom>
          <a:noFill/>
        </p:spPr>
        <p:txBody>
          <a:bodyPr wrap="none" rtlCol="0">
            <a:spAutoFit/>
          </a:bodyPr>
          <a:lstStyle/>
          <a:p>
            <a:r>
              <a:rPr lang="en-US" sz="1200" dirty="0" smtClean="0"/>
              <a:t>Figure from </a:t>
            </a:r>
            <a:r>
              <a:rPr lang="en-US" sz="1200" dirty="0" err="1" smtClean="0"/>
              <a:t>Alon</a:t>
            </a:r>
            <a:r>
              <a:rPr lang="en-US" sz="1200" dirty="0" smtClean="0"/>
              <a:t>, “An Introduction to Systems Biology”</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62050" y="304800"/>
            <a:ext cx="7793038" cy="1143000"/>
          </a:xfrm>
        </p:spPr>
        <p:txBody>
          <a:bodyPr/>
          <a:lstStyle/>
          <a:p>
            <a:r>
              <a:rPr lang="en-US" dirty="0" smtClean="0"/>
              <a:t>What triggers activation of transcription factors?</a:t>
            </a:r>
            <a:endParaRPr lang="en-US" dirty="0"/>
          </a:p>
        </p:txBody>
      </p:sp>
      <p:pic>
        <p:nvPicPr>
          <p:cNvPr id="8" name="Content Placeholder 7" descr="SignalingPathway.jpg"/>
          <p:cNvPicPr>
            <a:picLocks noGrp="1" noChangeAspect="1"/>
          </p:cNvPicPr>
          <p:nvPr>
            <p:ph sz="half" idx="1"/>
          </p:nvPr>
        </p:nvPicPr>
        <p:blipFill>
          <a:blip r:embed="rId3"/>
          <a:stretch>
            <a:fillRect/>
          </a:stretch>
        </p:blipFill>
        <p:spPr>
          <a:xfrm>
            <a:off x="1483451" y="1600200"/>
            <a:ext cx="3208473" cy="4532313"/>
          </a:xfrm>
        </p:spPr>
      </p:pic>
      <p:sp>
        <p:nvSpPr>
          <p:cNvPr id="7" name="Content Placeholder 6"/>
          <p:cNvSpPr>
            <a:spLocks noGrp="1"/>
          </p:cNvSpPr>
          <p:nvPr>
            <p:ph sz="half" idx="2"/>
          </p:nvPr>
        </p:nvSpPr>
        <p:spPr/>
        <p:txBody>
          <a:bodyPr/>
          <a:lstStyle/>
          <a:p>
            <a:r>
              <a:rPr lang="en-US" dirty="0" smtClean="0"/>
              <a:t>An external signal (molecule) arrives</a:t>
            </a:r>
          </a:p>
          <a:p>
            <a:r>
              <a:rPr lang="en-US" dirty="0" smtClean="0"/>
              <a:t>Binds to a receptor</a:t>
            </a:r>
          </a:p>
          <a:p>
            <a:r>
              <a:rPr lang="en-US" dirty="0" smtClean="0"/>
              <a:t>Changes in the receptor cause internal actions…</a:t>
            </a:r>
          </a:p>
          <a:p>
            <a:r>
              <a:rPr lang="en-US" dirty="0" smtClean="0"/>
              <a:t>Which cause cascading actions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82688" y="152400"/>
            <a:ext cx="7793038" cy="1143000"/>
          </a:xfrm>
        </p:spPr>
        <p:txBody>
          <a:bodyPr/>
          <a:lstStyle/>
          <a:p>
            <a:r>
              <a:rPr lang="en-US" sz="3600" dirty="0" smtClean="0"/>
              <a:t>Example 3: Regulating cell growth, proliferation, and differentiation</a:t>
            </a:r>
            <a:endParaRPr lang="en-US" sz="3600" dirty="0"/>
          </a:p>
        </p:txBody>
      </p:sp>
      <p:pic>
        <p:nvPicPr>
          <p:cNvPr id="5" name="Content Placeholder 4" descr="1a3p_egf.png"/>
          <p:cNvPicPr>
            <a:picLocks noGrp="1" noChangeAspect="1"/>
          </p:cNvPicPr>
          <p:nvPr>
            <p:ph sz="half" idx="1"/>
          </p:nvPr>
        </p:nvPicPr>
        <p:blipFill>
          <a:blip r:embed="rId3"/>
          <a:stretch>
            <a:fillRect/>
          </a:stretch>
        </p:blipFill>
        <p:spPr>
          <a:xfrm>
            <a:off x="1182688" y="2437606"/>
            <a:ext cx="3810000" cy="2857500"/>
          </a:xfrm>
        </p:spPr>
      </p:pic>
      <p:pic>
        <p:nvPicPr>
          <p:cNvPr id="6" name="Content Placeholder 5" descr="EGFPathway.pdf"/>
          <p:cNvPicPr>
            <a:picLocks noGrp="1" noChangeAspect="1"/>
          </p:cNvPicPr>
          <p:nvPr>
            <p:ph sz="half" idx="2"/>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5194048" y="1600200"/>
            <a:ext cx="3712080" cy="4532313"/>
          </a:xfr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What will we be doing</a:t>
            </a:r>
          </a:p>
          <a:p>
            <a:pPr>
              <a:buNone/>
            </a:pPr>
            <a:r>
              <a:rPr lang="en-US" dirty="0" smtClean="0"/>
              <a:t> </a:t>
            </a:r>
          </a:p>
          <a:p>
            <a:r>
              <a:rPr lang="en-US" dirty="0" smtClean="0"/>
              <a:t>Why I think computational biology is fun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22362" y="228600"/>
            <a:ext cx="7793038" cy="1143000"/>
          </a:xfrm>
        </p:spPr>
        <p:txBody>
          <a:bodyPr/>
          <a:lstStyle/>
          <a:p>
            <a:r>
              <a:rPr lang="en-US" dirty="0" smtClean="0"/>
              <a:t>Example 4: Cell as Information Processor</a:t>
            </a:r>
            <a:endParaRPr lang="en-US" dirty="0"/>
          </a:p>
        </p:txBody>
      </p:sp>
      <p:pic>
        <p:nvPicPr>
          <p:cNvPr id="5" name="Picture 4"/>
          <p:cNvPicPr>
            <a:picLocks noChangeAspect="1"/>
          </p:cNvPicPr>
          <p:nvPr/>
        </p:nvPicPr>
        <p:blipFill>
          <a:blip r:embed="rId3"/>
          <a:stretch>
            <a:fillRect/>
          </a:stretch>
        </p:blipFill>
        <p:spPr>
          <a:xfrm>
            <a:off x="1122362" y="1468280"/>
            <a:ext cx="7183438" cy="5270848"/>
          </a:xfrm>
          <a:prstGeom prst="rect">
            <a:avLst/>
          </a:prstGeom>
        </p:spPr>
      </p:pic>
      <p:sp>
        <p:nvSpPr>
          <p:cNvPr id="6" name="Rectangle 5"/>
          <p:cNvSpPr/>
          <p:nvPr/>
        </p:nvSpPr>
        <p:spPr>
          <a:xfrm>
            <a:off x="4486800" y="6369796"/>
            <a:ext cx="4200000" cy="369332"/>
          </a:xfrm>
          <a:prstGeom prst="rect">
            <a:avLst/>
          </a:prstGeom>
        </p:spPr>
        <p:txBody>
          <a:bodyPr wrap="none">
            <a:spAutoFit/>
          </a:bodyPr>
          <a:lstStyle/>
          <a:p>
            <a:r>
              <a:rPr lang="en-US" dirty="0" smtClean="0"/>
              <a:t>http://</a:t>
            </a:r>
            <a:r>
              <a:rPr lang="en-US" dirty="0" err="1" smtClean="0"/>
              <a:t>en.wikipedia.org/wiki/Cell_signaling</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82688" y="228600"/>
            <a:ext cx="7793038" cy="1143000"/>
          </a:xfrm>
        </p:spPr>
        <p:txBody>
          <a:bodyPr/>
          <a:lstStyle/>
          <a:p>
            <a:r>
              <a:rPr lang="en-US" dirty="0" smtClean="0"/>
              <a:t>Example 5: Protein degradation</a:t>
            </a:r>
            <a:endParaRPr lang="en-US" dirty="0"/>
          </a:p>
        </p:txBody>
      </p:sp>
      <p:sp>
        <p:nvSpPr>
          <p:cNvPr id="3" name="Content Placeholder 2"/>
          <p:cNvSpPr>
            <a:spLocks noGrp="1"/>
          </p:cNvSpPr>
          <p:nvPr>
            <p:ph sz="half" idx="1"/>
          </p:nvPr>
        </p:nvSpPr>
        <p:spPr/>
        <p:txBody>
          <a:bodyPr/>
          <a:lstStyle/>
          <a:p>
            <a:r>
              <a:rPr lang="en-US" dirty="0" err="1" smtClean="0"/>
              <a:t>Ubiquitin</a:t>
            </a:r>
            <a:endParaRPr lang="en-US" dirty="0" smtClean="0"/>
          </a:p>
          <a:p>
            <a:endParaRPr lang="en-US" dirty="0" smtClean="0"/>
          </a:p>
          <a:p>
            <a:r>
              <a:rPr lang="en-US" dirty="0" smtClean="0"/>
              <a:t>Tags proteins for destruction</a:t>
            </a:r>
          </a:p>
          <a:p>
            <a:endParaRPr lang="en-US" dirty="0" smtClean="0"/>
          </a:p>
          <a:p>
            <a:r>
              <a:rPr lang="en-US" dirty="0" smtClean="0"/>
              <a:t>Like garbage collection!!</a:t>
            </a:r>
            <a:endParaRPr lang="en-US" dirty="0"/>
          </a:p>
        </p:txBody>
      </p:sp>
      <p:pic>
        <p:nvPicPr>
          <p:cNvPr id="5" name="Content Placeholder 4" descr="675px-Ubiquitin_cartoon-2-.png"/>
          <p:cNvPicPr>
            <a:picLocks noGrp="1" noChangeAspect="1"/>
          </p:cNvPicPr>
          <p:nvPr>
            <p:ph sz="half" idx="2"/>
          </p:nvPr>
        </p:nvPicPr>
        <p:blipFill>
          <a:blip r:embed="rId2"/>
          <a:stretch>
            <a:fillRect/>
          </a:stretch>
        </p:blipFill>
        <p:spPr>
          <a:xfrm>
            <a:off x="5272186" y="2286000"/>
            <a:ext cx="3600451" cy="3200400"/>
          </a:xfr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Problems</a:t>
            </a:r>
            <a:endParaRPr lang="en-US" dirty="0"/>
          </a:p>
        </p:txBody>
      </p:sp>
      <p:sp>
        <p:nvSpPr>
          <p:cNvPr id="5" name="Content Placeholder 4"/>
          <p:cNvSpPr>
            <a:spLocks noGrp="1"/>
          </p:cNvSpPr>
          <p:nvPr>
            <p:ph idx="1"/>
          </p:nvPr>
        </p:nvSpPr>
        <p:spPr/>
        <p:txBody>
          <a:bodyPr/>
          <a:lstStyle/>
          <a:p>
            <a:r>
              <a:rPr lang="en-US" i="1" dirty="0" err="1" smtClean="0"/>
              <a:t>Atrial</a:t>
            </a:r>
            <a:r>
              <a:rPr lang="en-US" i="1" dirty="0" smtClean="0"/>
              <a:t> Fibrillation: </a:t>
            </a:r>
            <a:r>
              <a:rPr lang="en-US" dirty="0" smtClean="0"/>
              <a:t>alleviating the effects or curing the problem</a:t>
            </a:r>
          </a:p>
          <a:p>
            <a:endParaRPr lang="en-US" dirty="0" smtClean="0"/>
          </a:p>
          <a:p>
            <a:r>
              <a:rPr lang="en-US" i="1" dirty="0" smtClean="0"/>
              <a:t>Computational complexity</a:t>
            </a:r>
            <a:r>
              <a:rPr lang="en-US" dirty="0" smtClean="0"/>
              <a:t>: how can we simplify the models enough to make them tractable?</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to </a:t>
            </a:r>
            <a:r>
              <a:rPr lang="en-US" dirty="0" err="1" smtClean="0"/>
              <a:t>atrial</a:t>
            </a:r>
            <a:r>
              <a:rPr lang="en-US" dirty="0" smtClean="0"/>
              <a:t> fibrillation</a:t>
            </a:r>
            <a:endParaRPr lang="en-US" dirty="0"/>
          </a:p>
        </p:txBody>
      </p:sp>
      <p:sp>
        <p:nvSpPr>
          <p:cNvPr id="3" name="Content Placeholder 2"/>
          <p:cNvSpPr>
            <a:spLocks noGrp="1"/>
          </p:cNvSpPr>
          <p:nvPr>
            <p:ph idx="1"/>
          </p:nvPr>
        </p:nvSpPr>
        <p:spPr/>
        <p:txBody>
          <a:bodyPr/>
          <a:lstStyle/>
          <a:p>
            <a:r>
              <a:rPr lang="en-US" dirty="0" smtClean="0"/>
              <a:t>Electrical activity in the heart becomes </a:t>
            </a:r>
            <a:r>
              <a:rPr lang="en-US" dirty="0" smtClean="0"/>
              <a:t>chaotic in </a:t>
            </a:r>
            <a:r>
              <a:rPr lang="en-US" dirty="0" err="1" smtClean="0"/>
              <a:t>atrial</a:t>
            </a:r>
            <a:r>
              <a:rPr lang="en-US" dirty="0" smtClean="0"/>
              <a:t> fibrillation</a:t>
            </a:r>
          </a:p>
          <a:p>
            <a:r>
              <a:rPr lang="en-US" dirty="0" smtClean="0"/>
              <a:t>Modeling the electrical activity helps us to understand how it develops </a:t>
            </a:r>
          </a:p>
          <a:p>
            <a:r>
              <a:rPr lang="en-US" dirty="0" smtClean="0"/>
              <a:t>Modeling can help us develop techniques or devices to prevent or alleviate it</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Simplifying models</a:t>
            </a:r>
            <a:endParaRPr lang="en-US" dirty="0"/>
          </a:p>
        </p:txBody>
      </p:sp>
      <p:sp>
        <p:nvSpPr>
          <p:cNvPr id="5" name="Content Placeholder 4"/>
          <p:cNvSpPr>
            <a:spLocks noGrp="1"/>
          </p:cNvSpPr>
          <p:nvPr>
            <p:ph sz="half" idx="2"/>
          </p:nvPr>
        </p:nvSpPr>
        <p:spPr/>
        <p:txBody>
          <a:bodyPr/>
          <a:lstStyle/>
          <a:p>
            <a:r>
              <a:rPr lang="en-US" dirty="0" smtClean="0"/>
              <a:t>Computationally complex</a:t>
            </a:r>
          </a:p>
          <a:p>
            <a:r>
              <a:rPr lang="en-US" dirty="0" smtClean="0"/>
              <a:t>Modular?</a:t>
            </a:r>
          </a:p>
          <a:p>
            <a:r>
              <a:rPr lang="en-US" dirty="0" smtClean="0"/>
              <a:t>Course-graining</a:t>
            </a:r>
          </a:p>
          <a:p>
            <a:r>
              <a:rPr lang="en-US" dirty="0" smtClean="0"/>
              <a:t>Need subsystems with behavior we can characterize</a:t>
            </a:r>
            <a:endParaRPr lang="en-US" dirty="0"/>
          </a:p>
        </p:txBody>
      </p:sp>
      <p:pic>
        <p:nvPicPr>
          <p:cNvPr id="7" name="Content Placeholder 6" descr="StateVersionMinModel.png"/>
          <p:cNvPicPr>
            <a:picLocks noGrp="1" noChangeAspect="1"/>
          </p:cNvPicPr>
          <p:nvPr>
            <p:ph sz="half" idx="1"/>
          </p:nvPr>
        </p:nvPicPr>
        <p:blipFill>
          <a:blip r:embed="rId2"/>
          <a:stretch>
            <a:fillRect/>
          </a:stretch>
        </p:blipFill>
        <p:spPr>
          <a:xfrm>
            <a:off x="1314174" y="1600200"/>
            <a:ext cx="3547028" cy="4532313"/>
          </a:xfr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will learn…</a:t>
            </a:r>
            <a:endParaRPr lang="en-US" dirty="0"/>
          </a:p>
        </p:txBody>
      </p:sp>
      <p:sp>
        <p:nvSpPr>
          <p:cNvPr id="5" name="Content Placeholder 4"/>
          <p:cNvSpPr>
            <a:spLocks noGrp="1"/>
          </p:cNvSpPr>
          <p:nvPr>
            <p:ph idx="1"/>
          </p:nvPr>
        </p:nvSpPr>
        <p:spPr/>
        <p:txBody>
          <a:bodyPr/>
          <a:lstStyle/>
          <a:p>
            <a:r>
              <a:rPr lang="en-US" dirty="0" smtClean="0"/>
              <a:t>How action potentials work</a:t>
            </a:r>
          </a:p>
          <a:p>
            <a:r>
              <a:rPr lang="en-US" dirty="0" smtClean="0"/>
              <a:t>How action potentials relate to electrical activity in the heart</a:t>
            </a:r>
          </a:p>
          <a:p>
            <a:r>
              <a:rPr lang="en-US" dirty="0" smtClean="0"/>
              <a:t>Modeling with differential equations</a:t>
            </a:r>
          </a:p>
          <a:p>
            <a:r>
              <a:rPr lang="en-US" dirty="0" smtClean="0"/>
              <a:t>High-level view of how models can be “solved” numerically</a:t>
            </a:r>
          </a:p>
          <a:p>
            <a:r>
              <a:rPr lang="en-US" dirty="0" smtClean="0"/>
              <a:t>How spiral waves and chaotic activities start in cardiac tissue</a:t>
            </a:r>
          </a:p>
          <a:p>
            <a:endParaRPr lang="en-US" dirty="0" smtClean="0"/>
          </a:p>
          <a:p>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endParaRPr lang="en-US"/>
          </a:p>
          <a:p>
            <a:endParaRPr lang="en-US"/>
          </a:p>
        </p:txBody>
      </p:sp>
      <p:sp>
        <p:nvSpPr>
          <p:cNvPr id="29698" name="Rectangle 2"/>
          <p:cNvSpPr>
            <a:spLocks noGrp="1" noChangeArrowheads="1"/>
          </p:cNvSpPr>
          <p:nvPr>
            <p:ph type="title"/>
          </p:nvPr>
        </p:nvSpPr>
        <p:spPr/>
        <p:txBody>
          <a:bodyPr/>
          <a:lstStyle/>
          <a:p>
            <a:r>
              <a:rPr lang="en-US"/>
              <a:t>Subject Matter</a:t>
            </a:r>
          </a:p>
        </p:txBody>
      </p:sp>
      <p:sp>
        <p:nvSpPr>
          <p:cNvPr id="29699" name="Text Box 3"/>
          <p:cNvSpPr txBox="1">
            <a:spLocks noChangeArrowheads="1"/>
          </p:cNvSpPr>
          <p:nvPr/>
        </p:nvSpPr>
        <p:spPr bwMode="auto">
          <a:xfrm>
            <a:off x="1127125" y="1676400"/>
            <a:ext cx="6950075" cy="1077218"/>
          </a:xfrm>
          <a:prstGeom prst="rect">
            <a:avLst/>
          </a:prstGeom>
          <a:noFill/>
          <a:ln w="9525">
            <a:noFill/>
            <a:miter lim="800000"/>
            <a:headEnd/>
            <a:tailEnd/>
          </a:ln>
          <a:effectLst/>
        </p:spPr>
        <p:txBody>
          <a:bodyPr wrap="square">
            <a:prstTxWarp prst="textNoShape">
              <a:avLst/>
            </a:prstTxWarp>
            <a:spAutoFit/>
          </a:bodyPr>
          <a:lstStyle/>
          <a:p>
            <a:r>
              <a:rPr lang="en-US" sz="3200" dirty="0" smtClean="0"/>
              <a:t>Understanding how electrical activity in the heart relates to </a:t>
            </a:r>
            <a:r>
              <a:rPr lang="en-US" sz="3200" dirty="0" err="1" smtClean="0"/>
              <a:t>atrial</a:t>
            </a:r>
            <a:r>
              <a:rPr lang="en-US" sz="3200" dirty="0" smtClean="0"/>
              <a:t> fibrillation</a:t>
            </a:r>
            <a:endParaRPr lang="en-US" sz="3200" dirty="0"/>
          </a:p>
        </p:txBody>
      </p:sp>
      <p:sp>
        <p:nvSpPr>
          <p:cNvPr id="6" name="TextBox 5"/>
          <p:cNvSpPr txBox="1"/>
          <p:nvPr/>
        </p:nvSpPr>
        <p:spPr>
          <a:xfrm>
            <a:off x="7317859" y="0"/>
            <a:ext cx="1826141" cy="307777"/>
          </a:xfrm>
          <a:prstGeom prst="rect">
            <a:avLst/>
          </a:prstGeom>
          <a:noFill/>
        </p:spPr>
        <p:txBody>
          <a:bodyPr wrap="none" rtlCol="0">
            <a:spAutoFit/>
          </a:bodyPr>
          <a:lstStyle/>
          <a:p>
            <a:r>
              <a:rPr lang="en-US" sz="1400" dirty="0" smtClean="0">
                <a:solidFill>
                  <a:schemeClr val="tx2">
                    <a:lumMod val="75000"/>
                  </a:schemeClr>
                </a:solidFill>
              </a:rPr>
              <a:t>Workshop Information</a:t>
            </a:r>
            <a:endParaRPr lang="en-US" sz="14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a:t>
            </a:r>
            <a:endParaRPr lang="en-US" dirty="0"/>
          </a:p>
        </p:txBody>
      </p:sp>
      <p:sp>
        <p:nvSpPr>
          <p:cNvPr id="5" name="Content Placeholder 4"/>
          <p:cNvSpPr>
            <a:spLocks noGrp="1"/>
          </p:cNvSpPr>
          <p:nvPr>
            <p:ph idx="1"/>
          </p:nvPr>
        </p:nvSpPr>
        <p:spPr/>
        <p:txBody>
          <a:bodyPr/>
          <a:lstStyle/>
          <a:p>
            <a:r>
              <a:rPr lang="en-US" dirty="0" smtClean="0"/>
              <a:t>This week: Introductory lectures (Staff)</a:t>
            </a:r>
          </a:p>
          <a:p>
            <a:r>
              <a:rPr lang="en-US" dirty="0" smtClean="0"/>
              <a:t>Next week: Advanced lectures (Fenton)</a:t>
            </a:r>
          </a:p>
          <a:p>
            <a:r>
              <a:rPr lang="en-US" dirty="0" smtClean="0"/>
              <a:t>Third week: Projects</a:t>
            </a:r>
          </a:p>
          <a:p>
            <a:r>
              <a:rPr lang="en-US" dirty="0" smtClean="0"/>
              <a:t>Last two days</a:t>
            </a:r>
          </a:p>
          <a:p>
            <a:pPr lvl="1"/>
            <a:r>
              <a:rPr lang="en-US" dirty="0" smtClean="0"/>
              <a:t>Team presentations </a:t>
            </a:r>
          </a:p>
          <a:p>
            <a:pPr lvl="1"/>
            <a:r>
              <a:rPr lang="en-US" dirty="0" smtClean="0"/>
              <a:t>Final visiting lecture</a:t>
            </a:r>
            <a:endParaRPr lang="en-US" dirty="0"/>
          </a:p>
        </p:txBody>
      </p:sp>
      <p:sp>
        <p:nvSpPr>
          <p:cNvPr id="3" name="Date Placeholder 2"/>
          <p:cNvSpPr>
            <a:spLocks noGrp="1"/>
          </p:cNvSpPr>
          <p:nvPr>
            <p:ph type="dt" sz="half" idx="10"/>
          </p:nvPr>
        </p:nvSpPr>
        <p:spPr/>
        <p:txBody>
          <a:bodyPr/>
          <a:lstStyle/>
          <a:p>
            <a:endParaRPr lang="en-US" smtClean="0"/>
          </a:p>
          <a:p>
            <a:endParaRPr lang="en-US"/>
          </a:p>
        </p:txBody>
      </p:sp>
      <p:sp>
        <p:nvSpPr>
          <p:cNvPr id="4" name="TextBox 3"/>
          <p:cNvSpPr txBox="1"/>
          <p:nvPr/>
        </p:nvSpPr>
        <p:spPr>
          <a:xfrm>
            <a:off x="6563909" y="0"/>
            <a:ext cx="2580091" cy="307777"/>
          </a:xfrm>
          <a:prstGeom prst="rect">
            <a:avLst/>
          </a:prstGeom>
          <a:noFill/>
        </p:spPr>
        <p:txBody>
          <a:bodyPr wrap="none" rtlCol="0">
            <a:spAutoFit/>
          </a:bodyPr>
          <a:lstStyle/>
          <a:p>
            <a:r>
              <a:rPr lang="en-US" sz="1400" dirty="0" smtClean="0">
                <a:solidFill>
                  <a:schemeClr val="tx2">
                    <a:lumMod val="75000"/>
                  </a:schemeClr>
                </a:solidFill>
              </a:rPr>
              <a:t>Workshop Information&gt;Schedule</a:t>
            </a:r>
            <a:endParaRPr lang="en-US" sz="14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a:p>
            <a:endParaRPr lang="en-US"/>
          </a:p>
        </p:txBody>
      </p:sp>
      <p:sp>
        <p:nvSpPr>
          <p:cNvPr id="28674" name="Rectangle 2"/>
          <p:cNvSpPr>
            <a:spLocks noGrp="1" noChangeArrowheads="1"/>
          </p:cNvSpPr>
          <p:nvPr>
            <p:ph type="title"/>
          </p:nvPr>
        </p:nvSpPr>
        <p:spPr/>
        <p:txBody>
          <a:bodyPr/>
          <a:lstStyle/>
          <a:p>
            <a:r>
              <a:rPr lang="en-US"/>
              <a:t>Pedagogical Approach</a:t>
            </a:r>
          </a:p>
        </p:txBody>
      </p:sp>
      <p:sp>
        <p:nvSpPr>
          <p:cNvPr id="28675" name="Rectangle 3"/>
          <p:cNvSpPr>
            <a:spLocks noGrp="1" noChangeArrowheads="1"/>
          </p:cNvSpPr>
          <p:nvPr>
            <p:ph type="body" idx="1"/>
          </p:nvPr>
        </p:nvSpPr>
        <p:spPr/>
        <p:txBody>
          <a:bodyPr/>
          <a:lstStyle/>
          <a:p>
            <a:r>
              <a:rPr lang="en-US" dirty="0" smtClean="0"/>
              <a:t>Collaborative</a:t>
            </a:r>
          </a:p>
          <a:p>
            <a:pPr lvl="1"/>
            <a:r>
              <a:rPr lang="en-US" dirty="0" smtClean="0"/>
              <a:t>Questions are always welcome</a:t>
            </a:r>
          </a:p>
          <a:p>
            <a:pPr lvl="1"/>
            <a:r>
              <a:rPr lang="en-US" dirty="0" smtClean="0"/>
              <a:t>Discussion is encouraged!</a:t>
            </a:r>
          </a:p>
          <a:p>
            <a:pPr lvl="1"/>
            <a:r>
              <a:rPr lang="en-US" dirty="0" smtClean="0"/>
              <a:t>Scribe to record unanswered questions</a:t>
            </a:r>
          </a:p>
          <a:p>
            <a:r>
              <a:rPr lang="en-US" dirty="0" smtClean="0"/>
              <a:t>Problem</a:t>
            </a:r>
            <a:r>
              <a:rPr lang="en-US" dirty="0"/>
              <a:t>-oriented</a:t>
            </a:r>
            <a:r>
              <a:rPr lang="en-US" dirty="0" smtClean="0"/>
              <a:t>:</a:t>
            </a:r>
          </a:p>
          <a:p>
            <a:pPr lvl="1"/>
            <a:r>
              <a:rPr lang="en-US" dirty="0" smtClean="0"/>
              <a:t>Hodgkin-Huxley warm-up</a:t>
            </a:r>
          </a:p>
          <a:p>
            <a:pPr lvl="1"/>
            <a:r>
              <a:rPr lang="en-US" dirty="0" smtClean="0"/>
              <a:t>Spiral waves </a:t>
            </a:r>
          </a:p>
          <a:p>
            <a:pPr lvl="1"/>
            <a:endParaRPr lang="en-US" dirty="0"/>
          </a:p>
        </p:txBody>
      </p:sp>
      <p:sp>
        <p:nvSpPr>
          <p:cNvPr id="7" name="TextBox 6"/>
          <p:cNvSpPr txBox="1"/>
          <p:nvPr/>
        </p:nvSpPr>
        <p:spPr>
          <a:xfrm>
            <a:off x="5599440" y="0"/>
            <a:ext cx="3544560" cy="307777"/>
          </a:xfrm>
          <a:prstGeom prst="rect">
            <a:avLst/>
          </a:prstGeom>
          <a:noFill/>
        </p:spPr>
        <p:txBody>
          <a:bodyPr wrap="none" rtlCol="0">
            <a:spAutoFit/>
          </a:bodyPr>
          <a:lstStyle/>
          <a:p>
            <a:r>
              <a:rPr lang="en-US" sz="1400" dirty="0" smtClean="0">
                <a:solidFill>
                  <a:schemeClr val="tx2">
                    <a:lumMod val="75000"/>
                  </a:schemeClr>
                </a:solidFill>
              </a:rPr>
              <a:t>Workshop Information&gt;Pedagogical Approach</a:t>
            </a:r>
            <a:endParaRPr lang="en-US" sz="14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a:p>
            <a:endParaRPr lang="en-US"/>
          </a:p>
        </p:txBody>
      </p:sp>
      <p:sp>
        <p:nvSpPr>
          <p:cNvPr id="28674" name="Rectangle 2"/>
          <p:cNvSpPr>
            <a:spLocks noGrp="1" noChangeArrowheads="1"/>
          </p:cNvSpPr>
          <p:nvPr>
            <p:ph type="title"/>
          </p:nvPr>
        </p:nvSpPr>
        <p:spPr/>
        <p:txBody>
          <a:bodyPr/>
          <a:lstStyle/>
          <a:p>
            <a:r>
              <a:rPr lang="en-US"/>
              <a:t>Pedagogical Approach</a:t>
            </a:r>
          </a:p>
        </p:txBody>
      </p:sp>
      <p:sp>
        <p:nvSpPr>
          <p:cNvPr id="28675" name="Rectangle 3"/>
          <p:cNvSpPr>
            <a:spLocks noGrp="1" noChangeArrowheads="1"/>
          </p:cNvSpPr>
          <p:nvPr>
            <p:ph type="body" idx="1"/>
          </p:nvPr>
        </p:nvSpPr>
        <p:spPr/>
        <p:txBody>
          <a:bodyPr/>
          <a:lstStyle/>
          <a:p>
            <a:r>
              <a:rPr lang="en-US" dirty="0" smtClean="0"/>
              <a:t>Interdisciplinary team oriented</a:t>
            </a:r>
          </a:p>
          <a:p>
            <a:pPr lvl="1"/>
            <a:r>
              <a:rPr lang="en-US" dirty="0" smtClean="0"/>
              <a:t>At least 1 biology expert</a:t>
            </a:r>
          </a:p>
          <a:p>
            <a:pPr lvl="1"/>
            <a:r>
              <a:rPr lang="en-US" dirty="0" smtClean="0"/>
              <a:t>At least 1 computer science expert</a:t>
            </a:r>
          </a:p>
          <a:p>
            <a:pPr lvl="1"/>
            <a:r>
              <a:rPr lang="en-US" dirty="0" smtClean="0"/>
              <a:t>At least 1 math expert</a:t>
            </a:r>
          </a:p>
          <a:p>
            <a:endParaRPr lang="en-US" dirty="0"/>
          </a:p>
        </p:txBody>
      </p:sp>
      <p:sp>
        <p:nvSpPr>
          <p:cNvPr id="7" name="TextBox 6"/>
          <p:cNvSpPr txBox="1"/>
          <p:nvPr/>
        </p:nvSpPr>
        <p:spPr>
          <a:xfrm>
            <a:off x="5599440" y="0"/>
            <a:ext cx="3544560" cy="307777"/>
          </a:xfrm>
          <a:prstGeom prst="rect">
            <a:avLst/>
          </a:prstGeom>
          <a:noFill/>
        </p:spPr>
        <p:txBody>
          <a:bodyPr wrap="none" rtlCol="0">
            <a:spAutoFit/>
          </a:bodyPr>
          <a:lstStyle/>
          <a:p>
            <a:r>
              <a:rPr lang="en-US" sz="1400" dirty="0" smtClean="0">
                <a:solidFill>
                  <a:schemeClr val="tx2">
                    <a:lumMod val="75000"/>
                  </a:schemeClr>
                </a:solidFill>
              </a:rPr>
              <a:t>Workshop Information&gt;Pedagogical Approach</a:t>
            </a:r>
            <a:endParaRPr lang="en-US" sz="14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a:p>
            <a:endParaRPr lang="en-US"/>
          </a:p>
        </p:txBody>
      </p:sp>
      <p:sp>
        <p:nvSpPr>
          <p:cNvPr id="37890" name="Rectangle 2"/>
          <p:cNvSpPr>
            <a:spLocks noGrp="1" noChangeArrowheads="1"/>
          </p:cNvSpPr>
          <p:nvPr>
            <p:ph type="title"/>
          </p:nvPr>
        </p:nvSpPr>
        <p:spPr/>
        <p:txBody>
          <a:bodyPr/>
          <a:lstStyle/>
          <a:p>
            <a:r>
              <a:rPr lang="en-US"/>
              <a:t>Speaking of Interdisciplinary…</a:t>
            </a:r>
          </a:p>
        </p:txBody>
      </p:sp>
      <p:pic>
        <p:nvPicPr>
          <p:cNvPr id="37892" name="Picture 4" descr="&#10;purity.png                                                     020B89C3Macintosh HD                   C36C4D7D:"/>
          <p:cNvPicPr>
            <a:picLocks noGrp="1" noChangeAspect="1" noChangeArrowheads="1"/>
          </p:cNvPicPr>
          <p:nvPr>
            <p:ph idx="1"/>
          </p:nvPr>
        </p:nvPicPr>
        <p:blipFill>
          <a:blip r:embed="rId3"/>
          <a:srcRect/>
          <a:stretch>
            <a:fillRect/>
          </a:stretch>
        </p:blipFill>
        <p:spPr>
          <a:xfrm>
            <a:off x="128588" y="2057400"/>
            <a:ext cx="8915400" cy="3711575"/>
          </a:xfrm>
        </p:spPr>
      </p:pic>
      <p:sp>
        <p:nvSpPr>
          <p:cNvPr id="5" name="TextBox 4"/>
          <p:cNvSpPr txBox="1"/>
          <p:nvPr/>
        </p:nvSpPr>
        <p:spPr>
          <a:xfrm>
            <a:off x="5599440" y="0"/>
            <a:ext cx="3544560" cy="307777"/>
          </a:xfrm>
          <a:prstGeom prst="rect">
            <a:avLst/>
          </a:prstGeom>
          <a:noFill/>
        </p:spPr>
        <p:txBody>
          <a:bodyPr wrap="none" rtlCol="0">
            <a:spAutoFit/>
          </a:bodyPr>
          <a:lstStyle/>
          <a:p>
            <a:r>
              <a:rPr lang="en-US" sz="1400" dirty="0" smtClean="0">
                <a:solidFill>
                  <a:schemeClr val="tx2">
                    <a:lumMod val="75000"/>
                  </a:schemeClr>
                </a:solidFill>
              </a:rPr>
              <a:t>Workshop Information&gt;Pedagogical Approach</a:t>
            </a:r>
            <a:endParaRPr lang="en-US" sz="1400" dirty="0">
              <a:solidFill>
                <a:schemeClr val="tx2">
                  <a:lumMod val="75000"/>
                </a:schemeClr>
              </a:solidFill>
            </a:endParaRPr>
          </a:p>
        </p:txBody>
      </p:sp>
      <p:sp>
        <p:nvSpPr>
          <p:cNvPr id="6" name="TextBox 5"/>
          <p:cNvSpPr txBox="1"/>
          <p:nvPr/>
        </p:nvSpPr>
        <p:spPr>
          <a:xfrm>
            <a:off x="3280002" y="6059714"/>
            <a:ext cx="2612572" cy="461665"/>
          </a:xfrm>
          <a:prstGeom prst="rect">
            <a:avLst/>
          </a:prstGeom>
          <a:noFill/>
        </p:spPr>
        <p:txBody>
          <a:bodyPr wrap="square" rtlCol="0">
            <a:spAutoFit/>
          </a:bodyPr>
          <a:lstStyle/>
          <a:p>
            <a:pPr algn="ctr"/>
            <a:r>
              <a:rPr lang="en-US" dirty="0" err="1" smtClean="0">
                <a:hlinkClick r:id="rId4"/>
              </a:rPr>
              <a:t>xkcd.com</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a:p>
            <a:endParaRPr lang="en-US"/>
          </a:p>
        </p:txBody>
      </p:sp>
      <p:sp>
        <p:nvSpPr>
          <p:cNvPr id="8194" name="Rectangle 2"/>
          <p:cNvSpPr>
            <a:spLocks noGrp="1" noChangeArrowheads="1"/>
          </p:cNvSpPr>
          <p:nvPr>
            <p:ph type="title"/>
          </p:nvPr>
        </p:nvSpPr>
        <p:spPr/>
        <p:txBody>
          <a:bodyPr/>
          <a:lstStyle/>
          <a:p>
            <a:r>
              <a:rPr lang="en-US" dirty="0" smtClean="0"/>
              <a:t>General Learning </a:t>
            </a:r>
            <a:r>
              <a:rPr lang="en-US" dirty="0"/>
              <a:t>Objectives</a:t>
            </a:r>
          </a:p>
        </p:txBody>
      </p:sp>
      <p:sp>
        <p:nvSpPr>
          <p:cNvPr id="8195" name="Rectangle 3"/>
          <p:cNvSpPr>
            <a:spLocks noGrp="1" noChangeArrowheads="1"/>
          </p:cNvSpPr>
          <p:nvPr>
            <p:ph type="body" idx="1"/>
          </p:nvPr>
        </p:nvSpPr>
        <p:spPr/>
        <p:txBody>
          <a:bodyPr/>
          <a:lstStyle/>
          <a:p>
            <a:r>
              <a:rPr lang="en-US" dirty="0" smtClean="0"/>
              <a:t>Understand what excitable systems are</a:t>
            </a:r>
          </a:p>
          <a:p>
            <a:r>
              <a:rPr lang="en-US" dirty="0" smtClean="0"/>
              <a:t>Understand how chaotic behaviors arise in excitable systems</a:t>
            </a:r>
          </a:p>
          <a:p>
            <a:r>
              <a:rPr lang="en-US" dirty="0"/>
              <a:t>Learn to function on interdisciplinary teams</a:t>
            </a:r>
          </a:p>
          <a:p>
            <a:r>
              <a:rPr lang="en-US" dirty="0"/>
              <a:t>Investigate some research problems</a:t>
            </a:r>
          </a:p>
          <a:p>
            <a:r>
              <a:rPr lang="en-US" dirty="0"/>
              <a:t>Meet new people and have some fun! </a:t>
            </a:r>
          </a:p>
        </p:txBody>
      </p:sp>
      <p:sp>
        <p:nvSpPr>
          <p:cNvPr id="5" name="TextBox 4"/>
          <p:cNvSpPr txBox="1"/>
          <p:nvPr/>
        </p:nvSpPr>
        <p:spPr>
          <a:xfrm>
            <a:off x="5599440" y="0"/>
            <a:ext cx="3544560" cy="307777"/>
          </a:xfrm>
          <a:prstGeom prst="rect">
            <a:avLst/>
          </a:prstGeom>
          <a:noFill/>
        </p:spPr>
        <p:txBody>
          <a:bodyPr wrap="none" rtlCol="0">
            <a:spAutoFit/>
          </a:bodyPr>
          <a:lstStyle/>
          <a:p>
            <a:r>
              <a:rPr lang="en-US" sz="1400" dirty="0" smtClean="0">
                <a:solidFill>
                  <a:schemeClr val="tx2">
                    <a:lumMod val="75000"/>
                  </a:schemeClr>
                </a:solidFill>
              </a:rPr>
              <a:t>Workshop Information&gt;Pedagogical Approach</a:t>
            </a:r>
            <a:endParaRPr lang="en-US" sz="14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a:p>
            <a:endParaRPr lang="en-US"/>
          </a:p>
        </p:txBody>
      </p:sp>
      <p:sp>
        <p:nvSpPr>
          <p:cNvPr id="1026" name="Rectangle 2"/>
          <p:cNvSpPr>
            <a:spLocks noGrp="1" noChangeArrowheads="1"/>
          </p:cNvSpPr>
          <p:nvPr>
            <p:ph type="title"/>
          </p:nvPr>
        </p:nvSpPr>
        <p:spPr/>
        <p:txBody>
          <a:bodyPr/>
          <a:lstStyle/>
          <a:p>
            <a:r>
              <a:rPr lang="en-US" dirty="0" smtClean="0"/>
              <a:t>Specific Learning </a:t>
            </a:r>
            <a:r>
              <a:rPr lang="en-US" dirty="0"/>
              <a:t>Objectives</a:t>
            </a:r>
          </a:p>
        </p:txBody>
      </p:sp>
      <p:sp>
        <p:nvSpPr>
          <p:cNvPr id="1027" name="Rectangle 3"/>
          <p:cNvSpPr>
            <a:spLocks noGrp="1" noChangeArrowheads="1"/>
          </p:cNvSpPr>
          <p:nvPr>
            <p:ph type="body" idx="1"/>
          </p:nvPr>
        </p:nvSpPr>
        <p:spPr/>
        <p:txBody>
          <a:bodyPr/>
          <a:lstStyle/>
          <a:p>
            <a:r>
              <a:rPr lang="en-US" sz="2400" dirty="0" smtClean="0"/>
              <a:t>Learn what action potentials are, how they arise in cells, how they are propagated in cardiac tissue</a:t>
            </a:r>
          </a:p>
          <a:p>
            <a:r>
              <a:rPr lang="en-US" sz="2400" dirty="0" smtClean="0"/>
              <a:t>Understand how the propagation of action potentials relates </a:t>
            </a:r>
            <a:r>
              <a:rPr lang="en-US" sz="2400" dirty="0" err="1" smtClean="0"/>
              <a:t>atrial</a:t>
            </a:r>
            <a:r>
              <a:rPr lang="en-US" sz="2400" dirty="0" smtClean="0"/>
              <a:t> fibrillation</a:t>
            </a:r>
          </a:p>
          <a:p>
            <a:r>
              <a:rPr lang="en-US" sz="2400" dirty="0" smtClean="0"/>
              <a:t>Learn to understand models in the form of differential equations </a:t>
            </a:r>
          </a:p>
          <a:p>
            <a:r>
              <a:rPr lang="en-US" sz="2400" dirty="0"/>
              <a:t>Create computer-</a:t>
            </a:r>
            <a:r>
              <a:rPr lang="en-US" sz="2400" dirty="0" err="1"/>
              <a:t>processable</a:t>
            </a:r>
            <a:r>
              <a:rPr lang="en-US" sz="2400" dirty="0"/>
              <a:t> models of</a:t>
            </a:r>
            <a:r>
              <a:rPr lang="en-US" sz="2400" dirty="0" smtClean="0"/>
              <a:t> cardiac cells </a:t>
            </a:r>
            <a:endParaRPr lang="en-US" sz="2400" dirty="0"/>
          </a:p>
          <a:p>
            <a:pPr lvl="1"/>
            <a:r>
              <a:rPr lang="en-US" sz="2000" dirty="0"/>
              <a:t>Simulate their behavior</a:t>
            </a:r>
          </a:p>
          <a:p>
            <a:pPr lvl="1"/>
            <a:r>
              <a:rPr lang="en-US" sz="2000" dirty="0"/>
              <a:t>Investigate their properties</a:t>
            </a:r>
            <a:endParaRPr lang="en-US" sz="2000" dirty="0" smtClean="0"/>
          </a:p>
          <a:p>
            <a:r>
              <a:rPr lang="en-US" sz="2400" dirty="0" smtClean="0"/>
              <a:t>Project: Study formation of spiral waves of action potentials in cardiac tissue</a:t>
            </a:r>
            <a:endParaRPr lang="en-US" sz="2400" dirty="0"/>
          </a:p>
        </p:txBody>
      </p:sp>
      <p:sp>
        <p:nvSpPr>
          <p:cNvPr id="5" name="TextBox 4"/>
          <p:cNvSpPr txBox="1"/>
          <p:nvPr/>
        </p:nvSpPr>
        <p:spPr>
          <a:xfrm>
            <a:off x="5599440" y="0"/>
            <a:ext cx="3544560" cy="307777"/>
          </a:xfrm>
          <a:prstGeom prst="rect">
            <a:avLst/>
          </a:prstGeom>
          <a:noFill/>
        </p:spPr>
        <p:txBody>
          <a:bodyPr wrap="none" rtlCol="0">
            <a:spAutoFit/>
          </a:bodyPr>
          <a:lstStyle/>
          <a:p>
            <a:r>
              <a:rPr lang="en-US" sz="1400" dirty="0" smtClean="0">
                <a:solidFill>
                  <a:schemeClr val="tx2">
                    <a:lumMod val="75000"/>
                  </a:schemeClr>
                </a:solidFill>
              </a:rPr>
              <a:t>Workshop Information&gt;Pedagogical Approach</a:t>
            </a:r>
            <a:endParaRPr lang="en-US" sz="1400" dirty="0">
              <a:solidFill>
                <a:schemeClr val="tx2">
                  <a:lumMod val="75000"/>
                </a:schemeClr>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20091101Workshops">
  <a:themeElements>
    <a:clrScheme name="20091101Workshop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20091101Workshop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lnDef>
  </a:objectDefaults>
  <a:extraClrSchemeLst>
    <a:extraClrScheme>
      <a:clrScheme name="20091101Workshop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20091101Workshop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20091101Workshop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20091101Workshop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20091101Workshop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20091101Workshop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20091101Workshop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0Welcome.pptx</Template>
  <TotalTime>2967</TotalTime>
  <Words>1558</Words>
  <Application>Microsoft Macintosh PowerPoint</Application>
  <PresentationFormat>On-screen Show (4:3)</PresentationFormat>
  <Paragraphs>177</Paragraphs>
  <Slides>25</Slides>
  <Notes>13</Notes>
  <HiddenSlides>0</HiddenSlides>
  <MMClips>0</MMClips>
  <ScaleCrop>false</ScaleCrop>
  <HeadingPairs>
    <vt:vector size="4" baseType="variant">
      <vt:variant>
        <vt:lpstr>Design Template</vt:lpstr>
      </vt:variant>
      <vt:variant>
        <vt:i4>1</vt:i4>
      </vt:variant>
      <vt:variant>
        <vt:lpstr>Slide Titles</vt:lpstr>
      </vt:variant>
      <vt:variant>
        <vt:i4>25</vt:i4>
      </vt:variant>
    </vt:vector>
  </HeadingPairs>
  <TitlesOfParts>
    <vt:vector size="26" baseType="lpstr">
      <vt:lpstr>20091101Workshops</vt:lpstr>
      <vt:lpstr>The Joy of  Computational Biology</vt:lpstr>
      <vt:lpstr>Outline</vt:lpstr>
      <vt:lpstr>Subject Matter</vt:lpstr>
      <vt:lpstr>Schedule</vt:lpstr>
      <vt:lpstr>Pedagogical Approach</vt:lpstr>
      <vt:lpstr>Pedagogical Approach</vt:lpstr>
      <vt:lpstr>Speaking of Interdisciplinary…</vt:lpstr>
      <vt:lpstr>General Learning Objectives</vt:lpstr>
      <vt:lpstr>Specific Learning Objectives</vt:lpstr>
      <vt:lpstr>Questions or Discussion?</vt:lpstr>
      <vt:lpstr>What’s I like about comp bio</vt:lpstr>
      <vt:lpstr>Computational techniques</vt:lpstr>
      <vt:lpstr>Example 1:  Cardiac Cells as Circuits</vt:lpstr>
      <vt:lpstr>Propagation of electrical signals across cardiac tissue</vt:lpstr>
      <vt:lpstr>Example 2: Protein Production</vt:lpstr>
      <vt:lpstr>Protein Production</vt:lpstr>
      <vt:lpstr>Protein Production</vt:lpstr>
      <vt:lpstr>What triggers activation of transcription factors?</vt:lpstr>
      <vt:lpstr>Example 3: Regulating cell growth, proliferation, and differentiation</vt:lpstr>
      <vt:lpstr>Example 4: Cell as Information Processor</vt:lpstr>
      <vt:lpstr>Example 5: Protein degradation</vt:lpstr>
      <vt:lpstr>Research Problems</vt:lpstr>
      <vt:lpstr>Relationship to atrial fibrillation</vt:lpstr>
      <vt:lpstr>Simplifying models</vt:lpstr>
      <vt:lpstr>What you will learn…</vt:lpstr>
    </vt:vector>
  </TitlesOfParts>
  <Company>Lehman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joy of  computational biology!</dc:title>
  <dc:creator>Nancy Griffeth</dc:creator>
  <cp:lastModifiedBy>Nancy Griffeth</cp:lastModifiedBy>
  <cp:revision>90</cp:revision>
  <dcterms:created xsi:type="dcterms:W3CDTF">2013-01-06T15:41:38Z</dcterms:created>
  <dcterms:modified xsi:type="dcterms:W3CDTF">2013-01-06T22:17:20Z</dcterms:modified>
</cp:coreProperties>
</file>