
<file path=[Content_Types].xml><?xml version="1.0" encoding="utf-8"?>
<Types xmlns="http://schemas.openxmlformats.org/package/2006/content-types">
  <Default Extension="rels" ContentType="application/vnd.openxmlformats-package.relationships+xml"/>
  <Override PartName="/ppt/slideLayouts/slideLayout1.xml" ContentType="application/vnd.openxmlformats-officedocument.presentationml.slideLayout+xml"/>
  <Default Extension="jpeg" ContentType="image/jpeg"/>
  <Default Extension="xml" ContentType="application/xml"/>
  <Override PartName="/ppt/slides/slide9.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slideLayouts/slideLayout6.xml" ContentType="application/vnd.openxmlformats-officedocument.presentationml.slideLayout+xml"/>
  <Override PartName="/ppt/slides/slide5.xml" ContentType="application/vnd.openxmlformats-officedocument.presentationml.slid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slideLayouts/slideLayout2.xml" ContentType="application/vnd.openxmlformats-officedocument.presentationml.slideLayout+xml"/>
  <Override PartName="/ppt/slides/slide1.xml" ContentType="application/vnd.openxmlformats-officedocument.presentationml.slide+xml"/>
  <Override PartName="/ppt/slides/slide12.xml" ContentType="application/vnd.openxmlformats-officedocument.presentationml.slide+xml"/>
  <Default Extension="bin" ContentType="application/vnd.openxmlformats-officedocument.presentationml.printerSettings"/>
  <Override PartName="/ppt/slides/slide10.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8.xml" ContentType="application/vnd.openxmlformats-officedocument.presentationml.slide+xml"/>
  <Override PartName="/ppt/presentation.xml" ContentType="application/vnd.openxmlformats-officedocument.presentationml.presentation.main+xml"/>
  <Override PartName="/ppt/slideLayouts/slideLayout7.xml" ContentType="application/vnd.openxmlformats-officedocument.presentationml.slideLayout+xml"/>
  <Override PartName="/ppt/slides/slide6.xml" ContentType="application/vnd.openxmlformats-officedocument.presentationml.slide+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slideLayouts/slideLayout3.xml" ContentType="application/vnd.openxmlformats-officedocument.presentationml.slideLayout+xml"/>
  <Override PartName="/ppt/slides/slide2.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r:id="rId1"/>
  </p:sldMasterIdLst>
  <p:sldIdLst>
    <p:sldId id="256" r:id="rId2"/>
    <p:sldId id="260" r:id="rId3"/>
    <p:sldId id="257" r:id="rId4"/>
    <p:sldId id="259" r:id="rId5"/>
    <p:sldId id="258" r:id="rId6"/>
    <p:sldId id="261" r:id="rId7"/>
    <p:sldId id="262" r:id="rId8"/>
    <p:sldId id="263" r:id="rId9"/>
    <p:sldId id="264" r:id="rId10"/>
    <p:sldId id="265" r:id="rId11"/>
    <p:sldId id="266" r:id="rId12"/>
    <p:sldId id="267" r:id="rId1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showOutlineIcons="0">
    <p:restoredLeft sz="15620"/>
    <p:restoredTop sz="94660"/>
  </p:normalViewPr>
  <p:slideViewPr>
    <p:cSldViewPr snapToObjects="1">
      <p:cViewPr varScale="1">
        <p:scale>
          <a:sx n="75" d="100"/>
          <a:sy n="75" d="100"/>
        </p:scale>
        <p:origin x="-1304" y="-12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printerSettings" Target="printerSettings/printerSettings1.bin"/><Relationship Id="rId15" Type="http://schemas.openxmlformats.org/officeDocument/2006/relationships/presProps" Target="presProps.xml"/><Relationship Id="rId16" Type="http://schemas.openxmlformats.org/officeDocument/2006/relationships/viewProps" Target="viewProps.xml"/><Relationship Id="rId17" Type="http://schemas.openxmlformats.org/officeDocument/2006/relationships/theme" Target="theme/theme1.xml"/><Relationship Id="rId1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6C8614E-ED79-DE41-882B-3CDB4B498B49}" type="datetimeFigureOut">
              <a:rPr lang="en-US" smtClean="0"/>
              <a:t>1/24/13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5EA7E7-BA06-A04F-A4C8-943ECA3B4C55}"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6C8614E-ED79-DE41-882B-3CDB4B498B49}" type="datetimeFigureOut">
              <a:rPr lang="en-US" smtClean="0"/>
              <a:t>1/24/13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5EA7E7-BA06-A04F-A4C8-943ECA3B4C55}"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6C8614E-ED79-DE41-882B-3CDB4B498B49}" type="datetimeFigureOut">
              <a:rPr lang="en-US" smtClean="0"/>
              <a:t>1/24/13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5EA7E7-BA06-A04F-A4C8-943ECA3B4C55}"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6C8614E-ED79-DE41-882B-3CDB4B498B49}" type="datetimeFigureOut">
              <a:rPr lang="en-US" smtClean="0"/>
              <a:t>1/24/13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5EA7E7-BA06-A04F-A4C8-943ECA3B4C55}"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6C8614E-ED79-DE41-882B-3CDB4B498B49}" type="datetimeFigureOut">
              <a:rPr lang="en-US" smtClean="0"/>
              <a:t>1/24/13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5EA7E7-BA06-A04F-A4C8-943ECA3B4C55}"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6C8614E-ED79-DE41-882B-3CDB4B498B49}" type="datetimeFigureOut">
              <a:rPr lang="en-US" smtClean="0"/>
              <a:t>1/24/13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95EA7E7-BA06-A04F-A4C8-943ECA3B4C55}"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6C8614E-ED79-DE41-882B-3CDB4B498B49}" type="datetimeFigureOut">
              <a:rPr lang="en-US" smtClean="0"/>
              <a:t>1/24/13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95EA7E7-BA06-A04F-A4C8-943ECA3B4C55}"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6C8614E-ED79-DE41-882B-3CDB4B498B49}" type="datetimeFigureOut">
              <a:rPr lang="en-US" smtClean="0"/>
              <a:t>1/24/13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95EA7E7-BA06-A04F-A4C8-943ECA3B4C55}"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C8614E-ED79-DE41-882B-3CDB4B498B49}" type="datetimeFigureOut">
              <a:rPr lang="en-US" smtClean="0"/>
              <a:t>1/24/13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95EA7E7-BA06-A04F-A4C8-943ECA3B4C55}"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6C8614E-ED79-DE41-882B-3CDB4B498B49}" type="datetimeFigureOut">
              <a:rPr lang="en-US" smtClean="0"/>
              <a:t>1/24/13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95EA7E7-BA06-A04F-A4C8-943ECA3B4C55}"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6C8614E-ED79-DE41-882B-3CDB4B498B49}" type="datetimeFigureOut">
              <a:rPr lang="en-US" smtClean="0"/>
              <a:t>1/24/13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95EA7E7-BA06-A04F-A4C8-943ECA3B4C55}"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6C8614E-ED79-DE41-882B-3CDB4B498B49}" type="datetimeFigureOut">
              <a:rPr lang="en-US" smtClean="0"/>
              <a:t>1/24/13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95EA7E7-BA06-A04F-A4C8-943ECA3B4C55}"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r:id="rId1"/>
    <p:sldLayoutId r:id="rId2"/>
    <p:sldLayoutId r:id="rId3"/>
    <p:sldLayoutId r:id="rId4"/>
    <p:sldLayoutId r:id="rId5"/>
    <p:sldLayoutId r:id="rId6"/>
    <p:sldLayoutId r:id="rId7"/>
    <p:sldLayoutId r:id="rId8"/>
    <p:sldLayoutId r:id="rId9"/>
    <p:sldLayoutId r:id="rId10"/>
    <p:sldLayoutId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Problems</a:t>
            </a:r>
            <a:endParaRPr lang="en-US" dirty="0"/>
          </a:p>
        </p:txBody>
      </p:sp>
      <p:sp>
        <p:nvSpPr>
          <p:cNvPr id="5" name="Content Placeholder 4"/>
          <p:cNvSpPr>
            <a:spLocks noGrp="1"/>
          </p:cNvSpPr>
          <p:nvPr>
            <p:ph idx="1"/>
          </p:nvPr>
        </p:nvSpPr>
        <p:spPr/>
        <p:txBody>
          <a:bodyPr>
            <a:normAutofit fontScale="85000" lnSpcReduction="20000"/>
          </a:bodyPr>
          <a:lstStyle/>
          <a:p>
            <a:r>
              <a:rPr lang="en-US" b="0" i="0" dirty="0" smtClean="0">
                <a:solidFill>
                  <a:srgbClr val="000000"/>
                </a:solidFill>
                <a:latin typeface="Verdana"/>
                <a:ea typeface="Verdana"/>
                <a:cs typeface="Verdana"/>
              </a:rPr>
              <a:t>Nanda: KEEPING TRACK OF THE NUMBER OF ROTATIONS SINCE EACH ONE OF THEM DOESN'T TAKE THE SAME TIME AND WE WERE SUPPOSED TO SEE 5 OF THEM.</a:t>
            </a:r>
          </a:p>
          <a:p>
            <a:r>
              <a:rPr lang="en-US" dirty="0" err="1" smtClean="0">
                <a:solidFill>
                  <a:srgbClr val="000000"/>
                </a:solidFill>
                <a:latin typeface="Verdana"/>
                <a:ea typeface="Verdana"/>
                <a:cs typeface="Verdana"/>
              </a:rPr>
              <a:t>Yaroslav</a:t>
            </a:r>
            <a:r>
              <a:rPr lang="en-US" dirty="0" smtClean="0">
                <a:solidFill>
                  <a:srgbClr val="000000"/>
                </a:solidFill>
                <a:latin typeface="Verdana"/>
                <a:ea typeface="Verdana"/>
                <a:cs typeface="Verdana"/>
              </a:rPr>
              <a:t>: </a:t>
            </a:r>
            <a:r>
              <a:rPr lang="en-US" b="0" i="0" dirty="0" smtClean="0">
                <a:solidFill>
                  <a:srgbClr val="000000"/>
                </a:solidFill>
                <a:latin typeface="Verdana"/>
                <a:ea typeface="Verdana"/>
                <a:cs typeface="Verdana"/>
              </a:rPr>
              <a:t>It is very tough telling from the screen when you reach 5 rotations.</a:t>
            </a:r>
          </a:p>
          <a:p>
            <a:r>
              <a:rPr lang="en-US" dirty="0" err="1" smtClean="0">
                <a:solidFill>
                  <a:srgbClr val="000000"/>
                </a:solidFill>
                <a:latin typeface="Verdana"/>
                <a:ea typeface="Verdana"/>
                <a:cs typeface="Verdana"/>
              </a:rPr>
              <a:t>Yaroslav</a:t>
            </a:r>
            <a:r>
              <a:rPr lang="en-US" dirty="0" smtClean="0">
                <a:solidFill>
                  <a:srgbClr val="000000"/>
                </a:solidFill>
                <a:latin typeface="Verdana"/>
                <a:ea typeface="Verdana"/>
                <a:cs typeface="Verdana"/>
              </a:rPr>
              <a:t>: </a:t>
            </a:r>
            <a:r>
              <a:rPr lang="en-US" b="0" i="0" dirty="0" smtClean="0">
                <a:solidFill>
                  <a:srgbClr val="000000"/>
                </a:solidFill>
                <a:latin typeface="Verdana"/>
                <a:ea typeface="Verdana"/>
                <a:cs typeface="Verdana"/>
              </a:rPr>
              <a:t>Generally it has very hard to get reliable results because to each of us 5 rotations means something else, so if there were more robust ways of telling how much we need to let our model run, it would make results more consistent.</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Results</a:t>
            </a:r>
            <a:endParaRPr lang="en-US" dirty="0"/>
          </a:p>
        </p:txBody>
      </p:sp>
      <p:sp>
        <p:nvSpPr>
          <p:cNvPr id="3" name="Content Placeholder 2"/>
          <p:cNvSpPr>
            <a:spLocks noGrp="1"/>
          </p:cNvSpPr>
          <p:nvPr>
            <p:ph idx="1"/>
          </p:nvPr>
        </p:nvSpPr>
        <p:spPr/>
        <p:txBody>
          <a:bodyPr>
            <a:normAutofit fontScale="92500"/>
          </a:bodyPr>
          <a:lstStyle/>
          <a:p>
            <a:r>
              <a:rPr lang="en-US" dirty="0" err="1" smtClean="0"/>
              <a:t>Maruf</a:t>
            </a:r>
            <a:r>
              <a:rPr lang="en-US" dirty="0" smtClean="0"/>
              <a:t>: </a:t>
            </a:r>
            <a:r>
              <a:rPr lang="en-US" dirty="0">
                <a:solidFill>
                  <a:srgbClr val="000000"/>
                </a:solidFill>
                <a:latin typeface="Verdana"/>
                <a:ea typeface="Verdana"/>
                <a:cs typeface="Verdana"/>
              </a:rPr>
              <a:t>S</a:t>
            </a:r>
            <a:r>
              <a:rPr lang="en-US" b="0" i="0" dirty="0" smtClean="0">
                <a:solidFill>
                  <a:srgbClr val="000000"/>
                </a:solidFill>
                <a:latin typeface="Verdana"/>
                <a:ea typeface="Verdana"/>
                <a:cs typeface="Verdana"/>
              </a:rPr>
              <a:t>ome interesting flower pattern.</a:t>
            </a:r>
          </a:p>
          <a:p>
            <a:r>
              <a:rPr lang="en-US" dirty="0" smtClean="0">
                <a:solidFill>
                  <a:srgbClr val="000000"/>
                </a:solidFill>
                <a:latin typeface="Verdana"/>
                <a:ea typeface="Verdana"/>
                <a:cs typeface="Verdana"/>
              </a:rPr>
              <a:t>Rachel: </a:t>
            </a:r>
            <a:r>
              <a:rPr lang="en-US" b="0" i="0" dirty="0" smtClean="0">
                <a:solidFill>
                  <a:srgbClr val="000000"/>
                </a:solidFill>
                <a:latin typeface="Verdana"/>
                <a:ea typeface="Verdana"/>
                <a:cs typeface="Verdana"/>
              </a:rPr>
              <a:t>Found some near </a:t>
            </a:r>
            <a:r>
              <a:rPr lang="en-US" b="0" i="0" dirty="0" err="1" smtClean="0">
                <a:solidFill>
                  <a:srgbClr val="000000"/>
                </a:solidFill>
                <a:latin typeface="Verdana"/>
                <a:ea typeface="Verdana"/>
                <a:cs typeface="Verdana"/>
              </a:rPr>
              <a:t>epicyclic</a:t>
            </a:r>
            <a:r>
              <a:rPr lang="en-US" b="0" i="0" dirty="0" smtClean="0">
                <a:solidFill>
                  <a:srgbClr val="000000"/>
                </a:solidFill>
                <a:latin typeface="Verdana"/>
                <a:ea typeface="Verdana"/>
                <a:cs typeface="Verdana"/>
              </a:rPr>
              <a:t> spirals towards the top of the runs--will try to show these in the slide show</a:t>
            </a:r>
          </a:p>
          <a:p>
            <a:r>
              <a:rPr lang="en-US" dirty="0" smtClean="0">
                <a:solidFill>
                  <a:srgbClr val="000000"/>
                </a:solidFill>
                <a:latin typeface="Verdana"/>
                <a:ea typeface="Verdana"/>
                <a:cs typeface="Verdana"/>
              </a:rPr>
              <a:t>Mark: </a:t>
            </a:r>
            <a:r>
              <a:rPr lang="en-US" b="0" i="0" dirty="0" smtClean="0">
                <a:solidFill>
                  <a:srgbClr val="000000"/>
                </a:solidFill>
                <a:latin typeface="Verdana"/>
                <a:ea typeface="Verdana"/>
                <a:cs typeface="Verdana"/>
              </a:rPr>
              <a:t>The </a:t>
            </a:r>
            <a:r>
              <a:rPr lang="en-US" b="0" i="0" dirty="0" err="1" smtClean="0">
                <a:solidFill>
                  <a:srgbClr val="000000"/>
                </a:solidFill>
                <a:latin typeface="Verdana"/>
                <a:ea typeface="Verdana"/>
                <a:cs typeface="Verdana"/>
              </a:rPr>
              <a:t>GCal</a:t>
            </a:r>
            <a:r>
              <a:rPr lang="en-US" b="0" i="0" dirty="0" smtClean="0">
                <a:solidFill>
                  <a:srgbClr val="000000"/>
                </a:solidFill>
                <a:latin typeface="Verdana"/>
                <a:ea typeface="Verdana"/>
                <a:cs typeface="Verdana"/>
              </a:rPr>
              <a:t> affected how large of an area was traced out by the tip while Gk1 had more of an impact on the shape of the trajectory.</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Comments</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Mark: </a:t>
            </a:r>
            <a:r>
              <a:rPr lang="en-US" b="0" i="0" dirty="0" smtClean="0">
                <a:solidFill>
                  <a:srgbClr val="000000"/>
                </a:solidFill>
                <a:latin typeface="Verdana"/>
                <a:ea typeface="Verdana"/>
                <a:cs typeface="Verdana"/>
              </a:rPr>
              <a:t>Using the "super-computer" was actually a least favorite part of today.  Although runs went by quickly, I often found myself looking away from the computer screen and by the time I returned the tip would have gone through 100 rotations</a:t>
            </a:r>
          </a:p>
          <a:p>
            <a:r>
              <a:rPr lang="en-US" dirty="0" err="1" smtClean="0">
                <a:solidFill>
                  <a:srgbClr val="000000"/>
                </a:solidFill>
                <a:latin typeface="Verdana"/>
                <a:ea typeface="Verdana"/>
                <a:cs typeface="Verdana"/>
              </a:rPr>
              <a:t>Maisam</a:t>
            </a:r>
            <a:r>
              <a:rPr lang="en-US" dirty="0" smtClean="0">
                <a:solidFill>
                  <a:srgbClr val="000000"/>
                </a:solidFill>
                <a:latin typeface="Verdana"/>
                <a:ea typeface="Verdana"/>
                <a:cs typeface="Verdana"/>
              </a:rPr>
              <a:t>: </a:t>
            </a:r>
            <a:r>
              <a:rPr lang="en-US" b="0" i="0" dirty="0" smtClean="0">
                <a:solidFill>
                  <a:srgbClr val="000000"/>
                </a:solidFill>
                <a:latin typeface="Verdana"/>
                <a:ea typeface="Verdana"/>
                <a:cs typeface="Verdana"/>
              </a:rPr>
              <a:t>Peter's programs are very useful. I enjoyed the mini-discussion about problems people were encountering at the beginning of today's workshop</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Comments</a:t>
            </a:r>
            <a:endParaRPr lang="en-US" dirty="0"/>
          </a:p>
        </p:txBody>
      </p:sp>
      <p:sp>
        <p:nvSpPr>
          <p:cNvPr id="3" name="Content Placeholder 2"/>
          <p:cNvSpPr>
            <a:spLocks noGrp="1"/>
          </p:cNvSpPr>
          <p:nvPr>
            <p:ph idx="1"/>
          </p:nvPr>
        </p:nvSpPr>
        <p:spPr/>
        <p:txBody>
          <a:bodyPr/>
          <a:lstStyle/>
          <a:p>
            <a:r>
              <a:rPr lang="en-US" dirty="0" err="1" smtClean="0"/>
              <a:t>Anoopa</a:t>
            </a:r>
            <a:r>
              <a:rPr lang="en-US" dirty="0" smtClean="0"/>
              <a:t>: </a:t>
            </a:r>
            <a:r>
              <a:rPr lang="en-US" b="0" i="0" dirty="0" smtClean="0">
                <a:solidFill>
                  <a:srgbClr val="000000"/>
                </a:solidFill>
                <a:latin typeface="Verdana"/>
                <a:ea typeface="Verdana"/>
                <a:cs typeface="Verdana"/>
              </a:rPr>
              <a:t>I </a:t>
            </a:r>
            <a:r>
              <a:rPr lang="en-US" b="0" i="0" dirty="0" err="1" smtClean="0">
                <a:solidFill>
                  <a:srgbClr val="000000"/>
                </a:solidFill>
                <a:latin typeface="Verdana"/>
                <a:ea typeface="Verdana"/>
                <a:cs typeface="Verdana"/>
              </a:rPr>
              <a:t>dont</a:t>
            </a:r>
            <a:r>
              <a:rPr lang="en-US" b="0" i="0" dirty="0" smtClean="0">
                <a:solidFill>
                  <a:srgbClr val="000000"/>
                </a:solidFill>
                <a:latin typeface="Verdana"/>
                <a:ea typeface="Verdana"/>
                <a:cs typeface="Verdana"/>
              </a:rPr>
              <a:t> know </a:t>
            </a:r>
            <a:r>
              <a:rPr lang="en-US" b="0" i="0" smtClean="0">
                <a:solidFill>
                  <a:srgbClr val="000000"/>
                </a:solidFill>
                <a:latin typeface="Verdana"/>
                <a:ea typeface="Verdana"/>
                <a:cs typeface="Verdana"/>
              </a:rPr>
              <a:t>if redoing </a:t>
            </a:r>
            <a:r>
              <a:rPr lang="en-US" b="0" i="0" dirty="0" smtClean="0">
                <a:solidFill>
                  <a:srgbClr val="000000"/>
                </a:solidFill>
                <a:latin typeface="Verdana"/>
                <a:ea typeface="Verdana"/>
                <a:cs typeface="Verdana"/>
              </a:rPr>
              <a:t>the data was a good use of time, but could provide an interesting topic for discussion.</a:t>
            </a:r>
            <a:endParaRPr lang="en-US" dirty="0" smtClean="0"/>
          </a:p>
          <a:p>
            <a:r>
              <a:rPr lang="en-US" dirty="0" err="1" smtClean="0"/>
              <a:t>Rukhinda</a:t>
            </a:r>
            <a:r>
              <a:rPr lang="en-US" dirty="0" smtClean="0"/>
              <a:t>: </a:t>
            </a:r>
            <a:r>
              <a:rPr lang="en-US" dirty="0" smtClean="0">
                <a:solidFill>
                  <a:srgbClr val="000000"/>
                </a:solidFill>
                <a:latin typeface="Verdana"/>
                <a:ea typeface="Verdana"/>
                <a:cs typeface="Verdana"/>
              </a:rPr>
              <a:t>H</a:t>
            </a:r>
            <a:r>
              <a:rPr lang="en-US" b="0" i="0" dirty="0" smtClean="0">
                <a:solidFill>
                  <a:srgbClr val="000000"/>
                </a:solidFill>
                <a:latin typeface="Verdana"/>
                <a:ea typeface="Verdana"/>
                <a:cs typeface="Verdana"/>
              </a:rPr>
              <a:t>ow do we analyze the wave pattern in a way that relates to </a:t>
            </a:r>
            <a:r>
              <a:rPr lang="en-US" b="0" i="0" dirty="0" err="1" smtClean="0">
                <a:solidFill>
                  <a:srgbClr val="000000"/>
                </a:solidFill>
                <a:latin typeface="Verdana"/>
                <a:ea typeface="Verdana"/>
                <a:cs typeface="Verdana"/>
              </a:rPr>
              <a:t>atrial</a:t>
            </a:r>
            <a:r>
              <a:rPr lang="en-US" b="0" i="0" dirty="0" smtClean="0">
                <a:solidFill>
                  <a:srgbClr val="000000"/>
                </a:solidFill>
                <a:latin typeface="Verdana"/>
                <a:ea typeface="Verdana"/>
                <a:cs typeface="Verdana"/>
              </a:rPr>
              <a:t> </a:t>
            </a:r>
            <a:r>
              <a:rPr lang="en-US" b="0" i="0" dirty="0" err="1" smtClean="0">
                <a:solidFill>
                  <a:srgbClr val="000000"/>
                </a:solidFill>
                <a:latin typeface="Verdana"/>
                <a:ea typeface="Verdana"/>
                <a:cs typeface="Verdana"/>
              </a:rPr>
              <a:t>fibrilation</a:t>
            </a:r>
            <a:r>
              <a:rPr lang="en-US" dirty="0">
                <a:solidFill>
                  <a:srgbClr val="000000"/>
                </a:solidFill>
                <a:latin typeface="Verdana"/>
                <a:ea typeface="Verdana"/>
                <a:cs typeface="Verdana"/>
              </a:rPr>
              <a:t>?</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Problems</a:t>
            </a:r>
            <a:endParaRPr lang="en-US" dirty="0"/>
          </a:p>
        </p:txBody>
      </p:sp>
      <p:sp>
        <p:nvSpPr>
          <p:cNvPr id="3" name="Content Placeholder 2"/>
          <p:cNvSpPr>
            <a:spLocks noGrp="1"/>
          </p:cNvSpPr>
          <p:nvPr>
            <p:ph idx="1"/>
          </p:nvPr>
        </p:nvSpPr>
        <p:spPr/>
        <p:txBody>
          <a:bodyPr/>
          <a:lstStyle/>
          <a:p>
            <a:r>
              <a:rPr lang="en-US" dirty="0" smtClean="0"/>
              <a:t>Peter: </a:t>
            </a:r>
            <a:r>
              <a:rPr lang="en-US" b="0" i="0" dirty="0" smtClean="0">
                <a:solidFill>
                  <a:srgbClr val="000000"/>
                </a:solidFill>
                <a:latin typeface="Verdana"/>
                <a:ea typeface="Verdana"/>
                <a:cs typeface="Verdana"/>
              </a:rPr>
              <a:t> A specific progression of parameter changes will end up with the spiral heading to the wall and dying out.</a:t>
            </a:r>
          </a:p>
          <a:p>
            <a:r>
              <a:rPr lang="en-US" dirty="0" err="1" smtClean="0">
                <a:solidFill>
                  <a:srgbClr val="000000"/>
                </a:solidFill>
                <a:latin typeface="Verdana"/>
                <a:ea typeface="Verdana"/>
                <a:cs typeface="Verdana"/>
              </a:rPr>
              <a:t>Maisum</a:t>
            </a:r>
            <a:r>
              <a:rPr lang="en-US" dirty="0" smtClean="0">
                <a:solidFill>
                  <a:srgbClr val="000000"/>
                </a:solidFill>
                <a:latin typeface="Verdana"/>
                <a:ea typeface="Verdana"/>
                <a:cs typeface="Verdana"/>
              </a:rPr>
              <a:t>: </a:t>
            </a:r>
            <a:r>
              <a:rPr lang="en-US" b="0" i="0" dirty="0" smtClean="0">
                <a:solidFill>
                  <a:srgbClr val="000000"/>
                </a:solidFill>
                <a:latin typeface="Verdana"/>
                <a:ea typeface="Verdana"/>
                <a:cs typeface="Verdana"/>
              </a:rPr>
              <a:t>Once again, the simulation would run off the canvas several times. I found that the problem was worse with the fast computer.</a:t>
            </a:r>
            <a:endParaRPr lang="en-US" dirty="0" smtClean="0"/>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Problems</a:t>
            </a:r>
            <a:endParaRPr lang="en-US" dirty="0"/>
          </a:p>
        </p:txBody>
      </p:sp>
      <p:sp>
        <p:nvSpPr>
          <p:cNvPr id="3" name="Content Placeholder 2"/>
          <p:cNvSpPr>
            <a:spLocks noGrp="1"/>
          </p:cNvSpPr>
          <p:nvPr>
            <p:ph idx="1"/>
          </p:nvPr>
        </p:nvSpPr>
        <p:spPr/>
        <p:txBody>
          <a:bodyPr>
            <a:normAutofit fontScale="92500" lnSpcReduction="20000"/>
          </a:bodyPr>
          <a:lstStyle/>
          <a:p>
            <a:r>
              <a:rPr lang="en-US" b="0" i="0" dirty="0" err="1" smtClean="0">
                <a:solidFill>
                  <a:srgbClr val="000000"/>
                </a:solidFill>
                <a:latin typeface="Verdana"/>
                <a:ea typeface="Verdana"/>
                <a:cs typeface="Verdana"/>
              </a:rPr>
              <a:t>Anoopa</a:t>
            </a:r>
            <a:r>
              <a:rPr lang="en-US" b="0" i="0" dirty="0" smtClean="0">
                <a:solidFill>
                  <a:srgbClr val="000000"/>
                </a:solidFill>
                <a:latin typeface="Verdana"/>
                <a:ea typeface="Verdana"/>
                <a:cs typeface="Verdana"/>
              </a:rPr>
              <a:t>: Rather than redo all the runs, I would have preferred to spend the day digesting what the data collected the day before meant.</a:t>
            </a:r>
          </a:p>
          <a:p>
            <a:r>
              <a:rPr lang="en-US" dirty="0" err="1" smtClean="0">
                <a:solidFill>
                  <a:srgbClr val="000000"/>
                </a:solidFill>
                <a:latin typeface="Verdana"/>
                <a:ea typeface="Verdana"/>
                <a:cs typeface="Verdana"/>
              </a:rPr>
              <a:t>Rukhinda</a:t>
            </a:r>
            <a:r>
              <a:rPr lang="en-US" dirty="0" smtClean="0">
                <a:solidFill>
                  <a:srgbClr val="000000"/>
                </a:solidFill>
                <a:latin typeface="Verdana"/>
                <a:ea typeface="Verdana"/>
                <a:cs typeface="Verdana"/>
              </a:rPr>
              <a:t>: </a:t>
            </a:r>
            <a:r>
              <a:rPr lang="en-US" b="0" i="0" dirty="0" smtClean="0">
                <a:solidFill>
                  <a:srgbClr val="000000"/>
                </a:solidFill>
                <a:latin typeface="Verdana"/>
                <a:ea typeface="Verdana"/>
                <a:cs typeface="Verdana"/>
              </a:rPr>
              <a:t>The only problem I had was to add my files into </a:t>
            </a:r>
            <a:r>
              <a:rPr lang="en-US" b="0" i="0" dirty="0" err="1" smtClean="0">
                <a:solidFill>
                  <a:srgbClr val="000000"/>
                </a:solidFill>
                <a:latin typeface="Verdana"/>
                <a:ea typeface="Verdana"/>
                <a:cs typeface="Verdana"/>
              </a:rPr>
              <a:t>dropbox</a:t>
            </a:r>
            <a:r>
              <a:rPr lang="en-US" b="0" i="0" dirty="0" smtClean="0">
                <a:solidFill>
                  <a:srgbClr val="000000"/>
                </a:solidFill>
                <a:latin typeface="Verdana"/>
                <a:ea typeface="Verdana"/>
                <a:cs typeface="Verdana"/>
              </a:rPr>
              <a:t> and it took me a lot of time to do that.</a:t>
            </a:r>
          </a:p>
          <a:p>
            <a:r>
              <a:rPr lang="en-US" dirty="0" err="1" smtClean="0">
                <a:solidFill>
                  <a:srgbClr val="000000"/>
                </a:solidFill>
                <a:latin typeface="Verdana"/>
                <a:ea typeface="Verdana"/>
                <a:cs typeface="Verdana"/>
              </a:rPr>
              <a:t>Katarzyna</a:t>
            </a:r>
            <a:r>
              <a:rPr lang="en-US" dirty="0" smtClean="0">
                <a:solidFill>
                  <a:srgbClr val="000000"/>
                </a:solidFill>
                <a:latin typeface="Verdana"/>
                <a:ea typeface="Verdana"/>
                <a:cs typeface="Verdana"/>
              </a:rPr>
              <a:t>: W</a:t>
            </a:r>
            <a:r>
              <a:rPr lang="en-US" b="0" i="0" dirty="0" smtClean="0">
                <a:solidFill>
                  <a:srgbClr val="000000"/>
                </a:solidFill>
                <a:latin typeface="Verdana"/>
                <a:ea typeface="Verdana"/>
                <a:cs typeface="Verdana"/>
              </a:rPr>
              <a:t>e always seem to skip or misplace saved results. It's hard to keep track of the data from 3 computers.</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Problems</a:t>
            </a:r>
            <a:endParaRPr lang="en-US" dirty="0"/>
          </a:p>
        </p:txBody>
      </p:sp>
      <p:sp>
        <p:nvSpPr>
          <p:cNvPr id="3" name="Content Placeholder 2"/>
          <p:cNvSpPr>
            <a:spLocks noGrp="1"/>
          </p:cNvSpPr>
          <p:nvPr>
            <p:ph idx="1"/>
          </p:nvPr>
        </p:nvSpPr>
        <p:spPr/>
        <p:txBody>
          <a:bodyPr/>
          <a:lstStyle/>
          <a:p>
            <a:r>
              <a:rPr lang="en-US" dirty="0" err="1" smtClean="0"/>
              <a:t>Maruf</a:t>
            </a:r>
            <a:r>
              <a:rPr lang="en-US" dirty="0" smtClean="0"/>
              <a:t>: </a:t>
            </a:r>
            <a:r>
              <a:rPr lang="en-US" dirty="0">
                <a:solidFill>
                  <a:srgbClr val="000000"/>
                </a:solidFill>
                <a:latin typeface="Verdana"/>
                <a:ea typeface="Verdana"/>
                <a:cs typeface="Verdana"/>
              </a:rPr>
              <a:t>T</a:t>
            </a:r>
            <a:r>
              <a:rPr lang="en-US" b="0" i="0" dirty="0" smtClean="0">
                <a:solidFill>
                  <a:srgbClr val="000000"/>
                </a:solidFill>
                <a:latin typeface="Verdana"/>
                <a:ea typeface="Verdana"/>
                <a:cs typeface="Verdana"/>
              </a:rPr>
              <a:t>he pc was so slow and </a:t>
            </a:r>
            <a:r>
              <a:rPr lang="en-US" b="0" i="0" dirty="0" err="1" smtClean="0">
                <a:solidFill>
                  <a:srgbClr val="000000"/>
                </a:solidFill>
                <a:latin typeface="Verdana"/>
                <a:ea typeface="Verdana"/>
                <a:cs typeface="Verdana"/>
              </a:rPr>
              <a:t>i</a:t>
            </a:r>
            <a:r>
              <a:rPr lang="en-US" b="0" i="0" dirty="0" smtClean="0">
                <a:solidFill>
                  <a:srgbClr val="000000"/>
                </a:solidFill>
                <a:latin typeface="Verdana"/>
                <a:ea typeface="Verdana"/>
                <a:cs typeface="Verdana"/>
              </a:rPr>
              <a:t> needed to run almost 90 values, I spent the whole day to run a test.</a:t>
            </a:r>
            <a:endParaRPr lang="en-US" b="0" i="0" dirty="0" smtClean="0">
              <a:solidFill>
                <a:srgbClr val="000000"/>
              </a:solidFill>
              <a:latin typeface="Verdana"/>
              <a:ea typeface="Verdana"/>
              <a:cs typeface="Verdana"/>
            </a:endParaRPr>
          </a:p>
          <a:p>
            <a:r>
              <a:rPr lang="en-US" dirty="0" err="1" smtClean="0">
                <a:solidFill>
                  <a:srgbClr val="000000"/>
                </a:solidFill>
                <a:latin typeface="Verdana"/>
                <a:ea typeface="Verdana"/>
                <a:cs typeface="Verdana"/>
              </a:rPr>
              <a:t>Anoopa</a:t>
            </a:r>
            <a:r>
              <a:rPr lang="en-US" dirty="0" smtClean="0">
                <a:solidFill>
                  <a:srgbClr val="000000"/>
                </a:solidFill>
                <a:latin typeface="Verdana"/>
                <a:ea typeface="Verdana"/>
                <a:cs typeface="Verdana"/>
              </a:rPr>
              <a:t>: F</a:t>
            </a:r>
            <a:r>
              <a:rPr lang="en-US" b="0" i="0" dirty="0" smtClean="0">
                <a:solidFill>
                  <a:srgbClr val="000000"/>
                </a:solidFill>
                <a:latin typeface="Verdana"/>
                <a:ea typeface="Verdana"/>
                <a:cs typeface="Verdana"/>
              </a:rPr>
              <a:t>iguring out which naming conventions to use, which version of the program to use, how long to run each parameter change and what is expected of graphed data</a:t>
            </a:r>
            <a:endParaRPr lang="en-US" dirty="0" smtClean="0"/>
          </a:p>
          <a:p>
            <a:endParaRPr lang="en-US" b="0" i="0" dirty="0" smtClean="0">
              <a:solidFill>
                <a:srgbClr val="000000"/>
              </a:solidFill>
              <a:latin typeface="Verdana"/>
              <a:ea typeface="Verdana"/>
              <a:cs typeface="Verdana"/>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Results</a:t>
            </a:r>
            <a:endParaRPr lang="en-US" dirty="0"/>
          </a:p>
        </p:txBody>
      </p:sp>
      <p:sp>
        <p:nvSpPr>
          <p:cNvPr id="3" name="Content Placeholder 2"/>
          <p:cNvSpPr>
            <a:spLocks noGrp="1"/>
          </p:cNvSpPr>
          <p:nvPr>
            <p:ph idx="1"/>
          </p:nvPr>
        </p:nvSpPr>
        <p:spPr/>
        <p:txBody>
          <a:bodyPr>
            <a:normAutofit fontScale="85000" lnSpcReduction="10000"/>
          </a:bodyPr>
          <a:lstStyle/>
          <a:p>
            <a:r>
              <a:rPr lang="en-US" b="0" i="0" dirty="0" err="1" smtClean="0">
                <a:solidFill>
                  <a:srgbClr val="000000"/>
                </a:solidFill>
                <a:latin typeface="Verdana"/>
                <a:ea typeface="Verdana"/>
                <a:cs typeface="Verdana"/>
              </a:rPr>
              <a:t>Girish</a:t>
            </a:r>
            <a:r>
              <a:rPr lang="en-US" b="0" i="0" dirty="0" smtClean="0">
                <a:solidFill>
                  <a:srgbClr val="000000"/>
                </a:solidFill>
                <a:latin typeface="Verdana"/>
                <a:ea typeface="Verdana"/>
                <a:cs typeface="Verdana"/>
              </a:rPr>
              <a:t>: As </a:t>
            </a:r>
            <a:r>
              <a:rPr lang="en-US" b="0" i="0" dirty="0" err="1" smtClean="0">
                <a:solidFill>
                  <a:srgbClr val="000000"/>
                </a:solidFill>
                <a:latin typeface="Verdana"/>
                <a:ea typeface="Verdana"/>
                <a:cs typeface="Verdana"/>
              </a:rPr>
              <a:t>G</a:t>
            </a:r>
            <a:r>
              <a:rPr lang="en-US" b="0" i="0" baseline="-25000" dirty="0" err="1" smtClean="0">
                <a:solidFill>
                  <a:srgbClr val="000000"/>
                </a:solidFill>
                <a:latin typeface="Verdana"/>
                <a:ea typeface="Verdana"/>
                <a:cs typeface="Verdana"/>
              </a:rPr>
              <a:t>na</a:t>
            </a:r>
            <a:r>
              <a:rPr lang="en-US" b="0" i="0" dirty="0" smtClean="0">
                <a:solidFill>
                  <a:srgbClr val="000000"/>
                </a:solidFill>
                <a:latin typeface="Verdana"/>
                <a:ea typeface="Verdana"/>
                <a:cs typeface="Verdana"/>
              </a:rPr>
              <a:t> increases, I</a:t>
            </a:r>
            <a:r>
              <a:rPr lang="en-US" b="0" i="0" baseline="-25000" dirty="0" smtClean="0">
                <a:solidFill>
                  <a:srgbClr val="000000"/>
                </a:solidFill>
                <a:latin typeface="Verdana"/>
                <a:ea typeface="Verdana"/>
                <a:cs typeface="Verdana"/>
              </a:rPr>
              <a:t>na</a:t>
            </a:r>
            <a:r>
              <a:rPr lang="en-US" b="0" i="0" dirty="0" smtClean="0">
                <a:solidFill>
                  <a:srgbClr val="000000"/>
                </a:solidFill>
                <a:latin typeface="Verdana"/>
                <a:ea typeface="Verdana"/>
                <a:cs typeface="Verdana"/>
              </a:rPr>
              <a:t> increases. As </a:t>
            </a:r>
            <a:r>
              <a:rPr lang="en-US" b="0" i="0" dirty="0" err="1" smtClean="0">
                <a:solidFill>
                  <a:srgbClr val="000000"/>
                </a:solidFill>
                <a:latin typeface="Verdana"/>
                <a:ea typeface="Verdana"/>
                <a:cs typeface="Verdana"/>
              </a:rPr>
              <a:t>K</a:t>
            </a:r>
            <a:r>
              <a:rPr lang="en-US" b="0" i="0" baseline="-25000" dirty="0" err="1" smtClean="0">
                <a:solidFill>
                  <a:srgbClr val="000000"/>
                </a:solidFill>
                <a:latin typeface="Verdana"/>
                <a:ea typeface="Verdana"/>
                <a:cs typeface="Verdana"/>
              </a:rPr>
              <a:t>naca</a:t>
            </a:r>
            <a:r>
              <a:rPr lang="en-US" b="0" i="0" dirty="0" smtClean="0">
                <a:solidFill>
                  <a:srgbClr val="000000"/>
                </a:solidFill>
                <a:latin typeface="Verdana"/>
                <a:ea typeface="Verdana"/>
                <a:cs typeface="Verdana"/>
              </a:rPr>
              <a:t> increases, </a:t>
            </a:r>
            <a:r>
              <a:rPr lang="en-US" b="0" i="0" dirty="0" err="1" smtClean="0">
                <a:solidFill>
                  <a:srgbClr val="000000"/>
                </a:solidFill>
                <a:latin typeface="Verdana"/>
                <a:ea typeface="Verdana"/>
                <a:cs typeface="Verdana"/>
              </a:rPr>
              <a:t>I</a:t>
            </a:r>
            <a:r>
              <a:rPr lang="en-US" b="0" i="0" baseline="-25000" dirty="0" err="1" smtClean="0">
                <a:solidFill>
                  <a:srgbClr val="000000"/>
                </a:solidFill>
                <a:latin typeface="Verdana"/>
                <a:ea typeface="Verdana"/>
                <a:cs typeface="Verdana"/>
              </a:rPr>
              <a:t>naca</a:t>
            </a:r>
            <a:r>
              <a:rPr lang="en-US" b="0" i="0" dirty="0" smtClean="0">
                <a:solidFill>
                  <a:srgbClr val="000000"/>
                </a:solidFill>
                <a:latin typeface="Verdana"/>
                <a:ea typeface="Verdana"/>
                <a:cs typeface="Verdana"/>
              </a:rPr>
              <a:t> increases. </a:t>
            </a:r>
            <a:br>
              <a:rPr lang="en-US" b="0" i="0" dirty="0" smtClean="0">
                <a:solidFill>
                  <a:srgbClr val="000000"/>
                </a:solidFill>
                <a:latin typeface="Verdana"/>
                <a:ea typeface="Verdana"/>
                <a:cs typeface="Verdana"/>
              </a:rPr>
            </a:br>
            <a:r>
              <a:rPr lang="en-US" dirty="0" smtClean="0">
                <a:solidFill>
                  <a:srgbClr val="000000"/>
                </a:solidFill>
                <a:latin typeface="Verdana"/>
                <a:ea typeface="Verdana"/>
                <a:cs typeface="Verdana"/>
              </a:rPr>
              <a:t>A</a:t>
            </a:r>
            <a:r>
              <a:rPr lang="en-US" b="0" i="0" dirty="0" smtClean="0">
                <a:solidFill>
                  <a:srgbClr val="000000"/>
                </a:solidFill>
                <a:latin typeface="Verdana"/>
                <a:ea typeface="Verdana"/>
                <a:cs typeface="Verdana"/>
              </a:rPr>
              <a:t>s </a:t>
            </a:r>
            <a:r>
              <a:rPr lang="en-US" b="0" i="0" dirty="0" err="1" smtClean="0">
                <a:solidFill>
                  <a:srgbClr val="000000"/>
                </a:solidFill>
                <a:latin typeface="Verdana"/>
                <a:ea typeface="Verdana"/>
                <a:cs typeface="Verdana"/>
              </a:rPr>
              <a:t>G</a:t>
            </a:r>
            <a:r>
              <a:rPr lang="en-US" b="0" i="0" baseline="-25000" dirty="0" err="1" smtClean="0">
                <a:solidFill>
                  <a:srgbClr val="000000"/>
                </a:solidFill>
                <a:latin typeface="Verdana"/>
                <a:ea typeface="Verdana"/>
                <a:cs typeface="Verdana"/>
              </a:rPr>
              <a:t>na</a:t>
            </a:r>
            <a:r>
              <a:rPr lang="en-US" b="0" i="0" dirty="0" smtClean="0">
                <a:solidFill>
                  <a:srgbClr val="000000"/>
                </a:solidFill>
                <a:latin typeface="Verdana"/>
                <a:ea typeface="Verdana"/>
                <a:cs typeface="Verdana"/>
              </a:rPr>
              <a:t> increases, the pattern of the path become larger and fatter.  Does increase of the current cause a wider spiral wave?</a:t>
            </a:r>
          </a:p>
          <a:p>
            <a:r>
              <a:rPr lang="en-US" dirty="0" err="1" smtClean="0">
                <a:solidFill>
                  <a:srgbClr val="000000"/>
                </a:solidFill>
                <a:latin typeface="Verdana"/>
                <a:ea typeface="Verdana"/>
                <a:cs typeface="Verdana"/>
              </a:rPr>
              <a:t>Anoopa</a:t>
            </a:r>
            <a:r>
              <a:rPr lang="en-US" dirty="0" smtClean="0">
                <a:solidFill>
                  <a:srgbClr val="000000"/>
                </a:solidFill>
                <a:latin typeface="Verdana"/>
                <a:ea typeface="Verdana"/>
                <a:cs typeface="Verdana"/>
              </a:rPr>
              <a:t>: T</a:t>
            </a:r>
            <a:r>
              <a:rPr lang="en-US" b="0" i="0" dirty="0" smtClean="0">
                <a:solidFill>
                  <a:srgbClr val="000000"/>
                </a:solidFill>
                <a:latin typeface="Verdana"/>
                <a:ea typeface="Verdana"/>
                <a:cs typeface="Verdana"/>
              </a:rPr>
              <a:t>he spiral became too chaotic when the parameter values were too high- from 140-180, the spiral threatened to go off canvas.  The data may not be as reliable as those that didn’t become too chaotic</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Results</a:t>
            </a:r>
            <a:endParaRPr lang="en-US" dirty="0"/>
          </a:p>
        </p:txBody>
      </p:sp>
      <p:sp>
        <p:nvSpPr>
          <p:cNvPr id="3" name="Content Placeholder 2"/>
          <p:cNvSpPr>
            <a:spLocks noGrp="1"/>
          </p:cNvSpPr>
          <p:nvPr>
            <p:ph idx="1"/>
          </p:nvPr>
        </p:nvSpPr>
        <p:spPr/>
        <p:txBody>
          <a:bodyPr>
            <a:normAutofit fontScale="92500" lnSpcReduction="10000"/>
          </a:bodyPr>
          <a:lstStyle/>
          <a:p>
            <a:r>
              <a:rPr lang="en-US" dirty="0" err="1" smtClean="0"/>
              <a:t>Girish</a:t>
            </a:r>
            <a:r>
              <a:rPr lang="en-US" dirty="0" smtClean="0"/>
              <a:t>: </a:t>
            </a:r>
            <a:r>
              <a:rPr lang="en-US" b="0" i="0" dirty="0" smtClean="0">
                <a:solidFill>
                  <a:srgbClr val="000000"/>
                </a:solidFill>
                <a:latin typeface="Verdana"/>
                <a:ea typeface="Verdana"/>
                <a:cs typeface="Verdana"/>
              </a:rPr>
              <a:t>We saw that as you change one particular value and hold the other constant the tip path tends to move based on which one you changed. So If </a:t>
            </a:r>
            <a:r>
              <a:rPr lang="en-US" b="0" i="0" dirty="0" err="1" smtClean="0">
                <a:solidFill>
                  <a:srgbClr val="000000"/>
                </a:solidFill>
                <a:latin typeface="Verdana"/>
                <a:ea typeface="Verdana"/>
                <a:cs typeface="Verdana"/>
              </a:rPr>
              <a:t>i</a:t>
            </a:r>
            <a:r>
              <a:rPr lang="en-US" b="0" i="0" dirty="0" smtClean="0">
                <a:solidFill>
                  <a:srgbClr val="000000"/>
                </a:solidFill>
                <a:latin typeface="Verdana"/>
                <a:ea typeface="Verdana"/>
                <a:cs typeface="Verdana"/>
              </a:rPr>
              <a:t> changed the K1 value to 165% and kept Na at 105% then the graph would move more to the right.   </a:t>
            </a:r>
            <a:endParaRPr lang="en-US" dirty="0" smtClean="0">
              <a:solidFill>
                <a:srgbClr val="000000"/>
              </a:solidFill>
              <a:latin typeface="Verdana"/>
              <a:ea typeface="Verdana"/>
              <a:cs typeface="Verdana"/>
            </a:endParaRPr>
          </a:p>
          <a:p>
            <a:pPr>
              <a:buNone/>
            </a:pPr>
            <a:r>
              <a:rPr lang="en-US" dirty="0" smtClean="0">
                <a:solidFill>
                  <a:srgbClr val="000000"/>
                </a:solidFill>
                <a:latin typeface="Verdana"/>
                <a:ea typeface="Verdana"/>
                <a:cs typeface="Verdana"/>
              </a:rPr>
              <a:t/>
            </a:r>
            <a:br>
              <a:rPr lang="en-US" dirty="0" smtClean="0">
                <a:solidFill>
                  <a:srgbClr val="000000"/>
                </a:solidFill>
                <a:latin typeface="Verdana"/>
                <a:ea typeface="Verdana"/>
                <a:cs typeface="Verdana"/>
              </a:rPr>
            </a:br>
            <a:r>
              <a:rPr lang="en-US" dirty="0" smtClean="0">
                <a:solidFill>
                  <a:srgbClr val="000000"/>
                </a:solidFill>
                <a:latin typeface="Verdana"/>
                <a:ea typeface="Verdana"/>
                <a:cs typeface="Verdana"/>
              </a:rPr>
              <a:t>Question: And if you changed in the other order it would move to the left?</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Results</a:t>
            </a:r>
            <a:endParaRPr lang="en-US" dirty="0"/>
          </a:p>
        </p:txBody>
      </p:sp>
      <p:sp>
        <p:nvSpPr>
          <p:cNvPr id="3" name="Content Placeholder 2"/>
          <p:cNvSpPr>
            <a:spLocks noGrp="1"/>
          </p:cNvSpPr>
          <p:nvPr>
            <p:ph idx="1"/>
          </p:nvPr>
        </p:nvSpPr>
        <p:spPr/>
        <p:txBody>
          <a:bodyPr>
            <a:normAutofit fontScale="92500"/>
          </a:bodyPr>
          <a:lstStyle/>
          <a:p>
            <a:r>
              <a:rPr lang="en-US" dirty="0" smtClean="0"/>
              <a:t>Dan: </a:t>
            </a:r>
            <a:r>
              <a:rPr lang="en-US" b="0" i="0" dirty="0" smtClean="0">
                <a:solidFill>
                  <a:srgbClr val="000000"/>
                </a:solidFill>
                <a:latin typeface="Verdana"/>
                <a:ea typeface="Verdana"/>
                <a:cs typeface="Verdana"/>
              </a:rPr>
              <a:t>If the value of </a:t>
            </a:r>
            <a:r>
              <a:rPr lang="en-US" b="0" i="0" dirty="0" err="1" smtClean="0">
                <a:solidFill>
                  <a:srgbClr val="000000"/>
                </a:solidFill>
                <a:latin typeface="Verdana"/>
                <a:ea typeface="Verdana"/>
                <a:cs typeface="Verdana"/>
              </a:rPr>
              <a:t>Gna</a:t>
            </a:r>
            <a:r>
              <a:rPr lang="en-US" b="0" i="0" dirty="0" smtClean="0">
                <a:solidFill>
                  <a:srgbClr val="000000"/>
                </a:solidFill>
                <a:latin typeface="Verdana"/>
                <a:ea typeface="Verdana"/>
                <a:cs typeface="Verdana"/>
              </a:rPr>
              <a:t> is 25%, no matter how big </a:t>
            </a:r>
            <a:r>
              <a:rPr lang="en-US" b="0" i="0" dirty="0" err="1" smtClean="0">
                <a:solidFill>
                  <a:srgbClr val="000000"/>
                </a:solidFill>
                <a:latin typeface="Verdana"/>
                <a:ea typeface="Verdana"/>
                <a:cs typeface="Verdana"/>
              </a:rPr>
              <a:t>Knaca</a:t>
            </a:r>
            <a:r>
              <a:rPr lang="en-US" b="0" i="0" dirty="0" smtClean="0">
                <a:solidFill>
                  <a:srgbClr val="000000"/>
                </a:solidFill>
                <a:latin typeface="Verdana"/>
                <a:ea typeface="Verdana"/>
                <a:cs typeface="Verdana"/>
              </a:rPr>
              <a:t> is, the pattern of the path is very small with a sharp shape. As, </a:t>
            </a:r>
            <a:r>
              <a:rPr lang="en-US" b="0" i="0" dirty="0" err="1" smtClean="0">
                <a:solidFill>
                  <a:srgbClr val="000000"/>
                </a:solidFill>
                <a:latin typeface="Verdana"/>
                <a:ea typeface="Verdana"/>
                <a:cs typeface="Verdana"/>
              </a:rPr>
              <a:t>Gna</a:t>
            </a:r>
            <a:r>
              <a:rPr lang="en-US" b="0" i="0" dirty="0" smtClean="0">
                <a:solidFill>
                  <a:srgbClr val="000000"/>
                </a:solidFill>
                <a:latin typeface="Verdana"/>
                <a:ea typeface="Verdana"/>
                <a:cs typeface="Verdana"/>
              </a:rPr>
              <a:t> increase, the pattern of the path becomes larger and fatter.</a:t>
            </a:r>
          </a:p>
          <a:p>
            <a:r>
              <a:rPr lang="en-US" dirty="0" err="1" smtClean="0">
                <a:solidFill>
                  <a:srgbClr val="000000"/>
                </a:solidFill>
                <a:latin typeface="Verdana"/>
                <a:ea typeface="Verdana"/>
                <a:cs typeface="Verdana"/>
              </a:rPr>
              <a:t>Anoopa</a:t>
            </a:r>
            <a:r>
              <a:rPr lang="en-US" dirty="0" smtClean="0">
                <a:solidFill>
                  <a:srgbClr val="000000"/>
                </a:solidFill>
                <a:latin typeface="Verdana"/>
                <a:ea typeface="Verdana"/>
                <a:cs typeface="Verdana"/>
              </a:rPr>
              <a:t>: </a:t>
            </a:r>
            <a:r>
              <a:rPr lang="en-US" b="0" i="0" dirty="0" smtClean="0">
                <a:solidFill>
                  <a:srgbClr val="000000"/>
                </a:solidFill>
                <a:latin typeface="Verdana"/>
                <a:ea typeface="Verdana"/>
                <a:cs typeface="Verdana"/>
              </a:rPr>
              <a:t>Higher numbers give bigger, chaotic spirals most likely because the waves are sustained by the increase in calcium or sodium</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Results</a:t>
            </a:r>
            <a:endParaRPr lang="en-US" dirty="0"/>
          </a:p>
        </p:txBody>
      </p:sp>
      <p:sp>
        <p:nvSpPr>
          <p:cNvPr id="3" name="Content Placeholder 2"/>
          <p:cNvSpPr>
            <a:spLocks noGrp="1"/>
          </p:cNvSpPr>
          <p:nvPr>
            <p:ph idx="1"/>
          </p:nvPr>
        </p:nvSpPr>
        <p:spPr/>
        <p:txBody>
          <a:bodyPr/>
          <a:lstStyle/>
          <a:p>
            <a:r>
              <a:rPr lang="en-US" dirty="0" err="1" smtClean="0"/>
              <a:t>Yaroslav</a:t>
            </a:r>
            <a:r>
              <a:rPr lang="en-US" dirty="0" smtClean="0"/>
              <a:t>: </a:t>
            </a:r>
            <a:r>
              <a:rPr lang="en-US" b="0" i="0" dirty="0" smtClean="0">
                <a:solidFill>
                  <a:srgbClr val="000000"/>
                </a:solidFill>
                <a:latin typeface="Verdana"/>
                <a:ea typeface="Verdana"/>
                <a:cs typeface="Verdana"/>
              </a:rPr>
              <a:t>I have observed that whenever one parameter was very low and the other parameter was high the trajectory was very small and and symmetric.</a:t>
            </a:r>
            <a:br>
              <a:rPr lang="en-US" b="0" i="0" dirty="0" smtClean="0">
                <a:solidFill>
                  <a:srgbClr val="000000"/>
                </a:solidFill>
                <a:latin typeface="Verdana"/>
                <a:ea typeface="Verdana"/>
                <a:cs typeface="Verdana"/>
              </a:rPr>
            </a:br>
            <a:r>
              <a:rPr lang="en-US" dirty="0" smtClean="0">
                <a:solidFill>
                  <a:srgbClr val="000000"/>
                </a:solidFill>
                <a:latin typeface="Verdana"/>
                <a:ea typeface="Verdana"/>
                <a:cs typeface="Verdana"/>
              </a:rPr>
              <a:t/>
            </a:r>
            <a:br>
              <a:rPr lang="en-US" dirty="0" smtClean="0">
                <a:solidFill>
                  <a:srgbClr val="000000"/>
                </a:solidFill>
                <a:latin typeface="Verdana"/>
                <a:ea typeface="Verdana"/>
                <a:cs typeface="Verdana"/>
              </a:rPr>
            </a:br>
            <a:r>
              <a:rPr lang="en-US" dirty="0" smtClean="0">
                <a:solidFill>
                  <a:srgbClr val="000000"/>
                </a:solidFill>
                <a:latin typeface="Verdana"/>
                <a:ea typeface="Verdana"/>
                <a:cs typeface="Verdana"/>
              </a:rPr>
              <a:t>Question: Which pair of parameters?</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(Opposite) Results?</a:t>
            </a:r>
            <a:endParaRPr lang="en-US" dirty="0"/>
          </a:p>
        </p:txBody>
      </p:sp>
      <p:sp>
        <p:nvSpPr>
          <p:cNvPr id="3" name="Content Placeholder 2"/>
          <p:cNvSpPr>
            <a:spLocks noGrp="1"/>
          </p:cNvSpPr>
          <p:nvPr>
            <p:ph idx="1"/>
          </p:nvPr>
        </p:nvSpPr>
        <p:spPr/>
        <p:txBody>
          <a:bodyPr>
            <a:normAutofit fontScale="77500" lnSpcReduction="20000"/>
          </a:bodyPr>
          <a:lstStyle/>
          <a:p>
            <a:r>
              <a:rPr lang="en-US" dirty="0" err="1" smtClean="0"/>
              <a:t>Rukhinda</a:t>
            </a:r>
            <a:r>
              <a:rPr lang="en-US" dirty="0" smtClean="0"/>
              <a:t>: </a:t>
            </a:r>
            <a:r>
              <a:rPr lang="en-US" b="0" i="0" dirty="0" smtClean="0">
                <a:solidFill>
                  <a:srgbClr val="000000"/>
                </a:solidFill>
                <a:latin typeface="Verdana"/>
                <a:ea typeface="Verdana"/>
                <a:cs typeface="Verdana"/>
              </a:rPr>
              <a:t>Compared to yesterday when we used the "reset" button for each new value, today we followed the guidelines told by Nancy and did not hit "reset" at all. For my part, I found waves generated in all cases and there was no empty/blank wave at all</a:t>
            </a:r>
          </a:p>
          <a:p>
            <a:r>
              <a:rPr lang="en-US" dirty="0" err="1" smtClean="0">
                <a:solidFill>
                  <a:srgbClr val="000000"/>
                </a:solidFill>
                <a:latin typeface="Verdana"/>
                <a:ea typeface="Verdana"/>
                <a:cs typeface="Verdana"/>
              </a:rPr>
              <a:t>Katarzyna</a:t>
            </a:r>
            <a:r>
              <a:rPr lang="en-US" dirty="0" smtClean="0">
                <a:solidFill>
                  <a:srgbClr val="000000"/>
                </a:solidFill>
                <a:latin typeface="Verdana"/>
                <a:ea typeface="Verdana"/>
                <a:cs typeface="Verdana"/>
              </a:rPr>
              <a:t>: </a:t>
            </a:r>
            <a:r>
              <a:rPr lang="en-US" b="0" i="0" dirty="0" smtClean="0">
                <a:solidFill>
                  <a:srgbClr val="000000"/>
                </a:solidFill>
                <a:latin typeface="Verdana"/>
                <a:ea typeface="Verdana"/>
                <a:cs typeface="Verdana"/>
              </a:rPr>
              <a:t>In a few runs we got the wave disappear from the screen. This wouldn't be so surprising if this happened before, however in the first run (yesterday's run) we didn't get any waves disappearing from the screen. So this makes me wonder which run is more accurate or is this a result of approaching the specific increment  from a different parameter.</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103</TotalTime>
  <Words>858</Words>
  <Application>Microsoft Macintosh PowerPoint</Application>
  <PresentationFormat>On-screen Show (4:3)</PresentationFormat>
  <Paragraphs>38</Paragraphs>
  <Slides>12</Slides>
  <Notes>0</Notes>
  <HiddenSlides>0</HiddenSlides>
  <MMClips>0</MMClips>
  <ScaleCrop>false</ScaleCrop>
  <HeadingPairs>
    <vt:vector size="4" baseType="variant">
      <vt:variant>
        <vt:lpstr>Design Template</vt:lpstr>
      </vt:variant>
      <vt:variant>
        <vt:i4>1</vt:i4>
      </vt:variant>
      <vt:variant>
        <vt:lpstr>Slide Titles</vt:lpstr>
      </vt:variant>
      <vt:variant>
        <vt:i4>12</vt:i4>
      </vt:variant>
    </vt:vector>
  </HeadingPairs>
  <TitlesOfParts>
    <vt:vector size="13" baseType="lpstr">
      <vt:lpstr>Office Theme</vt:lpstr>
      <vt:lpstr>Problems</vt:lpstr>
      <vt:lpstr>Problems</vt:lpstr>
      <vt:lpstr>Problems</vt:lpstr>
      <vt:lpstr>Problems</vt:lpstr>
      <vt:lpstr>Results</vt:lpstr>
      <vt:lpstr>Results</vt:lpstr>
      <vt:lpstr>Results</vt:lpstr>
      <vt:lpstr>Results</vt:lpstr>
      <vt:lpstr>(Opposite) Results?</vt:lpstr>
      <vt:lpstr>Results</vt:lpstr>
      <vt:lpstr>Comments</vt:lpstr>
      <vt:lpstr>Comments</vt:lpstr>
    </vt:vector>
  </TitlesOfParts>
  <Company>Lehman College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Problems</dc:title>
  <dc:creator>Nancy Griffeth</dc:creator>
  <cp:lastModifiedBy>Nancy Griffeth</cp:lastModifiedBy>
  <cp:revision>9</cp:revision>
  <dcterms:created xsi:type="dcterms:W3CDTF">2013-01-24T12:14:38Z</dcterms:created>
  <dcterms:modified xsi:type="dcterms:W3CDTF">2013-01-24T13:57:40Z</dcterms:modified>
</cp:coreProperties>
</file>