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oopa\Desktop\CMACS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Effect</a:t>
            </a:r>
            <a:r>
              <a:rPr lang="en-US" baseline="0"/>
              <a:t> of Thickness on Period</a:t>
            </a:r>
            <a:endParaRPr lang="en-US"/>
          </a:p>
        </c:rich>
      </c:tx>
      <c:layout/>
    </c:title>
    <c:plotArea>
      <c:layout/>
      <c:lineChart>
        <c:grouping val="standard"/>
        <c:ser>
          <c:idx val="1"/>
          <c:order val="0"/>
          <c:cat>
            <c:numRef>
              <c:f>Sheet1!$A$1:$A$3</c:f>
              <c:numCache>
                <c:formatCode>General</c:formatCode>
                <c:ptCount val="3"/>
                <c:pt idx="0">
                  <c:v>3.02</c:v>
                </c:pt>
                <c:pt idx="1">
                  <c:v>5.8199999999999994</c:v>
                </c:pt>
                <c:pt idx="2">
                  <c:v>11.76</c:v>
                </c:pt>
              </c:numCache>
            </c:numRef>
          </c:cat>
          <c:val>
            <c:numRef>
              <c:f>Sheet1!$B$1:$B$3</c:f>
              <c:numCache>
                <c:formatCode>General</c:formatCode>
                <c:ptCount val="3"/>
                <c:pt idx="0">
                  <c:v>21.56</c:v>
                </c:pt>
                <c:pt idx="1">
                  <c:v>63.56</c:v>
                </c:pt>
                <c:pt idx="2">
                  <c:v>93.6</c:v>
                </c:pt>
              </c:numCache>
            </c:numRef>
          </c:val>
        </c:ser>
        <c:dLbls/>
        <c:marker val="1"/>
        <c:axId val="53002624"/>
        <c:axId val="53004544"/>
      </c:lineChart>
      <c:catAx>
        <c:axId val="5300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Thickness (millimeters)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004544"/>
        <c:crosses val="autoZero"/>
        <c:auto val="1"/>
        <c:lblAlgn val="ctr"/>
        <c:lblOffset val="100"/>
      </c:catAx>
      <c:valAx>
        <c:axId val="53004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period (seconds)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30026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C10D9-6DA6-4A54-B3AD-A6053A822C4C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F38CE3-69CE-4D4B-8A1A-39A8C5D8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hman.edu/academics/cmacs/documents/Lehman_day1.pdf550966841077453&amp;page=13&amp;tbnh=148&amp;tbnw=220&amp;ndsp=24&amp;ved=1t:429,r:59,s:200,i:1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meindividual.com/cmacs/group1_paths.png" TargetMode="External"/><Relationship Id="rId2" Type="http://schemas.openxmlformats.org/officeDocument/2006/relationships/hyperlink" Target="http://someindividual.com/cmacs/group1_spiral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meindividual.com/cmacs/group1-2_path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57740" y="1710427"/>
            <a:ext cx="6129112" cy="1204306"/>
          </a:xfrm>
        </p:spPr>
        <p:txBody>
          <a:bodyPr/>
          <a:lstStyle/>
          <a:p>
            <a:pPr algn="ctr"/>
            <a:r>
              <a:rPr lang="en-US" sz="4000" dirty="0" smtClean="0"/>
              <a:t>CMACS 2013: Using The ten-</a:t>
            </a:r>
            <a:r>
              <a:rPr lang="en-US" sz="4000" dirty="0" err="1" smtClean="0"/>
              <a:t>tusscher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00491" y="2564899"/>
            <a:ext cx="7013031" cy="329259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Group 1- Anoopa Singh, </a:t>
            </a:r>
            <a:r>
              <a:rPr lang="en-US" sz="1800" dirty="0" err="1" smtClean="0">
                <a:solidFill>
                  <a:srgbClr val="002060"/>
                </a:solidFill>
              </a:rPr>
              <a:t>Katarzyna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Golec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Tova</a:t>
            </a:r>
            <a:r>
              <a:rPr lang="en-US" sz="1800" dirty="0" smtClean="0">
                <a:solidFill>
                  <a:srgbClr val="002060"/>
                </a:solidFill>
              </a:rPr>
              <a:t> Neuberger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7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990600"/>
            <a:ext cx="777255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200400"/>
            <a:ext cx="777255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 trajectories get more chaotic when there is more sodium or calcium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7518"/>
            <a:ext cx="22383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34568"/>
            <a:ext cx="27146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7600" y="259080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62" y="5062616"/>
            <a:ext cx="4562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7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the second run, more than one tip trajectory appeared</a:t>
            </a:r>
            <a:endParaRPr lang="en-US" dirty="0"/>
          </a:p>
        </p:txBody>
      </p:sp>
      <p:pic>
        <p:nvPicPr>
          <p:cNvPr id="4" name="Content Placeholder 3" descr="yt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256975" cy="30888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Wave variations</a:t>
            </a:r>
            <a:endParaRPr lang="en-US" dirty="0"/>
          </a:p>
        </p:txBody>
      </p:sp>
      <p:pic>
        <p:nvPicPr>
          <p:cNvPr id="4" name="Content Placeholder 3" descr="thfgthfy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7848600" cy="2621950"/>
          </a:xfrm>
        </p:spPr>
      </p:pic>
      <p:pic>
        <p:nvPicPr>
          <p:cNvPr id="5" name="Picture 4" descr="tydtydt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772400" cy="25927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Nancy </a:t>
            </a:r>
            <a:r>
              <a:rPr lang="en-US" dirty="0" err="1" smtClean="0"/>
              <a:t>Griffeth</a:t>
            </a:r>
            <a:endParaRPr lang="en-US" dirty="0" smtClean="0"/>
          </a:p>
          <a:p>
            <a:r>
              <a:rPr lang="en-US" dirty="0" err="1" smtClean="0"/>
              <a:t>Flavio</a:t>
            </a:r>
            <a:r>
              <a:rPr lang="en-US" dirty="0" smtClean="0"/>
              <a:t> Fenton</a:t>
            </a:r>
          </a:p>
          <a:p>
            <a:r>
              <a:rPr lang="en-US" dirty="0" smtClean="0"/>
              <a:t>Robert Gilmour</a:t>
            </a:r>
          </a:p>
          <a:p>
            <a:r>
              <a:rPr lang="en-US" dirty="0" smtClean="0"/>
              <a:t>Bard </a:t>
            </a:r>
            <a:r>
              <a:rPr lang="en-US" dirty="0" err="1" smtClean="0"/>
              <a:t>Ermentrout</a:t>
            </a:r>
            <a:endParaRPr lang="en-US" dirty="0" smtClean="0"/>
          </a:p>
          <a:p>
            <a:r>
              <a:rPr lang="en-US" dirty="0" err="1" smtClean="0"/>
              <a:t>Aron</a:t>
            </a:r>
            <a:r>
              <a:rPr lang="en-US" dirty="0" smtClean="0"/>
              <a:t> </a:t>
            </a:r>
            <a:r>
              <a:rPr lang="en-US" dirty="0" err="1" smtClean="0"/>
              <a:t>Wolinowitz</a:t>
            </a:r>
            <a:endParaRPr lang="en-US" dirty="0" smtClean="0"/>
          </a:p>
          <a:p>
            <a:r>
              <a:rPr lang="en-US" dirty="0" smtClean="0"/>
              <a:t>Charles </a:t>
            </a:r>
            <a:r>
              <a:rPr lang="en-US" dirty="0" smtClean="0"/>
              <a:t>Beard</a:t>
            </a:r>
          </a:p>
          <a:p>
            <a:r>
              <a:rPr lang="en-US" dirty="0" smtClean="0"/>
              <a:t>Rachel Spratt</a:t>
            </a:r>
          </a:p>
          <a:p>
            <a:r>
              <a:rPr lang="en-US" dirty="0" smtClean="0"/>
              <a:t>Daniel </a:t>
            </a:r>
            <a:r>
              <a:rPr lang="en-US" dirty="0" smtClean="0"/>
              <a:t>Packer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of course,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Peter Valdez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http://www.google.com/imgres?um=1&amp;hl=en&amp;sa=N&amp;tbo=d&amp;biw=1016&amp;bih=601&amp;tbm=isch&amp;tbnid=O2Mw6UOgtKL9iM:&amp;imgrefurl=http://scienceblogs.com/clock/2007/02/08/physiology-regulation-and-cont/&amp;docid=o_jXc1OqTKdqhM&amp;imgurl=http://</a:t>
            </a:r>
            <a:r>
              <a:rPr lang="en-US" dirty="0" smtClean="0"/>
              <a:t>scienceblogs.com/clock/wp-content/blogs.dir/458/files/2012/04/i-91bc1a5f2d248f09ffed13e377b9c940-ActionPotential.jpg&amp;w=1209&amp;h=621&amp;ei=T9MBUaXrHoW-9QSi3YFI&amp;zoom=1&amp;iact=hc&amp;vpx=312&amp;vpy=290&amp;dur=3469&amp;hovh=161&amp;hovw=313&amp;tx=84&amp;ty=123&amp;sig=105641550966841077453&amp;page=1&amp;tbnh=130&amp;tbnw=253&amp;start=0&amp;ndsp=16&amp;ved=1t:429,r:7,s:0,i:172</a:t>
            </a:r>
          </a:p>
          <a:p>
            <a:r>
              <a:rPr lang="en-US" dirty="0"/>
              <a:t>http://www.google.com/imgres?um=1&amp;hl=en&amp;tbo=d&amp;biw=1016&amp;bih=601&amp;tbm=isch&amp;tbnid=teI4IMA38Vi9rM:&amp;imgrefurl=http://en.wikipedia.org/wiki/Cardiac_action_potential&amp;docid=DaTJn-CVyoXvKM&amp;imgurl=http://</a:t>
            </a:r>
            <a:r>
              <a:rPr lang="en-US" dirty="0" smtClean="0"/>
              <a:t>upload.wikimedia.org/wikipedia/commons/thumb/c/cb/Action_potential_ventr_myocyte.gif/600px-Action_potential_ventr_myocyte.gif&amp;w=600&amp;h=450&amp;ei=YNMBUdHgM4is9ATG04HoCg&amp;zoom=1&amp;iact=hc&amp;vpx=2&amp;vpy=163&amp;dur=2469&amp;hovh=194&amp;hovw=259&amp;tx=78&amp;ty=117&amp;sig=105641550966841077453&amp;page=1&amp;tbnh=139&amp;tbnw=174&amp;start=0&amp;ndsp=15&amp;ved=1t:429,r:0,s:0,i:109</a:t>
            </a:r>
          </a:p>
          <a:p>
            <a:r>
              <a:rPr lang="en-US" dirty="0"/>
              <a:t>http://www.google.com/imgres?start=257&amp;um=1&amp;hl=en&amp;sa=N&amp;tbo=d&amp;biw=1016&amp;bih=601&amp;tbm=isch&amp;tbnid=yb9PHXwSrUFW8M:&amp;imgrefurl=http://www.sciencedirect.com/science/article/pii/S0006291X04017723&amp;docid=m-ejWdrDZfSGiM&amp;imgurl=http://</a:t>
            </a:r>
            <a:r>
              <a:rPr lang="en-US" dirty="0" smtClean="0"/>
              <a:t>ars.els-cdn.com/content/image/1-s2.0-S0006291X04017723-gr1.jpg&amp;w=533&amp;h=357&amp;ei=JtkBUeCnJrS30AG-wIFw&amp;zoom=1&amp;iact=hc&amp;vpx=290&amp;vpy=185&amp;dur=5549&amp;hovh=184&amp;hovw=274&amp;tx=228&amp;ty=87&amp;sig=105641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www.lehman.edu/academics/cmacs/documents/Lehman_day1.pdf550966841077453&amp;page=13&amp;tbnh=148&amp;tbnw=220&amp;ndsp=24&amp;ved=1t:429,r:59,s:200,i:181</a:t>
            </a:r>
            <a:endParaRPr lang="en-US" dirty="0" smtClean="0"/>
          </a:p>
          <a:p>
            <a:r>
              <a:rPr lang="en-US" dirty="0" smtClean="0"/>
              <a:t>http://lehman.edu/academics/cmacs/documents/Lehman_day1.pdf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Wait…what are we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Using a 12 variable model to simulate atrial fibrillations of the heart.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Parameters </a:t>
            </a:r>
            <a:r>
              <a:rPr lang="en-US" sz="2000" dirty="0" smtClean="0"/>
              <a:t>of importance were ion channels &amp; their conductance.</a:t>
            </a:r>
          </a:p>
          <a:p>
            <a:endParaRPr lang="en-US" sz="2000" dirty="0" smtClean="0"/>
          </a:p>
          <a:p>
            <a:r>
              <a:rPr lang="en-US" sz="2000" dirty="0" smtClean="0"/>
              <a:t>Our </a:t>
            </a:r>
            <a:r>
              <a:rPr lang="en-US" sz="2000" dirty="0" smtClean="0"/>
              <a:t>variables were </a:t>
            </a:r>
            <a:r>
              <a:rPr lang="en-US" sz="2000" dirty="0" err="1" smtClean="0">
                <a:solidFill>
                  <a:srgbClr val="7030A0"/>
                </a:solidFill>
              </a:rPr>
              <a:t>GNa</a:t>
            </a:r>
            <a:r>
              <a:rPr lang="en-US" sz="2000" dirty="0" smtClean="0"/>
              <a:t> [the conductance of the sodium channel] and </a:t>
            </a:r>
            <a:r>
              <a:rPr lang="en-US" sz="2000" dirty="0" err="1" smtClean="0">
                <a:solidFill>
                  <a:srgbClr val="7030A0"/>
                </a:solidFill>
              </a:rPr>
              <a:t>GCaL</a:t>
            </a:r>
            <a:r>
              <a:rPr lang="en-US" sz="2000" dirty="0" smtClean="0"/>
              <a:t> [the conductance of the calcium leak channel]</a:t>
            </a:r>
          </a:p>
          <a:p>
            <a:endParaRPr lang="en-US" sz="2000" dirty="0"/>
          </a:p>
          <a:p>
            <a:r>
              <a:rPr lang="en-US" sz="2000" dirty="0" smtClean="0"/>
              <a:t>Our variables allowed us to delve into the relationship between the action potential duration and the stability of a spiral wave…more on that later.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261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Excitable systems!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saline oscillator!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7713336"/>
              </p:ext>
            </p:extLst>
          </p:nvPr>
        </p:nvGraphicFramePr>
        <p:xfrm>
          <a:off x="3124200" y="9144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895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334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Variables to vary: thickness, orifice size, saline solution concentration and area of smaller chamber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Excitable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90600"/>
            <a:ext cx="5577840" cy="1261572"/>
          </a:xfrm>
        </p:spPr>
        <p:txBody>
          <a:bodyPr/>
          <a:lstStyle/>
          <a:p>
            <a:r>
              <a:rPr lang="en-US" b="0" dirty="0" err="1" smtClean="0"/>
              <a:t>Belousov</a:t>
            </a:r>
            <a:r>
              <a:rPr lang="en-US" b="0" dirty="0" smtClean="0"/>
              <a:t>- </a:t>
            </a:r>
            <a:r>
              <a:rPr lang="en-US" b="0" dirty="0" err="1" smtClean="0"/>
              <a:t>Zhabotinsky</a:t>
            </a:r>
            <a:r>
              <a:rPr lang="en-US" b="0" dirty="0" smtClean="0"/>
              <a:t> Reaction</a:t>
            </a:r>
            <a:endParaRPr lang="en-US" dirty="0"/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343400" cy="3257550"/>
          </a:xfrm>
          <a:prstGeom prst="rect">
            <a:avLst/>
          </a:prstGeom>
        </p:spPr>
      </p:pic>
      <p:pic>
        <p:nvPicPr>
          <p:cNvPr id="5" name="Picture 4" descr="image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419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07" y="381000"/>
            <a:ext cx="8229600" cy="548640"/>
          </a:xfrm>
        </p:spPr>
        <p:txBody>
          <a:bodyPr/>
          <a:lstStyle/>
          <a:p>
            <a:r>
              <a:rPr lang="en-US" dirty="0" smtClean="0"/>
              <a:t>A word on action potentials: first, Neural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neural Aps as well as cardiac </a:t>
            </a:r>
            <a:r>
              <a:rPr lang="en-US" dirty="0" smtClean="0"/>
              <a:t>APs- </a:t>
            </a:r>
            <a:r>
              <a:rPr lang="en-US" dirty="0" smtClean="0"/>
              <a:t>an understanding of both is crucial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458200" cy="434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17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060" y="381000"/>
            <a:ext cx="7520940" cy="548640"/>
          </a:xfrm>
        </p:spPr>
        <p:txBody>
          <a:bodyPr/>
          <a:lstStyle/>
          <a:p>
            <a:r>
              <a:rPr lang="en-US" dirty="0" smtClean="0"/>
              <a:t>And more importantly, Cardiac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41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2766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2192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Sodium and calcium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Sodium</a:t>
            </a:r>
            <a:r>
              <a:rPr lang="en-US" sz="1800" dirty="0" smtClean="0"/>
              <a:t>:  in cardiac cells, </a:t>
            </a:r>
            <a:r>
              <a:rPr lang="en-US" sz="1800" u="sng" dirty="0" smtClean="0">
                <a:solidFill>
                  <a:srgbClr val="00B0F0"/>
                </a:solidFill>
              </a:rPr>
              <a:t>STARTS</a:t>
            </a:r>
            <a:r>
              <a:rPr lang="en-US" sz="1800" dirty="0" smtClean="0"/>
              <a:t> the depolarization. Without sodium, there would be no action potential. But with excess sodium, what happens?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Calcium</a:t>
            </a:r>
            <a:r>
              <a:rPr lang="en-US" sz="1800" dirty="0" smtClean="0"/>
              <a:t>: In cardiac cells </a:t>
            </a:r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</a:rPr>
              <a:t>MAINTAINS</a:t>
            </a:r>
            <a:r>
              <a:rPr lang="en-US" sz="1800" dirty="0" smtClean="0"/>
              <a:t> the action potential over time- is the major difference between neural and cardiac action potentials. Necessary because without calcium extending depolarization, the heart muscle cannot contract.</a:t>
            </a:r>
          </a:p>
        </p:txBody>
      </p:sp>
      <p:pic>
        <p:nvPicPr>
          <p:cNvPr id="3076" name="Picture 4" descr="http://ars.els-cdn.com/content/image/1-s2.0-S0006291X04017723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16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9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Results!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someindividual.com/</a:t>
            </a:r>
            <a:r>
              <a:rPr lang="en-US" dirty="0" err="1" smtClean="0">
                <a:hlinkClick r:id="rId2"/>
              </a:rPr>
              <a:t>cmacs</a:t>
            </a:r>
            <a:r>
              <a:rPr lang="en-US" dirty="0" smtClean="0">
                <a:hlinkClick r:id="rId2"/>
              </a:rPr>
              <a:t>/group1_spirals.png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someindividual.com/</a:t>
            </a:r>
            <a:r>
              <a:rPr lang="en-US" dirty="0" err="1" smtClean="0">
                <a:hlinkClick r:id="rId3"/>
              </a:rPr>
              <a:t>cmacs</a:t>
            </a:r>
            <a:r>
              <a:rPr lang="en-US" dirty="0" smtClean="0">
                <a:hlinkClick r:id="rId3"/>
              </a:rPr>
              <a:t>/group1_paths.png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someindividual.com/</a:t>
            </a:r>
            <a:r>
              <a:rPr lang="en-US" dirty="0" err="1" smtClean="0">
                <a:hlinkClick r:id="rId4"/>
              </a:rPr>
              <a:t>cmacs</a:t>
            </a:r>
            <a:r>
              <a:rPr lang="en-US" dirty="0" smtClean="0">
                <a:hlinkClick r:id="rId4"/>
              </a:rPr>
              <a:t>/group1-2_paths.png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2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326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CMACS 2013: Using The ten-tusscher model</vt:lpstr>
      <vt:lpstr>Wait…what are we doing?</vt:lpstr>
      <vt:lpstr>Excitable systems!</vt:lpstr>
      <vt:lpstr>More Excitable systems </vt:lpstr>
      <vt:lpstr>A word on action potentials: first, Neural</vt:lpstr>
      <vt:lpstr>And more importantly, Cardiac</vt:lpstr>
      <vt:lpstr>The importance of Sodium and calcium</vt:lpstr>
      <vt:lpstr>Results!</vt:lpstr>
      <vt:lpstr>Click us!</vt:lpstr>
      <vt:lpstr>conclusions</vt:lpstr>
      <vt:lpstr>Tip trajectories get more chaotic when there is more sodium or calcium</vt:lpstr>
      <vt:lpstr>During the second run, more than one tip trajectory appeared</vt:lpstr>
      <vt:lpstr>Spiral Wave variations</vt:lpstr>
      <vt:lpstr>MANY THANKS TO</vt:lpstr>
      <vt:lpstr>Image Citations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Anoopa</dc:creator>
  <cp:lastModifiedBy>User</cp:lastModifiedBy>
  <cp:revision>30</cp:revision>
  <dcterms:created xsi:type="dcterms:W3CDTF">2013-01-24T23:57:17Z</dcterms:created>
  <dcterms:modified xsi:type="dcterms:W3CDTF">2013-01-25T17:17:56Z</dcterms:modified>
</cp:coreProperties>
</file>