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18"/>
  </p:notesMasterIdLst>
  <p:handoutMasterIdLst>
    <p:handoutMasterId r:id="rId19"/>
  </p:handoutMasterIdLst>
  <p:sldIdLst>
    <p:sldId id="273" r:id="rId2"/>
    <p:sldId id="274" r:id="rId3"/>
    <p:sldId id="278" r:id="rId4"/>
    <p:sldId id="280" r:id="rId5"/>
    <p:sldId id="281" r:id="rId6"/>
    <p:sldId id="260" r:id="rId7"/>
    <p:sldId id="276" r:id="rId8"/>
    <p:sldId id="268" r:id="rId9"/>
    <p:sldId id="269" r:id="rId10"/>
    <p:sldId id="270" r:id="rId11"/>
    <p:sldId id="271" r:id="rId12"/>
    <p:sldId id="272" r:id="rId13"/>
    <p:sldId id="277" r:id="rId14"/>
    <p:sldId id="282" r:id="rId15"/>
    <p:sldId id="283" r:id="rId16"/>
    <p:sldId id="267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20541" autoAdjust="0"/>
    <p:restoredTop sz="90929"/>
  </p:normalViewPr>
  <p:slideViewPr>
    <p:cSldViewPr snapToGrid="0">
      <p:cViewPr varScale="1">
        <p:scale>
          <a:sx n="105" d="100"/>
          <a:sy n="105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3C405-E786-B745-8570-7B309CBD4CF3}" type="datetimeFigureOut">
              <a:rPr lang="en-US" smtClean="0"/>
              <a:pPr/>
              <a:t>1/2/14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F681F-A16E-0C4F-AD4E-ECEA93F18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A75617-9B0E-3949-8A2B-91323A58E8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75617-9B0E-3949-8A2B-91323A58E8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11457-9B3A-2F49-9318-81DB94DAED2B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we need for a thought experiment is a model and some thoughts about its consequences.  For example….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872764-EB2A-BC4C-9450-09E2994A6868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r>
              <a:rPr lang="en-US"/>
              <a:t>Galileo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6B9903-A6F8-1D4D-9EF9-B10709F4075C}" type="slidenum">
              <a:rPr lang="en-US"/>
              <a:pPr/>
              <a:t>8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C9CCC-5677-A940-8697-9219835D2C78}" type="slidenum">
              <a:rPr lang="en-US"/>
              <a:pPr/>
              <a:t>9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Galileo’s Mathematical Discourses and Demonstrations</a:t>
            </a:r>
          </a:p>
          <a:p>
            <a:endParaRPr lang="en-US"/>
          </a:p>
          <a:p>
            <a:r>
              <a:rPr lang="en-US"/>
              <a:t>Did Galileo actually drop the cannon balls from the Tower of Pisa?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6E5C119-F69D-3E49-90B1-ABBC5E8E6E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75" name="Rectangle 1031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7176" name="Rectangle 1032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7177" name="Picture 1033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smtClean="0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smtClean="0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793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endParaRPr lang="en-US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smtClean="0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smtClean="0"/>
          </a:p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smtClean="0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smtClean="0"/>
          </a:p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smtClean="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smtClean="0"/>
          </a:p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smtClean="0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smtClean="0"/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7" name="Rectangle 1027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 smtClean="0"/>
          </a:p>
          <a:p>
            <a:endParaRPr 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2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r>
              <a:rPr lang="en-US" smtClean="0"/>
              <a:t>1</a:t>
            </a:r>
            <a:endParaRPr lang="en-US"/>
          </a:p>
        </p:txBody>
      </p:sp>
      <p:pic>
        <p:nvPicPr>
          <p:cNvPr id="6153" name="Picture 1033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27CA7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youtube.com/watch?v=qy8dk5iS1f0" TargetMode="External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gallery.me.com/wfgriffeth%2310010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hyperlink" Target="http://en.wikipedia.org/wiki/Mercator_projection" TargetMode="External"/><Relationship Id="rId6" Type="http://schemas.openxmlformats.org/officeDocument/2006/relationships/hyperlink" Target="http://en.wikipedia.org/wiki/Dymaxion_map" TargetMode="External"/><Relationship Id="rId7" Type="http://schemas.openxmlformats.org/officeDocument/2006/relationships/hyperlink" Target="http://en.wikipedia.org/wiki/Van_der_Grinten_projection" TargetMode="External"/><Relationship Id="rId8" Type="http://schemas.openxmlformats.org/officeDocument/2006/relationships/hyperlink" Target="http://en.wikipedia.org/wiki/Robinson_projection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adicalcartography.net/?projectionref" TargetMode="External"/><Relationship Id="rId3" Type="http://schemas.openxmlformats.org/officeDocument/2006/relationships/hyperlink" Target="http://en.wikipedia.org/wiki/Map_projectio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Models and Modeling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pic>
        <p:nvPicPr>
          <p:cNvPr id="23555" name="Picture 3" descr="TowerOfPisa.png                                                01EE5EAD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1731963" cy="3798888"/>
          </a:xfrm>
          <a:prstGeom prst="rect">
            <a:avLst/>
          </a:prstGeom>
          <a:noFill/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00400" y="2500313"/>
            <a:ext cx="554355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Aft>
                <a:spcPts val="500"/>
              </a:spcAft>
            </a:pPr>
            <a:r>
              <a:rPr lang="en-US" i="1">
                <a:latin typeface="Arial" pitchFamily="-65" charset="0"/>
              </a:rPr>
              <a:t>Simplicio</a:t>
            </a:r>
            <a:r>
              <a:rPr lang="en-US">
                <a:latin typeface="Arial" pitchFamily="-65" charset="0"/>
              </a:rPr>
              <a:t>. You are unquestionably 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pic>
        <p:nvPicPr>
          <p:cNvPr id="24579" name="Picture 3" descr="TowerOfPisa.png                                                01EE5EAD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1731963" cy="3798888"/>
          </a:xfrm>
          <a:prstGeom prst="rect">
            <a:avLst/>
          </a:prstGeom>
          <a:noFill/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128963" y="2119313"/>
            <a:ext cx="6015037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Aft>
                <a:spcPts val="500"/>
              </a:spcAft>
            </a:pPr>
            <a:r>
              <a:rPr lang="en-US" i="1">
                <a:latin typeface="Arial" pitchFamily="-65" charset="0"/>
              </a:rPr>
              <a:t>Salviati</a:t>
            </a:r>
            <a:r>
              <a:rPr lang="en-US">
                <a:latin typeface="Arial" pitchFamily="-65" charset="0"/>
              </a:rPr>
              <a:t>. But if this is true, and if a large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 stone moves with a speed of, say, eight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while a smaller moves with a speed of four,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 then when they are united, the system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will move with a speed less than eight;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but the two stones when tied together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make a stone larger than that which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 before moved with a speed of eight.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pic>
        <p:nvPicPr>
          <p:cNvPr id="25603" name="Picture 3" descr="TowerOfPisa.png                                                01EE5EAD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057400"/>
            <a:ext cx="1731963" cy="3798888"/>
          </a:xfrm>
          <a:prstGeom prst="rect">
            <a:avLst/>
          </a:prstGeom>
          <a:noFill/>
        </p:spPr>
      </p:pic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128963" y="2119313"/>
            <a:ext cx="5862637" cy="30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Aft>
                <a:spcPts val="500"/>
              </a:spcAft>
            </a:pPr>
            <a:r>
              <a:rPr lang="en-US" i="1">
                <a:latin typeface="Arial" pitchFamily="-65" charset="0"/>
              </a:rPr>
              <a:t>Salviati</a:t>
            </a:r>
            <a:r>
              <a:rPr lang="en-US">
                <a:latin typeface="Arial" pitchFamily="-65" charset="0"/>
              </a:rPr>
              <a:t>. Hence the heavier body moves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with less speed than the lighter; an effect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which is contrary to your supposition.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Thus you see how, from your assumption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that the heavier body moves more rapidly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than the lighter one, I infer that the </a:t>
            </a:r>
          </a:p>
          <a:p>
            <a:pPr>
              <a:spcAft>
                <a:spcPts val="500"/>
              </a:spcAft>
            </a:pPr>
            <a:r>
              <a:rPr lang="en-US">
                <a:latin typeface="Arial" pitchFamily="-65" charset="0"/>
              </a:rPr>
              <a:t>heavier body moves more slowly.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93038" cy="1143000"/>
          </a:xfrm>
        </p:spPr>
        <p:txBody>
          <a:bodyPr/>
          <a:lstStyle/>
          <a:p>
            <a:r>
              <a:rPr lang="en-US"/>
              <a:t>What other thought experiments do you know?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Schrodinger’s </a:t>
            </a:r>
            <a:r>
              <a:rPr lang="en-US" dirty="0" smtClean="0"/>
              <a:t>Cat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93038" cy="1143000"/>
          </a:xfrm>
        </p:spPr>
        <p:txBody>
          <a:bodyPr/>
          <a:lstStyle/>
          <a:p>
            <a:r>
              <a:rPr lang="en-US"/>
              <a:t>What other thought experiments do you know?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Schrodinger’s Cat</a:t>
            </a:r>
          </a:p>
          <a:p>
            <a:r>
              <a:rPr lang="en-US" dirty="0" smtClean="0"/>
              <a:t>Maxwell’s </a:t>
            </a:r>
            <a:r>
              <a:rPr lang="en-US" dirty="0" smtClean="0"/>
              <a:t>Demon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93038" cy="1143000"/>
          </a:xfrm>
        </p:spPr>
        <p:txBody>
          <a:bodyPr/>
          <a:lstStyle/>
          <a:p>
            <a:r>
              <a:rPr lang="en-US"/>
              <a:t>What other thought experiments do you know?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Schrodinger’s Cat</a:t>
            </a:r>
          </a:p>
          <a:p>
            <a:r>
              <a:rPr lang="en-US" dirty="0" smtClean="0"/>
              <a:t>Maxwell’s Demon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Computers and Models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27125" y="1920875"/>
            <a:ext cx="76708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pitchFamily="-65" charset="0"/>
              </a:rPr>
              <a:t>Computers let us put models on steroids!!</a:t>
            </a:r>
          </a:p>
          <a:p>
            <a:endParaRPr lang="en-US" sz="3200">
              <a:latin typeface="Arial" pitchFamily="-65" charset="0"/>
            </a:endParaRPr>
          </a:p>
          <a:p>
            <a:r>
              <a:rPr lang="en-US" sz="3200">
                <a:latin typeface="Arial" pitchFamily="-65" charset="0"/>
              </a:rPr>
              <a:t>We can “think” about the consequences </a:t>
            </a:r>
          </a:p>
          <a:p>
            <a:r>
              <a:rPr lang="en-US" sz="3200">
                <a:latin typeface="Arial" pitchFamily="-65" charset="0"/>
              </a:rPr>
              <a:t>of the model by running a computer </a:t>
            </a:r>
          </a:p>
          <a:p>
            <a:r>
              <a:rPr lang="en-US" sz="3200">
                <a:latin typeface="Arial" pitchFamily="-65" charset="0"/>
              </a:rPr>
              <a:t>simulation, by using the computer </a:t>
            </a:r>
          </a:p>
          <a:p>
            <a:r>
              <a:rPr lang="en-US" sz="3200">
                <a:latin typeface="Arial" pitchFamily="-65" charset="0"/>
              </a:rPr>
              <a:t>to solve equations, or by using it to </a:t>
            </a:r>
          </a:p>
          <a:p>
            <a:r>
              <a:rPr lang="en-US" sz="3200">
                <a:latin typeface="Arial" pitchFamily="-65" charset="0"/>
              </a:rPr>
              <a:t>study model properties.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pic>
        <p:nvPicPr>
          <p:cNvPr id="35847" name="Picture 7" descr="CityOfLA.jpg                                                   020B89C3Macintosh HD                   C36C4D7D: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209800"/>
            <a:ext cx="2330450" cy="1427163"/>
          </a:xfrm>
          <a:prstGeom prst="rect">
            <a:avLst/>
          </a:prstGeom>
          <a:noFill/>
        </p:spPr>
      </p:pic>
      <p:pic>
        <p:nvPicPr>
          <p:cNvPr id="35848" name="Picture 8" descr="DNA.jpg                                                        020B89C3Macintosh HD                   C36C4D7D: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267200"/>
            <a:ext cx="19812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the Globe</a:t>
            </a:r>
            <a:endParaRPr lang="en-US" dirty="0"/>
          </a:p>
        </p:txBody>
      </p:sp>
      <p:pic>
        <p:nvPicPr>
          <p:cNvPr id="15" name="Content Placeholder 14" descr="GlobeModels1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182688" y="1807873"/>
            <a:ext cx="3810000" cy="4116967"/>
          </a:xfrm>
        </p:spPr>
      </p:pic>
      <p:pic>
        <p:nvPicPr>
          <p:cNvPr id="16" name="Content Placeholder 15" descr="GlobeModels2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145088" y="1904535"/>
            <a:ext cx="3810000" cy="3923642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438400" y="2514600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>
                <a:hlinkClick r:id="rId5" tooltip="Mercator!!!"/>
              </a:rPr>
              <a:t>x</a:t>
            </a:r>
            <a:endParaRPr lang="en-US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4343400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>
                <a:hlinkClick r:id="rId6" tooltip="Dymaxion!!!"/>
              </a:rPr>
              <a:t>y</a:t>
            </a:r>
            <a:endParaRPr lang="en-US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4495800" y="2081590"/>
            <a:ext cx="2359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>
                <a:hlinkClick r:id="rId7" tooltip="VanDerGrinten!!!"/>
              </a:rPr>
              <a:t>z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2382762" y="4354285"/>
            <a:ext cx="261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 smtClean="0">
                <a:hlinkClick r:id="rId8" tooltip="Robinson!!!"/>
              </a:rPr>
              <a:t>w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Radical Cartography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Wikipedia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Models</a:t>
            </a:r>
            <a:r>
              <a:rPr lang="en-US" smtClean="0"/>
              <a:t> Used in this Workshop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interacting with each other to </a:t>
            </a:r>
            <a:r>
              <a:rPr lang="en-US" dirty="0" smtClean="0"/>
              <a:t>model signaling pathways</a:t>
            </a:r>
          </a:p>
          <a:p>
            <a:r>
              <a:rPr lang="en-US" dirty="0" smtClean="0"/>
              <a:t>Mathematical </a:t>
            </a:r>
            <a:r>
              <a:rPr lang="en-US" dirty="0"/>
              <a:t>Models (Differential Equations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Solvable on Maple</a:t>
            </a:r>
          </a:p>
          <a:p>
            <a:r>
              <a:rPr lang="en-US" dirty="0" err="1" smtClean="0"/>
              <a:t>BioNetGen</a:t>
            </a:r>
            <a:r>
              <a:rPr lang="en-US" dirty="0" smtClean="0"/>
              <a:t> models of pathways</a:t>
            </a:r>
          </a:p>
          <a:p>
            <a:pPr lvl="1"/>
            <a:r>
              <a:rPr lang="en-US" dirty="0" smtClean="0"/>
              <a:t>Solvable using numerical methods </a:t>
            </a:r>
          </a:p>
          <a:p>
            <a:pPr lvl="1"/>
            <a:r>
              <a:rPr lang="en-US" dirty="0" smtClean="0"/>
              <a:t>Executable via </a:t>
            </a:r>
            <a:r>
              <a:rPr lang="en-US" dirty="0" err="1" smtClean="0"/>
              <a:t>simuation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good are models?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90600" y="2514600"/>
            <a:ext cx="75438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latin typeface="Arial" pitchFamily="-65" charset="0"/>
              </a:rPr>
              <a:t>Models are abstract descriptions of the world.</a:t>
            </a:r>
          </a:p>
          <a:p>
            <a:endParaRPr lang="en-US" sz="3200" dirty="0">
              <a:latin typeface="Arial" pitchFamily="-65" charset="0"/>
            </a:endParaRPr>
          </a:p>
          <a:p>
            <a:r>
              <a:rPr lang="en-US" sz="3200" dirty="0">
                <a:latin typeface="Arial" pitchFamily="-65" charset="0"/>
              </a:rPr>
              <a:t>They are easier to work with and think about than real objects.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Thought Experiments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90600" y="2713038"/>
            <a:ext cx="74676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>
                <a:latin typeface="Arial" pitchFamily="-65" charset="0"/>
              </a:rPr>
              <a:t>A proposal for an experiment that would </a:t>
            </a:r>
          </a:p>
          <a:p>
            <a:r>
              <a:rPr lang="en-US" sz="3200">
                <a:latin typeface="Arial" pitchFamily="-65" charset="0"/>
              </a:rPr>
              <a:t>test or illuminate a hypothesis or theory.</a:t>
            </a:r>
          </a:p>
          <a:p>
            <a:endParaRPr lang="en-US" sz="3200">
              <a:latin typeface="Arial" pitchFamily="-65" charset="0"/>
            </a:endParaRPr>
          </a:p>
          <a:p>
            <a:r>
              <a:rPr lang="en-US" sz="3200">
                <a:latin typeface="Arial" pitchFamily="-65" charset="0"/>
              </a:rPr>
              <a:t>Based on a model.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Aristotle</a:t>
            </a:r>
            <a:r>
              <a:rPr lang="en-US"/>
              <a:t>: The heavier an object, the faster it falls.</a:t>
            </a:r>
            <a:br>
              <a:rPr lang="en-US"/>
            </a:br>
            <a:endParaRPr lang="en-US"/>
          </a:p>
          <a:p>
            <a:r>
              <a:rPr lang="en-US" b="1"/>
              <a:t>Galileo</a:t>
            </a:r>
            <a:r>
              <a:rPr lang="en-US"/>
              <a:t>: All objects will fall at the same speed in a vacuum.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Falling Objects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</p:txBody>
      </p:sp>
      <p:pic>
        <p:nvPicPr>
          <p:cNvPr id="21509" name="Picture 5" descr="TowerOfPisa.png                                                01EE5EADMacintosh HD                   C36C4D7D: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057400"/>
            <a:ext cx="1731963" cy="3798888"/>
          </a:xfrm>
          <a:prstGeom prst="rect">
            <a:avLst/>
          </a:prstGeom>
          <a:noFill/>
        </p:spPr>
      </p:pic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200400" y="2500313"/>
            <a:ext cx="54387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Arial" pitchFamily="-65" charset="0"/>
              </a:rPr>
              <a:t>Salviati</a:t>
            </a:r>
            <a:r>
              <a:rPr lang="en-US">
                <a:latin typeface="Arial" pitchFamily="-65" charset="0"/>
              </a:rPr>
              <a:t>. If then we take two bodies </a:t>
            </a:r>
          </a:p>
          <a:p>
            <a:r>
              <a:rPr lang="en-US">
                <a:latin typeface="Arial" pitchFamily="-65" charset="0"/>
              </a:rPr>
              <a:t>whose natural speeds are different, </a:t>
            </a:r>
          </a:p>
          <a:p>
            <a:r>
              <a:rPr lang="en-US">
                <a:latin typeface="Arial" pitchFamily="-65" charset="0"/>
              </a:rPr>
              <a:t>it is clear that on uniting the two, </a:t>
            </a:r>
          </a:p>
          <a:p>
            <a:r>
              <a:rPr lang="en-US">
                <a:latin typeface="Arial" pitchFamily="-65" charset="0"/>
              </a:rPr>
              <a:t>the more rapid one will be partly </a:t>
            </a:r>
          </a:p>
          <a:p>
            <a:r>
              <a:rPr lang="en-US">
                <a:latin typeface="Arial" pitchFamily="-65" charset="0"/>
              </a:rPr>
              <a:t>retarded by the slower, and the slower </a:t>
            </a:r>
          </a:p>
          <a:p>
            <a:r>
              <a:rPr lang="en-US">
                <a:latin typeface="Arial" pitchFamily="-65" charset="0"/>
              </a:rPr>
              <a:t>will be somewhat hastened by the </a:t>
            </a:r>
          </a:p>
          <a:p>
            <a:r>
              <a:rPr lang="en-US">
                <a:latin typeface="Arial" pitchFamily="-65" charset="0"/>
              </a:rPr>
              <a:t>swifter. Do you not agree with me </a:t>
            </a:r>
          </a:p>
          <a:p>
            <a:r>
              <a:rPr lang="en-US">
                <a:latin typeface="Arial" pitchFamily="-65" charset="0"/>
              </a:rPr>
              <a:t>in this opinion?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2014Introduction.pptx</Template>
  <TotalTime>1520</TotalTime>
  <Words>453</Words>
  <Application>Microsoft PowerPoint</Application>
  <PresentationFormat>On-screen Show (4:3)</PresentationFormat>
  <Paragraphs>85</Paragraphs>
  <Slides>16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20091101Workshops</vt:lpstr>
      <vt:lpstr>Models and Modeling</vt:lpstr>
      <vt:lpstr>Models</vt:lpstr>
      <vt:lpstr>Models of the Globe</vt:lpstr>
      <vt:lpstr>References</vt:lpstr>
      <vt:lpstr>Models Used in this Workshop</vt:lpstr>
      <vt:lpstr>What good are models?</vt:lpstr>
      <vt:lpstr>Thought Experiments</vt:lpstr>
      <vt:lpstr>Falling Objects</vt:lpstr>
      <vt:lpstr>Falling Objects</vt:lpstr>
      <vt:lpstr>Falling Objects</vt:lpstr>
      <vt:lpstr>Falling Objects</vt:lpstr>
      <vt:lpstr>Falling Objects</vt:lpstr>
      <vt:lpstr>What other thought experiments do you know?</vt:lpstr>
      <vt:lpstr>What other thought experiments do you know?</vt:lpstr>
      <vt:lpstr>What other thought experiments do you know?</vt:lpstr>
      <vt:lpstr>Computers and Models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2010 CMACS Workshop on  Modeling Biological Systems</dc:title>
  <dc:creator>Nancy Griffeth</dc:creator>
  <cp:lastModifiedBy>Nancy Griffeth</cp:lastModifiedBy>
  <cp:revision>26</cp:revision>
  <dcterms:created xsi:type="dcterms:W3CDTF">2014-01-02T22:44:06Z</dcterms:created>
  <dcterms:modified xsi:type="dcterms:W3CDTF">2014-01-02T23:13:53Z</dcterms:modified>
</cp:coreProperties>
</file>