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5"/>
  </p:notesMasterIdLst>
  <p:sldIdLst>
    <p:sldId id="257" r:id="rId2"/>
    <p:sldId id="291" r:id="rId3"/>
    <p:sldId id="282" r:id="rId4"/>
    <p:sldId id="256" r:id="rId5"/>
    <p:sldId id="258" r:id="rId6"/>
    <p:sldId id="283" r:id="rId7"/>
    <p:sldId id="284" r:id="rId8"/>
    <p:sldId id="285" r:id="rId9"/>
    <p:sldId id="292" r:id="rId10"/>
    <p:sldId id="293" r:id="rId11"/>
    <p:sldId id="297" r:id="rId12"/>
    <p:sldId id="261" r:id="rId13"/>
    <p:sldId id="287" r:id="rId14"/>
    <p:sldId id="286" r:id="rId15"/>
    <p:sldId id="268" r:id="rId16"/>
    <p:sldId id="296" r:id="rId17"/>
    <p:sldId id="288" r:id="rId18"/>
    <p:sldId id="271" r:id="rId19"/>
    <p:sldId id="289" r:id="rId20"/>
    <p:sldId id="290" r:id="rId21"/>
    <p:sldId id="295" r:id="rId22"/>
    <p:sldId id="276" r:id="rId23"/>
    <p:sldId id="29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451" autoAdjust="0"/>
    <p:restoredTop sz="70046" autoAdjust="0"/>
  </p:normalViewPr>
  <p:slideViewPr>
    <p:cSldViewPr snapToGrid="0">
      <p:cViewPr>
        <p:scale>
          <a:sx n="75" d="100"/>
          <a:sy n="75" d="100"/>
        </p:scale>
        <p:origin x="-1808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35243-6D00-3642-8527-69A16D274F3F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1D909-7142-8B42-8551-5D9772AE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1455B-2E38-5443-9EF9-6FE8BF2EAA2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Blue are the things that are specifically relevant</a:t>
            </a:r>
            <a:r>
              <a:rPr lang="en-US" baseline="0" dirty="0" smtClean="0"/>
              <a:t> to the exercises we will do in the workshop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kinase</a:t>
            </a:r>
            <a:r>
              <a:rPr lang="en-US" dirty="0" smtClean="0"/>
              <a:t> is an enzyme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Accumulating MPF– two pieces: first, formation of the cyclin-cdk1</a:t>
            </a:r>
            <a:r>
              <a:rPr lang="en-US" baseline="0" dirty="0" smtClean="0"/>
              <a:t> complex; then, a complex set of feedbacks lock the complex into its singly-</a:t>
            </a:r>
            <a:r>
              <a:rPr lang="en-US" baseline="0" dirty="0" err="1" smtClean="0"/>
              <a:t>phosphorylated</a:t>
            </a:r>
            <a:r>
              <a:rPr lang="en-US" baseline="0" dirty="0" smtClean="0"/>
              <a:t> form.</a:t>
            </a:r>
          </a:p>
          <a:p>
            <a:r>
              <a:rPr lang="en-US" baseline="0" dirty="0" smtClean="0"/>
              <a:t>We take the second one (Accumulating MPF) first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Why does it suggest that PreMPF peaks first?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Cdc25 and Wee1 seem to be fighting each other: Cdc25 (when </a:t>
            </a:r>
            <a:r>
              <a:rPr lang="en-US" baseline="0" dirty="0" err="1" smtClean="0"/>
              <a:t>phosphorylated</a:t>
            </a:r>
            <a:r>
              <a:rPr lang="en-US" baseline="0" dirty="0" smtClean="0"/>
              <a:t>) removes a phosphate group from PreMPF but Wee1 (when </a:t>
            </a:r>
            <a:r>
              <a:rPr lang="en-US" baseline="0" dirty="0" err="1" smtClean="0"/>
              <a:t>dephosphorylated</a:t>
            </a:r>
            <a:r>
              <a:rPr lang="en-US" baseline="0" dirty="0" smtClean="0"/>
              <a:t>) adds a phosphate group to MPF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However -- experiments indicated that MPF </a:t>
            </a:r>
            <a:r>
              <a:rPr lang="en-US" baseline="0" dirty="0" err="1" smtClean="0"/>
              <a:t>phosphorylates</a:t>
            </a:r>
            <a:r>
              <a:rPr lang="en-US" baseline="0" dirty="0" smtClean="0"/>
              <a:t> both Cdc25 and Wee1.  What does this mean about their activity?  Where do you expect things to go?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know what the first half of the model does</a:t>
            </a:r>
          </a:p>
          <a:p>
            <a:r>
              <a:rPr lang="en-US" baseline="0" dirty="0" smtClean="0"/>
              <a:t>It turns out that accumulation of MPF triggers its own destruction – a negative feedback loop here.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IE is an “intermediate enzyme” (later found to be Fizzy/Cdc20) that activates the Anaphase Promoting Complex, which triggers progress during mitosis from metaphase to anaphase, by tagging the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ubiquitin</a:t>
            </a:r>
            <a:r>
              <a:rPr lang="en-US" baseline="0" dirty="0" smtClean="0"/>
              <a:t>, making it a target for degradation.</a:t>
            </a:r>
          </a:p>
          <a:p>
            <a:endParaRPr lang="en-US" dirty="0" smtClean="0"/>
          </a:p>
          <a:p>
            <a:r>
              <a:rPr lang="en-US" dirty="0" smtClean="0"/>
              <a:t>MPF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phosphorylates</a:t>
            </a:r>
            <a:r>
              <a:rPr lang="en-US" baseline="0" dirty="0" smtClean="0"/>
              <a:t> an enzyme in the APC, which results in the activation of APC.  Active APC degrades MPF back into Cdk1 and the amino acids that are used to build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IE is an “intermediate enzyme” (later found to be Fizzy/Cdc20) that activates the Anaphase Promoting Complex, which triggers progress during mitosis from metaphase to anaphase, by tagging the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ubiquitin</a:t>
            </a:r>
            <a:r>
              <a:rPr lang="en-US" baseline="0" dirty="0" smtClean="0"/>
              <a:t>, making it a target for degradation.</a:t>
            </a:r>
          </a:p>
          <a:p>
            <a:endParaRPr lang="en-US" dirty="0" smtClean="0"/>
          </a:p>
          <a:p>
            <a:r>
              <a:rPr lang="en-US" dirty="0" smtClean="0"/>
              <a:t>MPF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phosphorylates</a:t>
            </a:r>
            <a:r>
              <a:rPr lang="en-US" baseline="0" dirty="0" smtClean="0"/>
              <a:t> an enzyme in the APC, which results in the activation of APC.  Active APC degrades MPF back into Cdk1 and the amino acids that are used to build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Reaction</a:t>
            </a:r>
            <a:r>
              <a:rPr lang="en-US" baseline="0" dirty="0" smtClean="0"/>
              <a:t> rates are given on the diagram, but what do they mean?</a:t>
            </a:r>
          </a:p>
          <a:p>
            <a:r>
              <a:rPr lang="en-US" baseline="0" dirty="0" smtClean="0"/>
              <a:t>K1 and k3 are straightforward mass action kinetics</a:t>
            </a:r>
          </a:p>
          <a:p>
            <a:r>
              <a:rPr lang="en-US" baseline="0" dirty="0" smtClean="0"/>
              <a:t>K2 has two values, depending on whether APC is on or off – we define two rules to deal with this</a:t>
            </a:r>
          </a:p>
          <a:p>
            <a:r>
              <a:rPr lang="en-US" baseline="0" dirty="0" smtClean="0"/>
              <a:t>Ka, kb, </a:t>
            </a:r>
            <a:r>
              <a:rPr lang="en-US" baseline="0" dirty="0" err="1" smtClean="0"/>
              <a:t>kc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kf</a:t>
            </a:r>
            <a:r>
              <a:rPr lang="en-US" baseline="0" dirty="0" smtClean="0"/>
              <a:t>, kg, and </a:t>
            </a:r>
            <a:r>
              <a:rPr lang="en-US" baseline="0" dirty="0" err="1" smtClean="0"/>
              <a:t>kh</a:t>
            </a:r>
            <a:r>
              <a:rPr lang="en-US" baseline="0" dirty="0" smtClean="0"/>
              <a:t> are all catalytic reaction rates – we use the Sat function to compute the </a:t>
            </a:r>
            <a:r>
              <a:rPr lang="en-US" baseline="0" dirty="0" err="1" smtClean="0"/>
              <a:t>Michaelis-Menten</a:t>
            </a:r>
            <a:r>
              <a:rPr lang="en-US" baseline="0" dirty="0" smtClean="0"/>
              <a:t> rate for these reactions</a:t>
            </a:r>
          </a:p>
          <a:p>
            <a:r>
              <a:rPr lang="en-US" baseline="0" dirty="0" smtClean="0"/>
              <a:t>K25 and </a:t>
            </a:r>
            <a:r>
              <a:rPr lang="en-US" baseline="0" dirty="0" err="1" smtClean="0"/>
              <a:t>kwee</a:t>
            </a:r>
            <a:r>
              <a:rPr lang="en-US" baseline="0" dirty="0" smtClean="0"/>
              <a:t> are rates for catalytic reactions, but there are two rates depending on the </a:t>
            </a:r>
            <a:r>
              <a:rPr lang="en-US" baseline="0" dirty="0" err="1" smtClean="0"/>
              <a:t>phosphorylation</a:t>
            </a:r>
            <a:r>
              <a:rPr lang="en-US" baseline="0" dirty="0" smtClean="0"/>
              <a:t> states of Cdc25 and Wee 1.  We will use two rules each and an auxiliary computation.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general – not the frog, the general eukaryotic cell cycle.</a:t>
            </a:r>
          </a:p>
          <a:p>
            <a:endParaRPr lang="en-US" dirty="0" smtClean="0"/>
          </a:p>
          <a:p>
            <a:r>
              <a:rPr lang="en-US" dirty="0" smtClean="0"/>
              <a:t>Checkpoints</a:t>
            </a:r>
          </a:p>
          <a:p>
            <a:endParaRPr lang="en-US" dirty="0" smtClean="0"/>
          </a:p>
          <a:p>
            <a:r>
              <a:rPr lang="en-US" dirty="0" smtClean="0"/>
              <a:t>Kinetic</a:t>
            </a:r>
            <a:r>
              <a:rPr lang="en-US" baseline="0" dirty="0" smtClean="0"/>
              <a:t> proofreading – helps to enforce checkpoints.  Uses different reaction rates to select out “bad” consequences from good ones – at a decision point, the bad proteins are more likely to exit a sequence of processing steps than the good ones.  If the exit step is fast and the next step is slow, there’s lots of time for the bad stuff to exit.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Example: protein synthesis error rate is 1 in 10,000.  That’s very good (not as good is the error rates in transmission over fiber though).  Still, biological processes seem relatively sloppy next to digital ones – but maybe not!!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happens if it fails a checkpoint?  Apoptosis – cell should suicide.  What if it doesn’t?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cell cycle can range in length from eight minutes (in fly embryos) to more than 24 hours (in adult mammals)?</a:t>
            </a:r>
          </a:p>
          <a:p>
            <a:endParaRPr lang="en-US" dirty="0" smtClean="0"/>
          </a:p>
          <a:p>
            <a:r>
              <a:rPr lang="en-US" dirty="0" smtClean="0"/>
              <a:t>Some questions that we’d like to be able to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care about frogs – Conservation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MPF stands for mitosis-promoting factor. It is a complex of </a:t>
            </a:r>
            <a:r>
              <a:rPr lang="en-US" dirty="0" err="1" smtClean="0"/>
              <a:t>cyclin</a:t>
            </a:r>
            <a:r>
              <a:rPr lang="en-US" dirty="0" smtClean="0"/>
              <a:t> and another kind of</a:t>
            </a:r>
            <a:r>
              <a:rPr lang="en-US" baseline="0" dirty="0" smtClean="0"/>
              <a:t> protein called </a:t>
            </a:r>
            <a:r>
              <a:rPr lang="en-US" baseline="0" dirty="0" err="1" smtClean="0"/>
              <a:t>Cdk</a:t>
            </a:r>
            <a:r>
              <a:rPr lang="en-US" baseline="0" dirty="0" smtClean="0"/>
              <a:t>.  There are lots of </a:t>
            </a:r>
            <a:r>
              <a:rPr lang="en-US" baseline="0" dirty="0" err="1" smtClean="0"/>
              <a:t>cyclins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cdks</a:t>
            </a:r>
            <a:r>
              <a:rPr lang="en-US" baseline="0" dirty="0" smtClean="0"/>
              <a:t>, different ones associated with different phases of the cell cycle; in the case of MPF, we’re talking about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B and </a:t>
            </a:r>
            <a:r>
              <a:rPr lang="en-US" baseline="0" dirty="0" err="1" smtClean="0"/>
              <a:t>cdk</a:t>
            </a:r>
            <a:r>
              <a:rPr lang="en-US" baseline="0" dirty="0" smtClean="0"/>
              <a:t> 1.  </a:t>
            </a:r>
          </a:p>
          <a:p>
            <a:endParaRPr lang="en-US" baseline="0" dirty="0" smtClean="0"/>
          </a:p>
          <a:p>
            <a:r>
              <a:rPr lang="en-US" dirty="0" smtClean="0"/>
              <a:t> It has been observed that there’s lots of MPF</a:t>
            </a:r>
            <a:r>
              <a:rPr lang="en-US" baseline="0" dirty="0" smtClean="0"/>
              <a:t> around just before mitosis!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Cyclins</a:t>
            </a:r>
            <a:r>
              <a:rPr lang="en-US" dirty="0" smtClean="0"/>
              <a:t> and </a:t>
            </a:r>
            <a:r>
              <a:rPr lang="en-US" dirty="0" err="1" smtClean="0"/>
              <a:t>Cdks</a:t>
            </a:r>
            <a:r>
              <a:rPr lang="en-US" baseline="0" dirty="0" smtClean="0"/>
              <a:t> are regulatory proteins that control the cell’s progress through the cell cycle (Hartwell, Hunt, and Nurse won 2001 Nobel Prize for their discovery of their role.)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They form a </a:t>
            </a:r>
            <a:r>
              <a:rPr lang="en-US" baseline="0" dirty="0" err="1" smtClean="0"/>
              <a:t>cyclin/cdk</a:t>
            </a:r>
            <a:r>
              <a:rPr lang="en-US" baseline="0" dirty="0" smtClean="0"/>
              <a:t> complex, which is called MPF in one form and </a:t>
            </a:r>
            <a:r>
              <a:rPr lang="en-US" baseline="0" dirty="0" err="1" smtClean="0"/>
              <a:t>preMPF</a:t>
            </a:r>
            <a:r>
              <a:rPr lang="en-US" baseline="0" dirty="0" smtClean="0"/>
              <a:t> in another form.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Cdk’s</a:t>
            </a:r>
            <a:r>
              <a:rPr lang="en-US" baseline="0" dirty="0" smtClean="0"/>
              <a:t> are catalytic, but are inactive when not bound to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.  In fact, they are </a:t>
            </a:r>
            <a:r>
              <a:rPr lang="en-US" baseline="0" dirty="0" err="1" smtClean="0"/>
              <a:t>kinases</a:t>
            </a:r>
            <a:r>
              <a:rPr lang="en-US" baseline="0" dirty="0" smtClean="0"/>
              <a:t>.  Let’s see what </a:t>
            </a:r>
            <a:r>
              <a:rPr lang="en-US" baseline="0" dirty="0" err="1" smtClean="0"/>
              <a:t>kinases</a:t>
            </a:r>
            <a:r>
              <a:rPr lang="en-US" baseline="0" dirty="0" smtClean="0"/>
              <a:t> are. 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kinases</a:t>
            </a:r>
            <a:r>
              <a:rPr lang="en-US" baseline="0" dirty="0" smtClean="0"/>
              <a:t> are especially important for us, and throughout the workshop we will see instances of protein </a:t>
            </a:r>
            <a:r>
              <a:rPr lang="en-US" baseline="0" dirty="0" err="1" smtClean="0"/>
              <a:t>kinases</a:t>
            </a:r>
            <a:r>
              <a:rPr lang="en-US" baseline="0" dirty="0" smtClean="0"/>
              <a:t> transferring phosphate groups from one protein to another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the difference between MPF and </a:t>
            </a:r>
            <a:r>
              <a:rPr lang="en-US" dirty="0" err="1" smtClean="0"/>
              <a:t>preMPF</a:t>
            </a:r>
            <a:r>
              <a:rPr lang="en-US" dirty="0" smtClean="0"/>
              <a:t> is that MPF</a:t>
            </a:r>
            <a:r>
              <a:rPr lang="en-US" baseline="0" dirty="0" smtClean="0"/>
              <a:t> is singly </a:t>
            </a:r>
            <a:r>
              <a:rPr lang="en-US" baseline="0" dirty="0" err="1" smtClean="0"/>
              <a:t>phosphorylated</a:t>
            </a:r>
            <a:r>
              <a:rPr lang="en-US" baseline="0" dirty="0" smtClean="0"/>
              <a:t> (has a single phosphate group attached) whereas </a:t>
            </a:r>
            <a:r>
              <a:rPr lang="en-US" baseline="0" dirty="0" err="1" smtClean="0"/>
              <a:t>preMPF</a:t>
            </a:r>
            <a:r>
              <a:rPr lang="en-US" baseline="0" dirty="0" smtClean="0"/>
              <a:t> is doubly </a:t>
            </a:r>
            <a:r>
              <a:rPr lang="en-US" baseline="0" dirty="0" err="1" smtClean="0"/>
              <a:t>phosporylated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turns out that mitosis happens when MPF is at its peak and </a:t>
            </a:r>
            <a:r>
              <a:rPr lang="en-US" baseline="0" dirty="0" err="1" smtClean="0"/>
              <a:t>preMPF</a:t>
            </a:r>
            <a:r>
              <a:rPr lang="en-US" baseline="0" dirty="0" smtClean="0"/>
              <a:t> is low.  So the second </a:t>
            </a:r>
            <a:r>
              <a:rPr lang="en-US" baseline="0" dirty="0" err="1" smtClean="0"/>
              <a:t>phosphorylation</a:t>
            </a:r>
            <a:r>
              <a:rPr lang="en-US" baseline="0" dirty="0" smtClean="0"/>
              <a:t> somehow deactivates the MPF from causing mitosis.  This double </a:t>
            </a:r>
            <a:r>
              <a:rPr lang="en-US" baseline="0" dirty="0" err="1" smtClean="0"/>
              <a:t>phosphorylation</a:t>
            </a:r>
            <a:r>
              <a:rPr lang="en-US" baseline="0" dirty="0" smtClean="0"/>
              <a:t> happens almost immediately when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Cdk</a:t>
            </a:r>
            <a:r>
              <a:rPr lang="en-US" baseline="0" dirty="0" smtClean="0"/>
              <a:t> form a complex, causing a delay from the time the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starts increasing until the MPF starts increasing.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question is, how can we explain this complicated behavior?  What interactions of proteins could do this?  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Kcat</a:t>
            </a:r>
            <a:r>
              <a:rPr lang="en-US" dirty="0" smtClean="0"/>
              <a:t> is the maximum number of substrate molecules converted to product per enzyme molecule per second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Vmax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kcat</a:t>
            </a:r>
            <a:r>
              <a:rPr lang="en-US" baseline="0" dirty="0" smtClean="0"/>
              <a:t> * E0 is the maximum rate at which the </a:t>
            </a:r>
            <a:r>
              <a:rPr lang="en-US" baseline="0" dirty="0" err="1" smtClean="0"/>
              <a:t>reaciton</a:t>
            </a:r>
            <a:r>
              <a:rPr lang="en-US" baseline="0" dirty="0" smtClean="0"/>
              <a:t> takes place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Km (</a:t>
            </a:r>
            <a:r>
              <a:rPr lang="en-US" baseline="0" dirty="0" err="1" smtClean="0"/>
              <a:t>Michaelis</a:t>
            </a:r>
            <a:r>
              <a:rPr lang="en-US" baseline="0" dirty="0" smtClean="0"/>
              <a:t> constant) is the amount of substrate at half-maximum rate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general diagram for the</a:t>
            </a:r>
            <a:r>
              <a:rPr lang="en-US" baseline="0" dirty="0" smtClean="0"/>
              <a:t> frog cell cycle, describing the interactions of various proteins in the cell as their changing concentrations drive the cell into and out of the M phase of the cell cycle.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 the wiring diagram – note  that it’s  ambiguous.  Mostly, solid arrows represent reactions between proteins that take reactants to products.  We will talk more about modeling this tomorrow morning.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Explain individual reactions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interactions are extremely complex!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Let’s consider the players here:</a:t>
            </a:r>
          </a:p>
          <a:p>
            <a:r>
              <a:rPr lang="en-US" baseline="0" dirty="0" err="1" smtClean="0"/>
              <a:t>Cyclin</a:t>
            </a:r>
            <a:r>
              <a:rPr lang="en-US" baseline="0" dirty="0" smtClean="0"/>
              <a:t> is the “regulatory protein” that helps to initiate mitosis.  Combining with </a:t>
            </a:r>
            <a:r>
              <a:rPr lang="en-US" baseline="0" dirty="0" err="1" smtClean="0"/>
              <a:t>Cdk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-dependent kinase)-1 initiates the activity.</a:t>
            </a:r>
          </a:p>
          <a:p>
            <a:r>
              <a:rPr lang="en-US" baseline="0" dirty="0" smtClean="0"/>
              <a:t>Cdk-1 is a </a:t>
            </a:r>
            <a:r>
              <a:rPr lang="en-US" baseline="0" dirty="0" err="1" smtClean="0"/>
              <a:t>kinase</a:t>
            </a:r>
            <a:r>
              <a:rPr lang="en-US" baseline="0" dirty="0" smtClean="0"/>
              <a:t>, that is, it catalyzes addition of a phosphate group to selected substrates (such as Cdc25 and Wee1), 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, it </a:t>
            </a:r>
            <a:r>
              <a:rPr lang="en-US" baseline="0" dirty="0" err="1" smtClean="0"/>
              <a:t>phosphorylates</a:t>
            </a:r>
            <a:r>
              <a:rPr lang="en-US" baseline="0" dirty="0" smtClean="0"/>
              <a:t> them.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Wee1 is another </a:t>
            </a:r>
            <a:r>
              <a:rPr lang="en-US" baseline="0" dirty="0" err="1" smtClean="0"/>
              <a:t>kinase</a:t>
            </a:r>
            <a:r>
              <a:rPr lang="en-US" baseline="0" dirty="0" smtClean="0"/>
              <a:t>; in its active form (</a:t>
            </a:r>
            <a:r>
              <a:rPr lang="en-US" baseline="0" dirty="0" err="1" smtClean="0"/>
              <a:t>phosphorylated</a:t>
            </a:r>
            <a:r>
              <a:rPr lang="en-US" baseline="0" dirty="0" smtClean="0"/>
              <a:t>), it promotes </a:t>
            </a:r>
            <a:r>
              <a:rPr lang="en-US" baseline="0" dirty="0" err="1" smtClean="0"/>
              <a:t>phosphorylation</a:t>
            </a:r>
            <a:r>
              <a:rPr lang="en-US" baseline="0" dirty="0" smtClean="0"/>
              <a:t> of MPF, making it PreMPF.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Cdc25 is a </a:t>
            </a:r>
            <a:r>
              <a:rPr lang="en-US" baseline="0" dirty="0" err="1" smtClean="0"/>
              <a:t>phosphatase</a:t>
            </a:r>
            <a:r>
              <a:rPr lang="en-US" baseline="0" dirty="0" smtClean="0"/>
              <a:t>; in its active form (no phosphate group) it </a:t>
            </a:r>
            <a:r>
              <a:rPr lang="en-US" baseline="0" dirty="0" err="1" smtClean="0"/>
              <a:t>dephosphorylates</a:t>
            </a:r>
            <a:r>
              <a:rPr lang="en-US" baseline="0" dirty="0" smtClean="0"/>
              <a:t> PreMPF, making it MPF.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IE is an “intermediate enzyme” (later found to be Fizzy/Cdc20) that activates the Anaphase Promoting Complex, which triggers progress during mitosis from metaphase to anaphase, by tagging the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ubiquitin</a:t>
            </a:r>
            <a:r>
              <a:rPr lang="en-US" baseline="0" dirty="0" smtClean="0"/>
              <a:t>, making it a target for degradation.</a:t>
            </a:r>
          </a:p>
          <a:p>
            <a:r>
              <a:rPr lang="en-US" baseline="0" dirty="0" smtClean="0"/>
              <a:t> 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D675051-089C-4F42-871C-2D9C4411EB33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75" name="Rectangle 1031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7176" name="Rectangle 1032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7177" name="Picture 1033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7" name="Rectangle 1027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CD675051-089C-4F42-871C-2D9C4411EB33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2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53" name="Picture 1033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751675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Modeling the Frog Cell Cycle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1485900" y="41910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65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Nancy Griffeth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65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January 13, 2014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6400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 smtClean="0"/>
              <a:t>Funding for this</a:t>
            </a:r>
            <a:r>
              <a:rPr lang="en-US" baseline="30000" dirty="0" smtClean="0"/>
              <a:t> workshop was </a:t>
            </a:r>
            <a:r>
              <a:rPr lang="en-US" baseline="30000" dirty="0" smtClean="0"/>
              <a:t>provided by the program “Computational Modeling and Analysis of Complex Systems,” an NSF Expedition in Computing (Award Number 0926200).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86263"/>
            <a:ext cx="7793038" cy="1143000"/>
          </a:xfrm>
        </p:spPr>
        <p:txBody>
          <a:bodyPr/>
          <a:lstStyle/>
          <a:p>
            <a:r>
              <a:rPr lang="en-US" dirty="0" smtClean="0"/>
              <a:t>Quick Review:</a:t>
            </a:r>
            <a:br>
              <a:rPr lang="en-US" dirty="0" smtClean="0"/>
            </a:br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887" y="3098800"/>
            <a:ext cx="7080779" cy="3234268"/>
          </a:xfrm>
        </p:spPr>
        <p:txBody>
          <a:bodyPr/>
          <a:lstStyle/>
          <a:p>
            <a:r>
              <a:rPr lang="en-US" dirty="0" smtClean="0"/>
              <a:t>Catalytic reactions:</a:t>
            </a:r>
          </a:p>
          <a:p>
            <a:pPr lvl="1"/>
            <a:r>
              <a:rPr lang="en-US" dirty="0" smtClean="0"/>
              <a:t>Substrate</a:t>
            </a:r>
          </a:p>
          <a:p>
            <a:pPr lvl="1"/>
            <a:r>
              <a:rPr lang="en-US" dirty="0" smtClean="0"/>
              <a:t>Enzyme</a:t>
            </a:r>
          </a:p>
          <a:p>
            <a:pPr lvl="1"/>
            <a:r>
              <a:rPr lang="en-US" dirty="0" smtClean="0"/>
              <a:t>Product</a:t>
            </a:r>
          </a:p>
          <a:p>
            <a:pPr lvl="1"/>
            <a:r>
              <a:rPr lang="en-US" dirty="0" smtClean="0"/>
              <a:t>The enzyme enables the reaction</a:t>
            </a:r>
          </a:p>
          <a:p>
            <a:pPr lvl="1"/>
            <a:r>
              <a:rPr lang="en-US" dirty="0" smtClean="0"/>
              <a:t>The enzyme is not consumed by the reaction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29467" y="2167466"/>
            <a:ext cx="3674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S+E</a:t>
            </a:r>
            <a:r>
              <a:rPr lang="en-US" sz="2800" baseline="-25000" dirty="0" smtClean="0"/>
              <a:t>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>
                <a:latin typeface="+mj-lt"/>
                <a:ea typeface="Wingdings"/>
                <a:cs typeface="Wingdings"/>
              </a:rPr>
              <a:t> </a:t>
            </a:r>
            <a:r>
              <a:rPr lang="en-US" sz="2800" dirty="0" smtClean="0"/>
              <a:t>P+E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Enzymatic Reaction Rates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 Action: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Reaction Rate: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118" y="3943349"/>
            <a:ext cx="5949949" cy="17779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7180" y="2207683"/>
            <a:ext cx="4940300" cy="11557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9330"/>
            <a:ext cx="7793038" cy="1143000"/>
          </a:xfrm>
        </p:spPr>
        <p:txBody>
          <a:bodyPr/>
          <a:lstStyle/>
          <a:p>
            <a:r>
              <a:rPr lang="en-US" dirty="0" smtClean="0"/>
              <a:t>A model for </a:t>
            </a:r>
            <a:r>
              <a:rPr lang="en-US" dirty="0" err="1" smtClean="0"/>
              <a:t>cyclin</a:t>
            </a:r>
            <a:r>
              <a:rPr lang="en-US" dirty="0" smtClean="0"/>
              <a:t> B and mitosis in frog egg extracts</a:t>
            </a:r>
            <a:endParaRPr lang="en-US" dirty="0"/>
          </a:p>
        </p:txBody>
      </p:sp>
      <p:pic>
        <p:nvPicPr>
          <p:cNvPr id="21" name="Content Placeholder 20" descr="WiringDiagra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0350" y="1168400"/>
            <a:ext cx="8588587" cy="5367867"/>
          </a:xfrm>
        </p:spPr>
      </p:pic>
      <p:grpSp>
        <p:nvGrpSpPr>
          <p:cNvPr id="26" name="Group 25"/>
          <p:cNvGrpSpPr/>
          <p:nvPr/>
        </p:nvGrpSpPr>
        <p:grpSpPr>
          <a:xfrm>
            <a:off x="228600" y="1206500"/>
            <a:ext cx="4800600" cy="5054600"/>
            <a:chOff x="228600" y="1206500"/>
            <a:chExt cx="4800600" cy="5054600"/>
          </a:xfrm>
        </p:grpSpPr>
        <p:sp>
          <p:nvSpPr>
            <p:cNvPr id="22" name="Rectangle 21"/>
            <p:cNvSpPr/>
            <p:nvPr/>
          </p:nvSpPr>
          <p:spPr>
            <a:xfrm>
              <a:off x="228600" y="1206500"/>
              <a:ext cx="4800600" cy="5054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1000" y="1473200"/>
              <a:ext cx="236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 Accumulating MPF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003800" y="1206500"/>
            <a:ext cx="3975100" cy="5054600"/>
            <a:chOff x="5003800" y="1206500"/>
            <a:chExt cx="3835400" cy="4991100"/>
          </a:xfrm>
        </p:grpSpPr>
        <p:sp>
          <p:nvSpPr>
            <p:cNvPr id="23" name="Rectangle 22"/>
            <p:cNvSpPr/>
            <p:nvPr/>
          </p:nvSpPr>
          <p:spPr>
            <a:xfrm>
              <a:off x="5003800" y="1206500"/>
              <a:ext cx="3835400" cy="49911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38900" y="1473200"/>
              <a:ext cx="1985493" cy="364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 Degrading MPF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2318" y="5934670"/>
            <a:ext cx="4444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Key: </a:t>
            </a:r>
          </a:p>
          <a:p>
            <a:r>
              <a:rPr lang="en-US" dirty="0" smtClean="0"/>
              <a:t>Solid lines are reactions</a:t>
            </a:r>
          </a:p>
          <a:p>
            <a:r>
              <a:rPr lang="en-US" dirty="0" smtClean="0"/>
              <a:t>Dotted lines represent catalytic influences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45868" y="5520266"/>
            <a:ext cx="1998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Diagram adapted from </a:t>
            </a:r>
            <a:r>
              <a:rPr lang="en-US" sz="1400" dirty="0" err="1" smtClean="0"/>
              <a:t>Sible</a:t>
            </a:r>
            <a:r>
              <a:rPr lang="en-US" sz="1400" dirty="0" smtClean="0"/>
              <a:t> and Tyson, Methods 41, 2007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5774268" y="2404533"/>
            <a:ext cx="406399" cy="694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 flipH="1" flipV="1">
            <a:off x="5547548" y="2769718"/>
            <a:ext cx="657400" cy="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5699948" y="2769718"/>
            <a:ext cx="657400" cy="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759200" y="4470401"/>
            <a:ext cx="671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MPF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" y="3826933"/>
            <a:ext cx="103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PreMPF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Cyclin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So named because of cyclical variation in concentration</a:t>
            </a:r>
          </a:p>
          <a:p>
            <a:pPr lvl="1"/>
            <a:r>
              <a:rPr lang="en-US" dirty="0" smtClean="0"/>
              <a:t>Binds with </a:t>
            </a:r>
            <a:r>
              <a:rPr lang="en-US" dirty="0" err="1" smtClean="0"/>
              <a:t>Cdk</a:t>
            </a:r>
            <a:r>
              <a:rPr lang="en-US" dirty="0" smtClean="0"/>
              <a:t> to activate it (forming MPF)</a:t>
            </a:r>
          </a:p>
          <a:p>
            <a:r>
              <a:rPr lang="en-US" dirty="0" err="1" smtClean="0"/>
              <a:t>Cdk</a:t>
            </a:r>
            <a:endParaRPr lang="en-US" dirty="0" smtClean="0"/>
          </a:p>
          <a:p>
            <a:pPr lvl="1"/>
            <a:r>
              <a:rPr lang="en-US" dirty="0" err="1" smtClean="0"/>
              <a:t>Cyclin</a:t>
            </a:r>
            <a:r>
              <a:rPr lang="en-US" dirty="0" smtClean="0"/>
              <a:t> dependent </a:t>
            </a:r>
            <a:r>
              <a:rPr lang="en-US" dirty="0" err="1" smtClean="0"/>
              <a:t>kinase</a:t>
            </a:r>
            <a:endParaRPr lang="en-US" dirty="0" smtClean="0"/>
          </a:p>
          <a:p>
            <a:pPr lvl="1"/>
            <a:r>
              <a:rPr lang="en-US" dirty="0" smtClean="0"/>
              <a:t>When active, </a:t>
            </a:r>
            <a:r>
              <a:rPr lang="en-US" dirty="0" err="1" smtClean="0"/>
              <a:t>phosphorylates</a:t>
            </a:r>
            <a:r>
              <a:rPr lang="en-US" dirty="0" smtClean="0"/>
              <a:t> various proteins, activating or deactivating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Wee1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err="1" smtClean="0"/>
              <a:t>kinase</a:t>
            </a:r>
            <a:r>
              <a:rPr lang="en-US" sz="2400" dirty="0" smtClean="0"/>
              <a:t> that adds a phosphate group to MPF (</a:t>
            </a:r>
            <a:r>
              <a:rPr lang="en-US" sz="2400" dirty="0" err="1" smtClean="0"/>
              <a:t>Cyclin+Cdk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Phosphorylated</a:t>
            </a:r>
            <a:r>
              <a:rPr lang="en-US" sz="2400" dirty="0" smtClean="0"/>
              <a:t> by the </a:t>
            </a:r>
            <a:r>
              <a:rPr lang="en-US" sz="2400" dirty="0" err="1" smtClean="0"/>
              <a:t>Cdk</a:t>
            </a:r>
            <a:r>
              <a:rPr lang="en-US" sz="2400" dirty="0" smtClean="0"/>
              <a:t> in MPF</a:t>
            </a:r>
          </a:p>
          <a:p>
            <a:pPr lvl="1"/>
            <a:r>
              <a:rPr lang="en-US" sz="2400" dirty="0" smtClean="0"/>
              <a:t>Deactivated by </a:t>
            </a:r>
            <a:r>
              <a:rPr lang="en-US" sz="2400" dirty="0" err="1" smtClean="0"/>
              <a:t>phosphorylation</a:t>
            </a:r>
            <a:endParaRPr lang="en-US" sz="2400" dirty="0" smtClean="0"/>
          </a:p>
          <a:p>
            <a:r>
              <a:rPr lang="en-US" sz="2800" dirty="0" smtClean="0"/>
              <a:t>Cdc25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err="1" smtClean="0"/>
              <a:t>phosphatase</a:t>
            </a:r>
            <a:r>
              <a:rPr lang="en-US" sz="2400" dirty="0" smtClean="0"/>
              <a:t> that removes a phosphate group from PreMPF</a:t>
            </a:r>
          </a:p>
          <a:p>
            <a:pPr lvl="1"/>
            <a:r>
              <a:rPr lang="en-US" sz="2400" dirty="0" err="1" smtClean="0"/>
              <a:t>Phosphorylated</a:t>
            </a:r>
            <a:r>
              <a:rPr lang="en-US" sz="2400" dirty="0" smtClean="0"/>
              <a:t> by the </a:t>
            </a:r>
            <a:r>
              <a:rPr lang="en-US" sz="2400" dirty="0" err="1" smtClean="0"/>
              <a:t>Cdk</a:t>
            </a:r>
            <a:r>
              <a:rPr lang="en-US" sz="2400" dirty="0" smtClean="0"/>
              <a:t> in MPF</a:t>
            </a:r>
          </a:p>
          <a:p>
            <a:pPr lvl="1"/>
            <a:r>
              <a:rPr lang="en-US" sz="2400" dirty="0" smtClean="0"/>
              <a:t>Activated by </a:t>
            </a:r>
            <a:r>
              <a:rPr lang="en-US" sz="2400" dirty="0" err="1" smtClean="0"/>
              <a:t>phosphorylation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Accumulating MPF</a:t>
            </a:r>
            <a:endParaRPr lang="en-US" dirty="0"/>
          </a:p>
        </p:txBody>
      </p:sp>
      <p:pic>
        <p:nvPicPr>
          <p:cNvPr id="5" name="Content Placeholder 4" descr="Slide0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0202" y="1955793"/>
            <a:ext cx="4195258" cy="4532313"/>
          </a:xfrm>
        </p:spPr>
      </p:pic>
      <p:grpSp>
        <p:nvGrpSpPr>
          <p:cNvPr id="35" name="Group 34"/>
          <p:cNvGrpSpPr/>
          <p:nvPr/>
        </p:nvGrpSpPr>
        <p:grpSpPr>
          <a:xfrm>
            <a:off x="1803400" y="1587493"/>
            <a:ext cx="5168900" cy="3886200"/>
            <a:chOff x="1803400" y="1231900"/>
            <a:chExt cx="5168900" cy="3886200"/>
          </a:xfrm>
        </p:grpSpPr>
        <p:sp>
          <p:nvSpPr>
            <p:cNvPr id="22" name="Rectangle 21"/>
            <p:cNvSpPr/>
            <p:nvPr/>
          </p:nvSpPr>
          <p:spPr>
            <a:xfrm>
              <a:off x="6121400" y="2895600"/>
              <a:ext cx="850900" cy="1295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70200" y="1231900"/>
              <a:ext cx="4102100" cy="1651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902200" y="3581400"/>
              <a:ext cx="2070100" cy="15367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gular Pentagon 24"/>
            <p:cNvSpPr/>
            <p:nvPr/>
          </p:nvSpPr>
          <p:spPr>
            <a:xfrm>
              <a:off x="6032500" y="3429000"/>
              <a:ext cx="647700" cy="927100"/>
            </a:xfrm>
            <a:prstGeom prst="pentagon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34100" y="2895600"/>
              <a:ext cx="266700" cy="12700"/>
            </a:xfrm>
            <a:prstGeom prst="line">
              <a:avLst/>
            </a:prstGeom>
            <a:ln w="762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803400" y="1333500"/>
              <a:ext cx="2852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From Amino Acids to MPF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477000" y="2654300"/>
              <a:ext cx="469900" cy="16256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5784850" y="3219450"/>
              <a:ext cx="6477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435100" y="3365493"/>
            <a:ext cx="5092700" cy="3149600"/>
            <a:chOff x="1435100" y="3009900"/>
            <a:chExt cx="5092700" cy="3149600"/>
          </a:xfrm>
        </p:grpSpPr>
        <p:sp>
          <p:nvSpPr>
            <p:cNvPr id="31" name="TextBox 30"/>
            <p:cNvSpPr txBox="1"/>
            <p:nvPr/>
          </p:nvSpPr>
          <p:spPr>
            <a:xfrm>
              <a:off x="1435100" y="51181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Accumulating MPF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25700" y="3009900"/>
              <a:ext cx="4102100" cy="31496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lg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Assume that </a:t>
            </a:r>
            <a:r>
              <a:rPr lang="en-US" sz="2800" dirty="0" err="1" smtClean="0"/>
              <a:t>cyclin</a:t>
            </a:r>
            <a:r>
              <a:rPr lang="en-US" sz="2800" dirty="0" smtClean="0"/>
              <a:t> is being created and none is being degraded</a:t>
            </a:r>
          </a:p>
          <a:p>
            <a:r>
              <a:rPr lang="en-US" sz="2800" dirty="0" smtClean="0"/>
              <a:t>Assume that Wee1 and Cdc25 are initially </a:t>
            </a:r>
            <a:r>
              <a:rPr lang="en-US" sz="2800" dirty="0" err="1" smtClean="0"/>
              <a:t>unphosphorylated</a:t>
            </a:r>
            <a:endParaRPr lang="en-US" sz="2800" dirty="0" smtClean="0"/>
          </a:p>
          <a:p>
            <a:r>
              <a:rPr lang="en-US" sz="2800" dirty="0" smtClean="0"/>
              <a:t>Each group: prepare a description of these mechanisms</a:t>
            </a:r>
          </a:p>
          <a:p>
            <a:pPr lvl="1"/>
            <a:r>
              <a:rPr lang="en-US" sz="2400" dirty="0" smtClean="0"/>
              <a:t>What happens as the </a:t>
            </a:r>
            <a:r>
              <a:rPr lang="en-US" sz="2400" dirty="0" err="1" smtClean="0"/>
              <a:t>cyclin</a:t>
            </a:r>
            <a:r>
              <a:rPr lang="en-US" sz="2400" dirty="0" smtClean="0"/>
              <a:t> is created?</a:t>
            </a:r>
          </a:p>
          <a:p>
            <a:pPr lvl="1"/>
            <a:r>
              <a:rPr lang="en-US" sz="2400" dirty="0" smtClean="0"/>
              <a:t>What happens to Wee1 and Cdc25 as MPF and PreMPF are created?</a:t>
            </a:r>
          </a:p>
          <a:p>
            <a:pPr lvl="1"/>
            <a:r>
              <a:rPr lang="en-US" sz="2400" dirty="0" smtClean="0"/>
              <a:t>Does this wiring diagram explain the graphs?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model</a:t>
            </a:r>
            <a:endParaRPr lang="en-US" dirty="0"/>
          </a:p>
        </p:txBody>
      </p:sp>
      <p:pic>
        <p:nvPicPr>
          <p:cNvPr id="21" name="Content Placeholder 20" descr="WiringDiagra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0350" y="1168400"/>
            <a:ext cx="8588587" cy="5367867"/>
          </a:xfrm>
        </p:spPr>
      </p:pic>
      <p:grpSp>
        <p:nvGrpSpPr>
          <p:cNvPr id="3" name="Group 25"/>
          <p:cNvGrpSpPr/>
          <p:nvPr/>
        </p:nvGrpSpPr>
        <p:grpSpPr>
          <a:xfrm>
            <a:off x="228600" y="1206500"/>
            <a:ext cx="4800600" cy="5054600"/>
            <a:chOff x="228600" y="1206500"/>
            <a:chExt cx="4800600" cy="5054600"/>
          </a:xfrm>
        </p:grpSpPr>
        <p:sp>
          <p:nvSpPr>
            <p:cNvPr id="22" name="Rectangle 21"/>
            <p:cNvSpPr/>
            <p:nvPr/>
          </p:nvSpPr>
          <p:spPr>
            <a:xfrm>
              <a:off x="228600" y="1206500"/>
              <a:ext cx="4800600" cy="5054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1000" y="1473200"/>
              <a:ext cx="236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 Accumulating MPF</a:t>
              </a:r>
              <a:endParaRPr lang="en-US" dirty="0"/>
            </a:p>
          </p:txBody>
        </p:sp>
      </p:grpSp>
      <p:grpSp>
        <p:nvGrpSpPr>
          <p:cNvPr id="4" name="Group 26"/>
          <p:cNvGrpSpPr/>
          <p:nvPr/>
        </p:nvGrpSpPr>
        <p:grpSpPr>
          <a:xfrm>
            <a:off x="5003800" y="1206500"/>
            <a:ext cx="3975100" cy="5054600"/>
            <a:chOff x="5003800" y="1206500"/>
            <a:chExt cx="3835400" cy="4991100"/>
          </a:xfrm>
        </p:grpSpPr>
        <p:sp>
          <p:nvSpPr>
            <p:cNvPr id="23" name="Rectangle 22"/>
            <p:cNvSpPr/>
            <p:nvPr/>
          </p:nvSpPr>
          <p:spPr>
            <a:xfrm>
              <a:off x="5003800" y="1206500"/>
              <a:ext cx="3835400" cy="49911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38900" y="1473200"/>
              <a:ext cx="1985493" cy="364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 Degrading MPF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52397" y="5934670"/>
            <a:ext cx="4444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Key: </a:t>
            </a:r>
          </a:p>
          <a:p>
            <a:r>
              <a:rPr lang="en-US" dirty="0" smtClean="0"/>
              <a:t>Solid lines are reactions</a:t>
            </a:r>
          </a:p>
          <a:p>
            <a:r>
              <a:rPr lang="en-US" dirty="0" smtClean="0"/>
              <a:t>Dotted lines represent catalytic influences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45868" y="5520266"/>
            <a:ext cx="1998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Diagram adapted from </a:t>
            </a:r>
            <a:r>
              <a:rPr lang="en-US" sz="1400" dirty="0" err="1" smtClean="0"/>
              <a:t>Sible</a:t>
            </a:r>
            <a:r>
              <a:rPr lang="en-US" sz="1400" dirty="0" smtClean="0"/>
              <a:t> and Tyson, Methods 41, 2007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5774266" y="2353733"/>
            <a:ext cx="406401" cy="7789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 flipH="1" flipV="1">
            <a:off x="5512595" y="2751668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5664995" y="2751668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54"/>
          <p:cNvSpPr>
            <a:spLocks noGrp="1"/>
          </p:cNvSpPr>
          <p:nvPr>
            <p:ph type="title"/>
          </p:nvPr>
        </p:nvSpPr>
        <p:spPr>
          <a:xfrm>
            <a:off x="1075267" y="220133"/>
            <a:ext cx="779303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Degrading MPF</a:t>
            </a:r>
            <a:endParaRPr lang="en-US" dirty="0"/>
          </a:p>
        </p:txBody>
      </p:sp>
      <p:pic>
        <p:nvPicPr>
          <p:cNvPr id="8" name="Content Placeholder 7" descr="Slide1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8179" y="1600200"/>
            <a:ext cx="6141418" cy="4532313"/>
          </a:xfrm>
        </p:spPr>
      </p:pic>
      <p:sp>
        <p:nvSpPr>
          <p:cNvPr id="4" name="Rectangle 3"/>
          <p:cNvSpPr/>
          <p:nvPr/>
        </p:nvSpPr>
        <p:spPr bwMode="auto">
          <a:xfrm>
            <a:off x="5334000" y="2506133"/>
            <a:ext cx="423333" cy="8805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5072329" y="2921001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rot="5400000" flipH="1" flipV="1">
            <a:off x="5224729" y="2921001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Enzyme (IE)</a:t>
            </a:r>
          </a:p>
          <a:p>
            <a:pPr lvl="1"/>
            <a:r>
              <a:rPr lang="en-US" dirty="0" smtClean="0"/>
              <a:t>Later found to be Cdc20</a:t>
            </a:r>
          </a:p>
          <a:p>
            <a:pPr lvl="1"/>
            <a:r>
              <a:rPr lang="en-US" dirty="0" smtClean="0"/>
              <a:t>Component of APC</a:t>
            </a:r>
          </a:p>
          <a:p>
            <a:r>
              <a:rPr lang="en-US" dirty="0" smtClean="0"/>
              <a:t>Anaphase Promoting Complex (APC)</a:t>
            </a:r>
          </a:p>
          <a:p>
            <a:pPr lvl="1"/>
            <a:r>
              <a:rPr lang="en-US" dirty="0" smtClean="0"/>
              <a:t>Tags proteins for destruction</a:t>
            </a:r>
          </a:p>
          <a:p>
            <a:pPr lvl="1"/>
            <a:r>
              <a:rPr lang="en-US" dirty="0" smtClean="0"/>
              <a:t>Activating different components can target different proteins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Goals of modeling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3366FF"/>
                </a:solidFill>
                <a:ea typeface="+mn-ea"/>
                <a:cs typeface="+mn-cs"/>
              </a:rPr>
              <a:t>Knowledge representation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Predictive </a:t>
            </a:r>
            <a:r>
              <a:rPr lang="en-US" dirty="0">
                <a:ea typeface="+mn-ea"/>
                <a:cs typeface="+mn-cs"/>
              </a:rPr>
              <a:t>understanding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solidFill>
                  <a:srgbClr val="3366FF"/>
                </a:solidFill>
                <a:ea typeface="+mn-ea"/>
              </a:rPr>
              <a:t>Different stimulation conditions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solidFill>
                  <a:srgbClr val="3366FF"/>
                </a:solidFill>
                <a:ea typeface="+mn-ea"/>
              </a:rPr>
              <a:t>Protein expression levels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solidFill>
                  <a:srgbClr val="3366FF"/>
                </a:solidFill>
                <a:ea typeface="+mn-ea"/>
              </a:rPr>
              <a:t>Manipulation of protein modules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ea typeface="+mn-ea"/>
              </a:rPr>
              <a:t>Site-specific inhibitors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  <a:cs typeface="+mn-cs"/>
              </a:rPr>
              <a:t>Mechanistic insights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ea typeface="+mn-ea"/>
              </a:rPr>
              <a:t>Why do signal proteins contain so many diverse elements</a:t>
            </a:r>
            <a:r>
              <a:rPr lang="en-US" dirty="0" smtClean="0">
                <a:ea typeface="+mn-ea"/>
              </a:rPr>
              <a:t>?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olidFill>
                  <a:srgbClr val="3366FF"/>
                </a:solidFill>
              </a:rPr>
              <a:t>How do feedback loops affect signal processing?</a:t>
            </a:r>
            <a:endParaRPr lang="en-US" dirty="0" smtClean="0">
              <a:solidFill>
                <a:srgbClr val="3366FF"/>
              </a:solidFill>
              <a:ea typeface="+mn-ea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  <a:cs typeface="+mn-cs"/>
              </a:rPr>
              <a:t>Drug development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ea typeface="+mn-ea"/>
              </a:rPr>
              <a:t>New targets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ea typeface="+mn-ea"/>
              </a:rPr>
              <a:t>Combination </a:t>
            </a:r>
            <a:r>
              <a:rPr lang="en-US" dirty="0" smtClean="0">
                <a:ea typeface="+mn-ea"/>
              </a:rPr>
              <a:t>therapies</a:t>
            </a:r>
            <a:endParaRPr lang="en-US" dirty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09732" y="6222531"/>
            <a:ext cx="323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Adapted from Jim </a:t>
            </a:r>
            <a:r>
              <a:rPr lang="en-US" dirty="0" err="1" smtClean="0"/>
              <a:t>Faeder’s</a:t>
            </a:r>
            <a:r>
              <a:rPr lang="en-US" dirty="0" smtClean="0"/>
              <a:t>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54"/>
          <p:cNvSpPr>
            <a:spLocks noGrp="1"/>
          </p:cNvSpPr>
          <p:nvPr>
            <p:ph type="title"/>
          </p:nvPr>
        </p:nvSpPr>
        <p:spPr>
          <a:xfrm>
            <a:off x="1075267" y="220133"/>
            <a:ext cx="779303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Degrading MPF</a:t>
            </a:r>
            <a:endParaRPr lang="en-US" dirty="0"/>
          </a:p>
        </p:txBody>
      </p:sp>
      <p:pic>
        <p:nvPicPr>
          <p:cNvPr id="8" name="Content Placeholder 7" descr="Slide1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8179" y="1600200"/>
            <a:ext cx="6141418" cy="4532313"/>
          </a:xfrm>
        </p:spPr>
      </p:pic>
      <p:sp>
        <p:nvSpPr>
          <p:cNvPr id="6" name="Rectangle 5"/>
          <p:cNvSpPr/>
          <p:nvPr/>
        </p:nvSpPr>
        <p:spPr bwMode="auto">
          <a:xfrm>
            <a:off x="5334000" y="2506133"/>
            <a:ext cx="423333" cy="8805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5072329" y="2921001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5224729" y="2921001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the amount of MPF increases from nothing to  a large value</a:t>
            </a:r>
          </a:p>
          <a:p>
            <a:r>
              <a:rPr lang="en-US" dirty="0" smtClean="0"/>
              <a:t>Assume that IE is initially </a:t>
            </a:r>
            <a:r>
              <a:rPr lang="en-US" dirty="0" err="1" smtClean="0"/>
              <a:t>unphosphorylated</a:t>
            </a:r>
            <a:endParaRPr lang="en-US" dirty="0" smtClean="0"/>
          </a:p>
          <a:p>
            <a:r>
              <a:rPr lang="en-US" dirty="0" smtClean="0"/>
              <a:t>Each group: prepare a description of how the states and concentrations of each </a:t>
            </a:r>
            <a:r>
              <a:rPr lang="en-US" smtClean="0"/>
              <a:t>protein change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reaction rates</a:t>
            </a:r>
            <a:endParaRPr lang="en-US" dirty="0"/>
          </a:p>
        </p:txBody>
      </p:sp>
      <p:pic>
        <p:nvPicPr>
          <p:cNvPr id="4" name="Content Placeholder 3" descr="Slide1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2415" y="1600200"/>
            <a:ext cx="7272946" cy="4532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say anything about the effects of the reaction rates?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Eucaryotic</a:t>
            </a:r>
            <a:r>
              <a:rPr lang="en-US" dirty="0" smtClean="0"/>
              <a:t> Cell Cycle</a:t>
            </a:r>
            <a:endParaRPr lang="en-US" dirty="0"/>
          </a:p>
        </p:txBody>
      </p:sp>
      <p:pic>
        <p:nvPicPr>
          <p:cNvPr id="4" name="Content Placeholder 3" descr="EucaryoticCellCycleFigur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82688" y="1752078"/>
            <a:ext cx="7772400" cy="42285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Understanding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Why is the cell cycle unidirectional?</a:t>
            </a:r>
          </a:p>
          <a:p>
            <a:pPr>
              <a:buNone/>
            </a:pPr>
            <a:r>
              <a:rPr lang="en-US" sz="3600" dirty="0" smtClean="0"/>
              <a:t> </a:t>
            </a:r>
          </a:p>
          <a:p>
            <a:r>
              <a:rPr lang="en-US" sz="3600" dirty="0" smtClean="0"/>
              <a:t>Once a cell initiates mitosis, why does it never slip back into S or G2?</a:t>
            </a:r>
          </a:p>
          <a:p>
            <a:pPr>
              <a:buNone/>
            </a:pPr>
            <a:r>
              <a:rPr lang="en-US" sz="3600" dirty="0" smtClean="0"/>
              <a:t> </a:t>
            </a:r>
          </a:p>
          <a:p>
            <a:r>
              <a:rPr lang="en-US" sz="3600" dirty="0" smtClean="0"/>
              <a:t>What controls the timing of cell cycles?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ynthesis and degradation of </a:t>
            </a:r>
            <a:r>
              <a:rPr lang="en-US" dirty="0" err="1" smtClean="0"/>
              <a:t>cyclin</a:t>
            </a:r>
            <a:r>
              <a:rPr lang="en-US" dirty="0" smtClean="0"/>
              <a:t> is all that is needed to drive cell cycle oscillations in frog egg extracts</a:t>
            </a:r>
          </a:p>
          <a:p>
            <a:r>
              <a:rPr lang="en-US" dirty="0" smtClean="0"/>
              <a:t>A threshold amount of </a:t>
            </a:r>
            <a:r>
              <a:rPr lang="en-US" dirty="0" err="1" smtClean="0"/>
              <a:t>cyclin</a:t>
            </a:r>
            <a:r>
              <a:rPr lang="en-US" dirty="0" smtClean="0"/>
              <a:t> is required to drive an extract into mitosis</a:t>
            </a:r>
          </a:p>
          <a:p>
            <a:r>
              <a:rPr lang="en-US" dirty="0" smtClean="0"/>
              <a:t>Useful behaviors	</a:t>
            </a:r>
          </a:p>
          <a:p>
            <a:pPr lvl="1"/>
            <a:r>
              <a:rPr lang="en-US" dirty="0" smtClean="0"/>
              <a:t>Positive and negative feedback</a:t>
            </a:r>
          </a:p>
          <a:p>
            <a:pPr lvl="1"/>
            <a:r>
              <a:rPr lang="en-US" dirty="0" err="1" smtClean="0"/>
              <a:t>Bistability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2" y="270933"/>
            <a:ext cx="7793038" cy="1143000"/>
          </a:xfrm>
        </p:spPr>
        <p:txBody>
          <a:bodyPr/>
          <a:lstStyle/>
          <a:p>
            <a:r>
              <a:rPr lang="en-US" dirty="0" smtClean="0"/>
              <a:t>Observed Behavior of </a:t>
            </a:r>
            <a:r>
              <a:rPr lang="en-US" dirty="0" err="1" smtClean="0"/>
              <a:t>Cyclin</a:t>
            </a:r>
            <a:r>
              <a:rPr lang="en-US" dirty="0" smtClean="0"/>
              <a:t> and its Complexes</a:t>
            </a:r>
            <a:endParaRPr lang="en-US" dirty="0"/>
          </a:p>
        </p:txBody>
      </p:sp>
      <p:pic>
        <p:nvPicPr>
          <p:cNvPr id="4" name="Content Placeholder 3" descr="CyclinCyclingEx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6537" y="1464734"/>
            <a:ext cx="6945770" cy="4532313"/>
          </a:xfrm>
        </p:spPr>
      </p:pic>
      <p:sp>
        <p:nvSpPr>
          <p:cNvPr id="5" name="TextBox 4"/>
          <p:cNvSpPr txBox="1"/>
          <p:nvPr/>
        </p:nvSpPr>
        <p:spPr>
          <a:xfrm>
            <a:off x="2184399" y="6163733"/>
            <a:ext cx="5646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9 from Novak and Tyson, J. Cell </a:t>
            </a:r>
            <a:r>
              <a:rPr lang="en-US" dirty="0" err="1" smtClean="0"/>
              <a:t>Sci</a:t>
            </a:r>
            <a:r>
              <a:rPr lang="en-US" dirty="0" smtClean="0"/>
              <a:t> 106, 1993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94670" y="1913465"/>
            <a:ext cx="914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</a:t>
            </a:r>
          </a:p>
          <a:p>
            <a:r>
              <a:rPr lang="en-US" dirty="0" smtClean="0"/>
              <a:t>MPF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i="1" dirty="0" err="1" smtClean="0"/>
              <a:t>Kinase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000" dirty="0" smtClean="0"/>
              <a:t>an enzyme that transfers phosphate groups from molecules such as ATP to a specific substrate</a:t>
            </a:r>
          </a:p>
          <a:p>
            <a:r>
              <a:rPr lang="en-US" sz="2400" i="1" dirty="0" err="1" smtClean="0"/>
              <a:t>Phosphorylation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000" dirty="0" smtClean="0"/>
              <a:t>the process of transferring a phosphate group</a:t>
            </a:r>
          </a:p>
          <a:p>
            <a:r>
              <a:rPr lang="en-US" sz="2400" i="1" dirty="0" err="1" smtClean="0"/>
              <a:t>Phosphatase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000" dirty="0" smtClean="0"/>
              <a:t>an enzyme that removes phosphate groups</a:t>
            </a:r>
            <a:endParaRPr lang="en-US" sz="2000" dirty="0"/>
          </a:p>
        </p:txBody>
      </p:sp>
      <p:pic>
        <p:nvPicPr>
          <p:cNvPr id="5" name="Content Placeholder 4" descr="800px-Phosphate_Group.svg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45088" y="2728383"/>
            <a:ext cx="3810000" cy="23098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2" y="270933"/>
            <a:ext cx="7793038" cy="1143000"/>
          </a:xfrm>
        </p:spPr>
        <p:txBody>
          <a:bodyPr/>
          <a:lstStyle/>
          <a:p>
            <a:r>
              <a:rPr lang="en-US" dirty="0" smtClean="0"/>
              <a:t>Observed Behavior of </a:t>
            </a:r>
            <a:r>
              <a:rPr lang="en-US" dirty="0" err="1" smtClean="0"/>
              <a:t>Cyclin</a:t>
            </a:r>
            <a:r>
              <a:rPr lang="en-US" dirty="0" smtClean="0"/>
              <a:t> and its Complexes</a:t>
            </a:r>
            <a:endParaRPr lang="en-US" dirty="0"/>
          </a:p>
        </p:txBody>
      </p:sp>
      <p:pic>
        <p:nvPicPr>
          <p:cNvPr id="4" name="Content Placeholder 3" descr="CyclinCyclingEx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6537" y="1464734"/>
            <a:ext cx="6945770" cy="4532313"/>
          </a:xfrm>
        </p:spPr>
      </p:pic>
      <p:sp>
        <p:nvSpPr>
          <p:cNvPr id="5" name="TextBox 4"/>
          <p:cNvSpPr txBox="1"/>
          <p:nvPr/>
        </p:nvSpPr>
        <p:spPr>
          <a:xfrm>
            <a:off x="2184399" y="6163733"/>
            <a:ext cx="5646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9 from Novak and Tyson, J. Cell </a:t>
            </a:r>
            <a:r>
              <a:rPr lang="en-US" dirty="0" err="1" smtClean="0"/>
              <a:t>Sci</a:t>
            </a:r>
            <a:r>
              <a:rPr lang="en-US" dirty="0" smtClean="0"/>
              <a:t> 106, 1993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94670" y="1913465"/>
            <a:ext cx="914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</a:t>
            </a:r>
          </a:p>
          <a:p>
            <a:r>
              <a:rPr lang="en-US" dirty="0" smtClean="0"/>
              <a:t>MPF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2" y="270934"/>
            <a:ext cx="7793038" cy="1143000"/>
          </a:xfrm>
        </p:spPr>
        <p:txBody>
          <a:bodyPr/>
          <a:lstStyle/>
          <a:p>
            <a:r>
              <a:rPr lang="en-US" dirty="0" smtClean="0"/>
              <a:t>Quick Review: </a:t>
            </a:r>
            <a:br>
              <a:rPr lang="en-US" dirty="0" smtClean="0"/>
            </a:br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6801" y="3081867"/>
            <a:ext cx="6993466" cy="3048000"/>
          </a:xfrm>
        </p:spPr>
        <p:txBody>
          <a:bodyPr/>
          <a:lstStyle/>
          <a:p>
            <a:r>
              <a:rPr lang="en-US" dirty="0" smtClean="0"/>
              <a:t>Notation for chemical reactions:</a:t>
            </a:r>
          </a:p>
          <a:p>
            <a:pPr lvl="1"/>
            <a:r>
              <a:rPr lang="en-US" dirty="0" smtClean="0"/>
              <a:t>Reactants</a:t>
            </a:r>
          </a:p>
          <a:p>
            <a:pPr lvl="1"/>
            <a:r>
              <a:rPr lang="en-US" dirty="0" smtClean="0"/>
              <a:t>Products</a:t>
            </a:r>
          </a:p>
          <a:p>
            <a:pPr lvl="1"/>
            <a:r>
              <a:rPr lang="en-US" dirty="0" smtClean="0"/>
              <a:t>Conservation</a:t>
            </a:r>
          </a:p>
          <a:p>
            <a:pPr lvl="1"/>
            <a:r>
              <a:rPr lang="en-US" dirty="0" smtClean="0"/>
              <a:t>Thermodynamics</a:t>
            </a:r>
          </a:p>
          <a:p>
            <a:pPr lvl="1"/>
            <a:r>
              <a:rPr lang="en-US" dirty="0" smtClean="0"/>
              <a:t>Can be bi-directional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29467" y="2167466"/>
            <a:ext cx="3674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+O</a:t>
            </a:r>
            <a:r>
              <a:rPr lang="en-US" sz="2800" baseline="-25000" dirty="0" smtClean="0"/>
              <a:t>2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>
                <a:latin typeface="+mj-lt"/>
                <a:ea typeface="Wingdings"/>
                <a:cs typeface="Wingdings"/>
              </a:rPr>
              <a:t> </a:t>
            </a: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en-US" sz="2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0Welcome.pptx</Template>
  <TotalTime>2626</TotalTime>
  <Words>1865</Words>
  <Application>Microsoft Macintosh PowerPoint</Application>
  <PresentationFormat>On-screen Show (4:3)</PresentationFormat>
  <Paragraphs>215</Paragraphs>
  <Slides>23</Slides>
  <Notes>15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20091101Workshops</vt:lpstr>
      <vt:lpstr>Modeling the Frog Cell Cycle</vt:lpstr>
      <vt:lpstr>Goals of modeling</vt:lpstr>
      <vt:lpstr>Eucaryotic Cell Cycle</vt:lpstr>
      <vt:lpstr>Predictive Understanding</vt:lpstr>
      <vt:lpstr>Experimental Results</vt:lpstr>
      <vt:lpstr>Observed Behavior of Cyclin and its Complexes</vt:lpstr>
      <vt:lpstr>Some important concepts</vt:lpstr>
      <vt:lpstr>Observed Behavior of Cyclin and its Complexes</vt:lpstr>
      <vt:lpstr>Quick Review:  Chemical Reactions</vt:lpstr>
      <vt:lpstr>Quick Review: Enzymes</vt:lpstr>
      <vt:lpstr>Enzymatic Reaction Rates</vt:lpstr>
      <vt:lpstr>A model for cyclin B and mitosis in frog egg extracts</vt:lpstr>
      <vt:lpstr>The players</vt:lpstr>
      <vt:lpstr>The players</vt:lpstr>
      <vt:lpstr>Accumulating MPF</vt:lpstr>
      <vt:lpstr>Discussion</vt:lpstr>
      <vt:lpstr>A model</vt:lpstr>
      <vt:lpstr> Degrading MPF</vt:lpstr>
      <vt:lpstr>The players</vt:lpstr>
      <vt:lpstr> Degrading MPF</vt:lpstr>
      <vt:lpstr>Discussion</vt:lpstr>
      <vt:lpstr>The reaction rates</vt:lpstr>
      <vt:lpstr>Discussion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Frog Cell Cycle</dc:title>
  <dc:creator>Nancy Griffeth</dc:creator>
  <cp:lastModifiedBy>Nancy Griffeth</cp:lastModifiedBy>
  <cp:revision>316</cp:revision>
  <dcterms:created xsi:type="dcterms:W3CDTF">2014-08-12T00:40:49Z</dcterms:created>
  <dcterms:modified xsi:type="dcterms:W3CDTF">2014-08-12T00:42:24Z</dcterms:modified>
</cp:coreProperties>
</file>