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1"/>
  </p:notesMasterIdLst>
  <p:sldIdLst>
    <p:sldId id="256" r:id="rId2"/>
    <p:sldId id="279" r:id="rId3"/>
    <p:sldId id="257" r:id="rId4"/>
    <p:sldId id="278" r:id="rId5"/>
    <p:sldId id="258" r:id="rId6"/>
    <p:sldId id="259" r:id="rId7"/>
    <p:sldId id="260" r:id="rId8"/>
    <p:sldId id="281" r:id="rId9"/>
    <p:sldId id="261" r:id="rId10"/>
    <p:sldId id="262" r:id="rId11"/>
    <p:sldId id="263" r:id="rId12"/>
    <p:sldId id="264" r:id="rId13"/>
    <p:sldId id="265" r:id="rId14"/>
    <p:sldId id="266" r:id="rId15"/>
    <p:sldId id="267" r:id="rId16"/>
    <p:sldId id="268" r:id="rId17"/>
    <p:sldId id="269" r:id="rId18"/>
    <p:sldId id="282" r:id="rId19"/>
    <p:sldId id="280" r:id="rId20"/>
    <p:sldId id="270" r:id="rId21"/>
    <p:sldId id="271" r:id="rId22"/>
    <p:sldId id="272" r:id="rId23"/>
    <p:sldId id="292" r:id="rId24"/>
    <p:sldId id="293" r:id="rId25"/>
    <p:sldId id="294" r:id="rId26"/>
    <p:sldId id="273" r:id="rId27"/>
    <p:sldId id="274" r:id="rId28"/>
    <p:sldId id="275" r:id="rId29"/>
    <p:sldId id="276" r:id="rId30"/>
    <p:sldId id="283" r:id="rId31"/>
    <p:sldId id="285" r:id="rId32"/>
    <p:sldId id="286" r:id="rId33"/>
    <p:sldId id="297" r:id="rId34"/>
    <p:sldId id="277" r:id="rId35"/>
    <p:sldId id="295" r:id="rId36"/>
    <p:sldId id="296" r:id="rId37"/>
    <p:sldId id="288" r:id="rId38"/>
    <p:sldId id="287" r:id="rId39"/>
    <p:sldId id="28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p:scale>
          <a:sx n="100" d="100"/>
          <a:sy n="100" d="100"/>
        </p:scale>
        <p:origin x="-112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0A662-D534-D04F-99D3-4F72C216465B}" type="datetimeFigureOut">
              <a:rPr lang="en-US" smtClean="0"/>
              <a:pPr/>
              <a:t>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F501D-C7ED-2C4E-8CF4-5D90C67CD4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parabola</a:t>
            </a:r>
            <a:endParaRPr lang="en-US" dirty="0"/>
          </a:p>
        </p:txBody>
      </p:sp>
      <p:sp>
        <p:nvSpPr>
          <p:cNvPr id="4" name="Slide Number Placeholder 3"/>
          <p:cNvSpPr>
            <a:spLocks noGrp="1"/>
          </p:cNvSpPr>
          <p:nvPr>
            <p:ph type="sldNum" sz="quarter" idx="10"/>
          </p:nvPr>
        </p:nvSpPr>
        <p:spPr/>
        <p:txBody>
          <a:bodyPr/>
          <a:lstStyle/>
          <a:p>
            <a:fld id="{952F501D-C7ED-2C4E-8CF4-5D90C67CD47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Half-life is how long it takes for</a:t>
            </a:r>
            <a:r>
              <a:rPr lang="en-US" baseline="0" dirty="0" smtClean="0"/>
              <a:t> half to go away: </a:t>
            </a:r>
            <a:r>
              <a:rPr lang="en-US" baseline="0" dirty="0" err="1" smtClean="0"/>
              <a:t>C(t</a:t>
            </a:r>
            <a:endParaRPr lang="en-US" dirty="0"/>
          </a:p>
        </p:txBody>
      </p:sp>
      <p:sp>
        <p:nvSpPr>
          <p:cNvPr id="4" name="Slide Number Placeholder 3"/>
          <p:cNvSpPr>
            <a:spLocks noGrp="1"/>
          </p:cNvSpPr>
          <p:nvPr>
            <p:ph type="sldNum" sz="quarter" idx="10"/>
          </p:nvPr>
        </p:nvSpPr>
        <p:spPr/>
        <p:txBody>
          <a:bodyPr/>
          <a:lstStyle/>
          <a:p>
            <a:fld id="{952F501D-C7ED-2C4E-8CF4-5D90C67CD473}"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914400" y="1143000"/>
            <a:ext cx="7772400" cy="1143000"/>
          </a:xfrm>
        </p:spPr>
        <p:txBody>
          <a:bodyPr/>
          <a:lstStyle>
            <a:lvl1pPr>
              <a:defRPr/>
            </a:lvl1pPr>
          </a:lstStyle>
          <a:p>
            <a:r>
              <a:rPr lang="en-US" smtClean="0"/>
              <a:t>Click to edit Master title style</a:t>
            </a:r>
            <a:endParaRPr lang="en-US"/>
          </a:p>
        </p:txBody>
      </p:sp>
      <p:sp>
        <p:nvSpPr>
          <p:cNvPr id="7171" name="Rectangle 1027"/>
          <p:cNvSpPr>
            <a:spLocks noGrp="1" noChangeArrowheads="1"/>
          </p:cNvSpPr>
          <p:nvPr>
            <p:ph type="subTitle" idx="1"/>
          </p:nvPr>
        </p:nvSpPr>
        <p:spPr>
          <a:xfrm>
            <a:off x="1295400" y="28956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7172" name="Rectangle 1028"/>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27E00726-17BA-D242-A2DE-F0B590ED71D0}" type="datetimeFigureOut">
              <a:rPr lang="en-US" smtClean="0"/>
              <a:pPr/>
              <a:t>1/8/14</a:t>
            </a:fld>
            <a:endParaRPr lang="en-US"/>
          </a:p>
        </p:txBody>
      </p:sp>
      <p:sp>
        <p:nvSpPr>
          <p:cNvPr id="7173" name="Rectangle 1029"/>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7174" name="Rectangle 1030"/>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11BA5726-C599-EF48-A50D-F599320438E3}" type="slidenum">
              <a:rPr lang="en-US" smtClean="0"/>
              <a:pPr/>
              <a:t>‹#›</a:t>
            </a:fld>
            <a:endParaRPr lang="en-US"/>
          </a:p>
        </p:txBody>
      </p:sp>
      <p:sp>
        <p:nvSpPr>
          <p:cNvPr id="7175" name="Rectangle 1031"/>
          <p:cNvSpPr>
            <a:spLocks noChangeArrowheads="1"/>
          </p:cNvSpPr>
          <p:nvPr/>
        </p:nvSpPr>
        <p:spPr bwMode="gray">
          <a:xfrm flipV="1">
            <a:off x="315913" y="2925763"/>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7176" name="Rectangle 1032"/>
          <p:cNvSpPr>
            <a:spLocks noChangeArrowheads="1"/>
          </p:cNvSpPr>
          <p:nvPr/>
        </p:nvSpPr>
        <p:spPr bwMode="gray">
          <a:xfrm flipV="1">
            <a:off x="315913" y="5364163"/>
            <a:ext cx="8683625" cy="46037"/>
          </a:xfrm>
          <a:prstGeom prst="rect">
            <a:avLst/>
          </a:prstGeom>
          <a:gradFill rotWithShape="0">
            <a:gsLst>
              <a:gs pos="0">
                <a:schemeClr val="bg1"/>
              </a:gs>
              <a:gs pos="100000">
                <a:schemeClr val="bg2"/>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pic>
        <p:nvPicPr>
          <p:cNvPr id="7177" name="Picture 1033" descr=" cmacs.jpg                                                      01E7AB03Macintosh HD                   C36C4D7D:"/>
          <p:cNvPicPr>
            <a:picLocks noChangeAspect="1" noChangeArrowheads="1"/>
          </p:cNvPicPr>
          <p:nvPr/>
        </p:nvPicPr>
        <p:blipFill>
          <a:blip r:embed="rId2"/>
          <a:srcRect/>
          <a:stretch>
            <a:fillRect/>
          </a:stretch>
        </p:blipFill>
        <p:spPr bwMode="auto">
          <a:xfrm>
            <a:off x="381000" y="228600"/>
            <a:ext cx="8553450" cy="10033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0"/>
            <a:ext cx="1952625"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07063"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600200"/>
            <a:ext cx="38100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27E00726-17BA-D242-A2DE-F0B590ED71D0}" type="datetimeFigureOut">
              <a:rPr lang="en-US" smtClean="0"/>
              <a:pPr/>
              <a:t>1/8/14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1BA5726-C599-EF48-A50D-F599320438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ChangeArrowheads="1"/>
          </p:cNvSpPr>
          <p:nvPr/>
        </p:nvSpPr>
        <p:spPr bwMode="gray">
          <a:xfrm>
            <a:off x="1111250" y="533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endParaRPr kumimoji="1" lang="en-US">
              <a:latin typeface="Arial" pitchFamily="-65" charset="0"/>
            </a:endParaRPr>
          </a:p>
        </p:txBody>
      </p:sp>
      <p:sp>
        <p:nvSpPr>
          <p:cNvPr id="6147" name="Rectangle 1027"/>
          <p:cNvSpPr>
            <a:spLocks noChangeArrowheads="1"/>
          </p:cNvSpPr>
          <p:nvPr/>
        </p:nvSpPr>
        <p:spPr bwMode="gray">
          <a:xfrm flipV="1">
            <a:off x="460375" y="13716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endParaRPr kumimoji="1" lang="en-US">
              <a:latin typeface="Arial" pitchFamily="-65" charset="0"/>
            </a:endParaRPr>
          </a:p>
        </p:txBody>
      </p:sp>
      <p:sp>
        <p:nvSpPr>
          <p:cNvPr id="6148" name="Rectangle 1028"/>
          <p:cNvSpPr>
            <a:spLocks noGrp="1" noChangeArrowheads="1"/>
          </p:cNvSpPr>
          <p:nvPr>
            <p:ph type="title"/>
          </p:nvPr>
        </p:nvSpPr>
        <p:spPr bwMode="auto">
          <a:xfrm>
            <a:off x="1143000" y="0"/>
            <a:ext cx="7793038"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6149" name="Rectangle 1029"/>
          <p:cNvSpPr>
            <a:spLocks noGrp="1" noChangeArrowheads="1"/>
          </p:cNvSpPr>
          <p:nvPr>
            <p:ph type="body" idx="1"/>
          </p:nvPr>
        </p:nvSpPr>
        <p:spPr bwMode="auto">
          <a:xfrm>
            <a:off x="1182688" y="1600200"/>
            <a:ext cx="7772400" cy="4532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50" name="Rectangle 1030"/>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27E00726-17BA-D242-A2DE-F0B590ED71D0}" type="datetimeFigureOut">
              <a:rPr lang="en-US" smtClean="0"/>
              <a:pPr/>
              <a:t>1/8/14</a:t>
            </a:fld>
            <a:endParaRPr lang="en-US"/>
          </a:p>
        </p:txBody>
      </p:sp>
      <p:sp>
        <p:nvSpPr>
          <p:cNvPr id="6151" name="Rectangle 1031"/>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6152" name="Rectangle 1032"/>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11BA5726-C599-EF48-A50D-F599320438E3}" type="slidenum">
              <a:rPr lang="en-US" smtClean="0"/>
              <a:pPr/>
              <a:t>‹#›</a:t>
            </a:fld>
            <a:endParaRPr lang="en-US"/>
          </a:p>
        </p:txBody>
      </p:sp>
      <p:pic>
        <p:nvPicPr>
          <p:cNvPr id="6153" name="Picture 1033" descr=" cmacs.jpg                                                      01E68E43Macintosh HD                   C36C4D7D:"/>
          <p:cNvPicPr>
            <a:picLocks noChangeArrowheads="1"/>
          </p:cNvPicPr>
          <p:nvPr/>
        </p:nvPicPr>
        <p:blipFill>
          <a:blip r:embed="rId13"/>
          <a:srcRect/>
          <a:stretch>
            <a:fillRect/>
          </a:stretch>
        </p:blipFill>
        <p:spPr bwMode="auto">
          <a:xfrm>
            <a:off x="152400" y="457200"/>
            <a:ext cx="914400" cy="685800"/>
          </a:xfrm>
          <a:prstGeom prst="rect">
            <a:avLst/>
          </a:prstGeom>
          <a:noFill/>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4400">
          <a:solidFill>
            <a:srgbClr val="227CA7"/>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65" charset="0"/>
        </a:defRPr>
      </a:lvl2pPr>
      <a:lvl3pPr algn="l" rtl="0" eaLnBrk="1" fontAlgn="base" hangingPunct="1">
        <a:spcBef>
          <a:spcPct val="0"/>
        </a:spcBef>
        <a:spcAft>
          <a:spcPct val="0"/>
        </a:spcAft>
        <a:defRPr sz="4400">
          <a:solidFill>
            <a:schemeClr val="tx2"/>
          </a:solidFill>
          <a:latin typeface="Arial" pitchFamily="-65" charset="0"/>
        </a:defRPr>
      </a:lvl3pPr>
      <a:lvl4pPr algn="l" rtl="0" eaLnBrk="1" fontAlgn="base" hangingPunct="1">
        <a:spcBef>
          <a:spcPct val="0"/>
        </a:spcBef>
        <a:spcAft>
          <a:spcPct val="0"/>
        </a:spcAft>
        <a:defRPr sz="4400">
          <a:solidFill>
            <a:schemeClr val="tx2"/>
          </a:solidFill>
          <a:latin typeface="Arial" pitchFamily="-65" charset="0"/>
        </a:defRPr>
      </a:lvl4pPr>
      <a:lvl5pPr algn="l" rtl="0" eaLnBrk="1" fontAlgn="base" hangingPunct="1">
        <a:spcBef>
          <a:spcPct val="0"/>
        </a:spcBef>
        <a:spcAft>
          <a:spcPct val="0"/>
        </a:spcAft>
        <a:defRPr sz="4400">
          <a:solidFill>
            <a:schemeClr val="tx2"/>
          </a:solidFill>
          <a:latin typeface="Arial" pitchFamily="-65" charset="0"/>
        </a:defRPr>
      </a:lvl5pPr>
      <a:lvl6pPr marL="457200" algn="l" rtl="0" eaLnBrk="1" fontAlgn="base" hangingPunct="1">
        <a:spcBef>
          <a:spcPct val="0"/>
        </a:spcBef>
        <a:spcAft>
          <a:spcPct val="0"/>
        </a:spcAft>
        <a:defRPr sz="4400">
          <a:solidFill>
            <a:schemeClr val="tx2"/>
          </a:solidFill>
          <a:latin typeface="Arial" pitchFamily="-65" charset="0"/>
        </a:defRPr>
      </a:lvl6pPr>
      <a:lvl7pPr marL="914400" algn="l" rtl="0" eaLnBrk="1" fontAlgn="base" hangingPunct="1">
        <a:spcBef>
          <a:spcPct val="0"/>
        </a:spcBef>
        <a:spcAft>
          <a:spcPct val="0"/>
        </a:spcAft>
        <a:defRPr sz="4400">
          <a:solidFill>
            <a:schemeClr val="tx2"/>
          </a:solidFill>
          <a:latin typeface="Arial" pitchFamily="-65" charset="0"/>
        </a:defRPr>
      </a:lvl7pPr>
      <a:lvl8pPr marL="1371600" algn="l" rtl="0" eaLnBrk="1" fontAlgn="base" hangingPunct="1">
        <a:spcBef>
          <a:spcPct val="0"/>
        </a:spcBef>
        <a:spcAft>
          <a:spcPct val="0"/>
        </a:spcAft>
        <a:defRPr sz="4400">
          <a:solidFill>
            <a:schemeClr val="tx2"/>
          </a:solidFill>
          <a:latin typeface="Arial" pitchFamily="-65" charset="0"/>
        </a:defRPr>
      </a:lvl8pPr>
      <a:lvl9pPr marL="1828800" algn="l"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65"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rgbClr val="2A6395"/>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76600"/>
            <a:ext cx="7772400" cy="1143000"/>
          </a:xfrm>
        </p:spPr>
        <p:txBody>
          <a:bodyPr/>
          <a:lstStyle/>
          <a:p>
            <a:pPr algn="ctr"/>
            <a:r>
              <a:rPr lang="en-US" dirty="0" smtClean="0"/>
              <a:t>Differential Equations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difference equation</a:t>
            </a:r>
            <a:endParaRPr lang="en-US" dirty="0"/>
          </a:p>
        </p:txBody>
      </p:sp>
      <p:sp>
        <p:nvSpPr>
          <p:cNvPr id="3" name="Content Placeholder 2"/>
          <p:cNvSpPr>
            <a:spLocks noGrp="1"/>
          </p:cNvSpPr>
          <p:nvPr>
            <p:ph idx="1"/>
          </p:nvPr>
        </p:nvSpPr>
        <p:spPr/>
        <p:txBody>
          <a:bodyPr/>
          <a:lstStyle/>
          <a:p>
            <a:r>
              <a:rPr lang="en-US" dirty="0" smtClean="0"/>
              <a:t>Difference equation:</a:t>
            </a:r>
          </a:p>
          <a:p>
            <a:pPr lvl="1"/>
            <a:r>
              <a:rPr lang="en-US" dirty="0" smtClean="0"/>
              <a:t>Fish(t+1) = </a:t>
            </a:r>
            <a:r>
              <a:rPr lang="en-US" dirty="0" err="1" smtClean="0"/>
              <a:t>Fish(t</a:t>
            </a:r>
            <a:r>
              <a:rPr lang="en-US" dirty="0" smtClean="0"/>
              <a:t>) </a:t>
            </a:r>
            <a:br>
              <a:rPr lang="en-US" dirty="0" smtClean="0"/>
            </a:br>
            <a:r>
              <a:rPr lang="en-US" dirty="0" smtClean="0"/>
              <a:t>– </a:t>
            </a:r>
            <a:r>
              <a:rPr lang="en-US" dirty="0" err="1" smtClean="0"/>
              <a:t>death_rate</a:t>
            </a:r>
            <a:r>
              <a:rPr lang="en-US" dirty="0" smtClean="0"/>
              <a:t>*</a:t>
            </a:r>
            <a:r>
              <a:rPr lang="en-US" dirty="0" err="1" smtClean="0"/>
              <a:t>Fish(t</a:t>
            </a:r>
            <a:r>
              <a:rPr lang="en-US" dirty="0" smtClean="0"/>
              <a:t>) </a:t>
            </a:r>
            <a:br>
              <a:rPr lang="en-US" dirty="0" smtClean="0"/>
            </a:br>
            <a:r>
              <a:rPr lang="en-US" dirty="0" smtClean="0"/>
              <a:t>– </a:t>
            </a:r>
            <a:r>
              <a:rPr lang="en-US" dirty="0" err="1" smtClean="0"/>
              <a:t>harvest_rate</a:t>
            </a:r>
            <a:r>
              <a:rPr lang="en-US" dirty="0" smtClean="0"/>
              <a:t>*</a:t>
            </a:r>
            <a:r>
              <a:rPr lang="en-US" dirty="0" err="1" smtClean="0"/>
              <a:t>Fish(t</a:t>
            </a:r>
            <a:r>
              <a:rPr lang="en-US" dirty="0" smtClean="0"/>
              <a:t>) </a:t>
            </a:r>
            <a:br>
              <a:rPr lang="en-US" dirty="0" smtClean="0"/>
            </a:br>
            <a:r>
              <a:rPr lang="en-US" dirty="0" smtClean="0"/>
              <a:t>+ </a:t>
            </a:r>
            <a:r>
              <a:rPr lang="en-US" dirty="0" err="1" smtClean="0"/>
              <a:t>birth_rate</a:t>
            </a:r>
            <a:r>
              <a:rPr lang="en-US" dirty="0" smtClean="0"/>
              <a:t>*</a:t>
            </a:r>
            <a:r>
              <a:rPr lang="en-US" dirty="0" err="1" smtClean="0"/>
              <a:t>Fish(t</a:t>
            </a:r>
            <a:r>
              <a:rPr lang="en-US" dirty="0" smtClean="0"/>
              <a:t>)</a:t>
            </a:r>
          </a:p>
          <a:p>
            <a:pPr lvl="1"/>
            <a:r>
              <a:rPr lang="en-US" dirty="0" smtClean="0"/>
              <a:t>Use </a:t>
            </a:r>
            <a:r>
              <a:rPr lang="en-US" dirty="0" err="1" smtClean="0"/>
              <a:t>λ</a:t>
            </a:r>
            <a:r>
              <a:rPr lang="en-US" dirty="0" smtClean="0"/>
              <a:t> for birth rate</a:t>
            </a:r>
          </a:p>
          <a:p>
            <a:pPr lvl="1"/>
            <a:r>
              <a:rPr lang="en-US" dirty="0" smtClean="0"/>
              <a:t>Use </a:t>
            </a:r>
            <a:r>
              <a:rPr lang="en-US" dirty="0" err="1" smtClean="0"/>
              <a:t>μ</a:t>
            </a:r>
            <a:r>
              <a:rPr lang="en-US" dirty="0" smtClean="0"/>
              <a:t> for death rate + harvest rate</a:t>
            </a:r>
          </a:p>
          <a:p>
            <a:pPr lvl="1">
              <a:buNone/>
            </a:pPr>
            <a:endParaRPr lang="en-US" dirty="0" smtClean="0"/>
          </a:p>
          <a:p>
            <a:pPr lvl="1">
              <a:buNone/>
            </a:pPr>
            <a:r>
              <a:rPr lang="en-US" dirty="0" err="1" smtClean="0"/>
              <a:t>F(t</a:t>
            </a:r>
            <a:r>
              <a:rPr lang="en-US" dirty="0" smtClean="0"/>
              <a:t>) = F(t-1) + λF(t-1) – μF(t-1)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differential equation</a:t>
            </a:r>
            <a:endParaRPr lang="en-US" dirty="0"/>
          </a:p>
        </p:txBody>
      </p:sp>
      <p:sp>
        <p:nvSpPr>
          <p:cNvPr id="3" name="Content Placeholder 2"/>
          <p:cNvSpPr>
            <a:spLocks noGrp="1"/>
          </p:cNvSpPr>
          <p:nvPr>
            <p:ph idx="1"/>
          </p:nvPr>
        </p:nvSpPr>
        <p:spPr/>
        <p:txBody>
          <a:bodyPr/>
          <a:lstStyle/>
          <a:p>
            <a:r>
              <a:rPr lang="en-US" dirty="0" err="1" smtClean="0"/>
              <a:t>F(t+Δt</a:t>
            </a:r>
            <a:r>
              <a:rPr lang="en-US" dirty="0" smtClean="0"/>
              <a:t>) = </a:t>
            </a:r>
            <a:r>
              <a:rPr lang="en-US" dirty="0" err="1" smtClean="0"/>
              <a:t>F(t</a:t>
            </a:r>
            <a:r>
              <a:rPr lang="en-US" dirty="0" smtClean="0"/>
              <a:t>) + </a:t>
            </a:r>
            <a:r>
              <a:rPr lang="en-US" dirty="0" err="1" smtClean="0"/>
              <a:t>λF(t</a:t>
            </a:r>
            <a:r>
              <a:rPr lang="en-US" dirty="0" smtClean="0"/>
              <a:t>) </a:t>
            </a:r>
            <a:r>
              <a:rPr lang="en-US" dirty="0" err="1" smtClean="0"/>
              <a:t>Δt</a:t>
            </a:r>
            <a:r>
              <a:rPr lang="en-US" dirty="0" smtClean="0"/>
              <a:t> – </a:t>
            </a:r>
            <a:r>
              <a:rPr lang="en-US" dirty="0" err="1" smtClean="0"/>
              <a:t>μF(t</a:t>
            </a:r>
            <a:r>
              <a:rPr lang="en-US" dirty="0" smtClean="0"/>
              <a:t>) </a:t>
            </a:r>
            <a:r>
              <a:rPr lang="en-US" dirty="0" err="1" smtClean="0"/>
              <a:t>Δt</a:t>
            </a:r>
            <a:endParaRPr lang="en-US" dirty="0" smtClean="0"/>
          </a:p>
          <a:p>
            <a:endParaRPr lang="en-US" dirty="0" smtClean="0"/>
          </a:p>
          <a:p>
            <a:r>
              <a:rPr lang="en-US" dirty="0" smtClean="0"/>
              <a:t>Letting </a:t>
            </a:r>
            <a:r>
              <a:rPr lang="en-US" dirty="0" err="1" smtClean="0"/>
              <a:t>Δt</a:t>
            </a:r>
            <a:r>
              <a:rPr lang="en-US" dirty="0" smtClean="0"/>
              <a:t> go to 0:</a:t>
            </a:r>
          </a:p>
          <a:p>
            <a:pPr lvl="1"/>
            <a:r>
              <a:rPr lang="en-US" dirty="0" err="1" smtClean="0"/>
              <a:t>F(t+dt)-F(t</a:t>
            </a:r>
            <a:r>
              <a:rPr lang="en-US" dirty="0" smtClean="0"/>
              <a:t>) = (</a:t>
            </a:r>
            <a:r>
              <a:rPr lang="en-US" dirty="0" err="1" smtClean="0"/>
              <a:t>λ</a:t>
            </a:r>
            <a:r>
              <a:rPr lang="en-US" dirty="0" smtClean="0"/>
              <a:t> – </a:t>
            </a:r>
            <a:r>
              <a:rPr lang="en-US" dirty="0" err="1" smtClean="0"/>
              <a:t>μ)F(t)dt</a:t>
            </a:r>
            <a:endParaRPr lang="en-US" dirty="0" smtClean="0"/>
          </a:p>
          <a:p>
            <a:pPr lvl="1"/>
            <a:r>
              <a:rPr lang="en-US" dirty="0" err="1" smtClean="0"/>
              <a:t>d/dt</a:t>
            </a:r>
            <a:r>
              <a:rPr lang="en-US" dirty="0" smtClean="0"/>
              <a:t> </a:t>
            </a:r>
            <a:r>
              <a:rPr lang="en-US" dirty="0" err="1" smtClean="0"/>
              <a:t>F(t</a:t>
            </a:r>
            <a:r>
              <a:rPr lang="en-US" dirty="0" smtClean="0"/>
              <a:t>) = (</a:t>
            </a:r>
            <a:r>
              <a:rPr lang="en-US" dirty="0" err="1" smtClean="0"/>
              <a:t>λ</a:t>
            </a:r>
            <a:r>
              <a:rPr lang="en-US" dirty="0" smtClean="0"/>
              <a:t> – </a:t>
            </a:r>
            <a:r>
              <a:rPr lang="en-US" dirty="0" err="1" smtClean="0"/>
              <a:t>μ)F(t</a:t>
            </a:r>
            <a:r>
              <a:rPr lang="en-US" dirty="0" smtClean="0"/>
              <a:t>)</a:t>
            </a:r>
          </a:p>
          <a:p>
            <a:pPr lvl="1">
              <a:buNone/>
            </a:pP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Maple to solve this</a:t>
            </a:r>
            <a:endParaRPr lang="en-US" dirty="0"/>
          </a:p>
        </p:txBody>
      </p:sp>
      <p:pic>
        <p:nvPicPr>
          <p:cNvPr id="6" name="Picture 5"/>
          <p:cNvPicPr>
            <a:picLocks noChangeAspect="1"/>
          </p:cNvPicPr>
          <p:nvPr/>
        </p:nvPicPr>
        <p:blipFill>
          <a:blip r:embed="rId2"/>
          <a:stretch>
            <a:fillRect/>
          </a:stretch>
        </p:blipFill>
        <p:spPr>
          <a:xfrm>
            <a:off x="1600200" y="1752600"/>
            <a:ext cx="5308600" cy="1257300"/>
          </a:xfrm>
          <a:prstGeom prst="rect">
            <a:avLst/>
          </a:prstGeom>
        </p:spPr>
      </p:pic>
      <p:sp>
        <p:nvSpPr>
          <p:cNvPr id="7" name="TextBox 6"/>
          <p:cNvSpPr txBox="1"/>
          <p:nvPr/>
        </p:nvSpPr>
        <p:spPr>
          <a:xfrm>
            <a:off x="1981200" y="3134380"/>
            <a:ext cx="1979270" cy="523220"/>
          </a:xfrm>
          <a:prstGeom prst="rect">
            <a:avLst/>
          </a:prstGeom>
          <a:noFill/>
        </p:spPr>
        <p:txBody>
          <a:bodyPr wrap="none" rtlCol="0">
            <a:spAutoFit/>
          </a:bodyPr>
          <a:lstStyle/>
          <a:p>
            <a:r>
              <a:rPr lang="en-US" sz="2800" i="1" dirty="0" err="1" smtClean="0">
                <a:latin typeface="Times New Roman"/>
                <a:cs typeface="Times New Roman"/>
              </a:rPr>
              <a:t>dsolve(ode</a:t>
            </a:r>
            <a:r>
              <a:rPr lang="en-US" sz="2800" i="1" dirty="0" smtClean="0">
                <a:latin typeface="Times New Roman"/>
                <a:cs typeface="Times New Roman"/>
              </a:rPr>
              <a:t>)</a:t>
            </a:r>
            <a:endParaRPr lang="en-US" sz="2800" i="1" dirty="0">
              <a:latin typeface="Times New Roman"/>
              <a:cs typeface="Times New Roman"/>
            </a:endParaRPr>
          </a:p>
        </p:txBody>
      </p:sp>
      <p:pic>
        <p:nvPicPr>
          <p:cNvPr id="8" name="Picture 7"/>
          <p:cNvPicPr>
            <a:picLocks noChangeAspect="1"/>
          </p:cNvPicPr>
          <p:nvPr/>
        </p:nvPicPr>
        <p:blipFill>
          <a:blip r:embed="rId3"/>
          <a:stretch>
            <a:fillRect/>
          </a:stretch>
        </p:blipFill>
        <p:spPr>
          <a:xfrm>
            <a:off x="2971800" y="3886200"/>
            <a:ext cx="3352800" cy="1371600"/>
          </a:xfrm>
          <a:prstGeom prst="rect">
            <a:avLst/>
          </a:prstGeom>
        </p:spPr>
      </p:pic>
      <p:sp>
        <p:nvSpPr>
          <p:cNvPr id="9" name="TextBox 8"/>
          <p:cNvSpPr txBox="1"/>
          <p:nvPr/>
        </p:nvSpPr>
        <p:spPr>
          <a:xfrm>
            <a:off x="2273772" y="5378678"/>
            <a:ext cx="4635028" cy="523220"/>
          </a:xfrm>
          <a:prstGeom prst="rect">
            <a:avLst/>
          </a:prstGeom>
          <a:noFill/>
        </p:spPr>
        <p:txBody>
          <a:bodyPr wrap="none" rtlCol="0">
            <a:spAutoFit/>
          </a:bodyPr>
          <a:lstStyle/>
          <a:p>
            <a:r>
              <a:rPr lang="en-US" sz="2800" dirty="0" smtClean="0"/>
              <a:t>Exercise: Check the answer</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We will NOT be solving differential equations</a:t>
            </a:r>
          </a:p>
          <a:p>
            <a:endParaRPr lang="en-US" dirty="0" smtClean="0"/>
          </a:p>
          <a:p>
            <a:r>
              <a:rPr lang="en-US" dirty="0" smtClean="0"/>
              <a:t>The lecture is to help you model a physical situation with differential equations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differential equation is an equation involving a function and one or more of its derivatives</a:t>
            </a:r>
          </a:p>
          <a:p>
            <a:r>
              <a:rPr lang="en-US" dirty="0" smtClean="0"/>
              <a:t>It represents how the function changes with respect to something – time or space.</a:t>
            </a:r>
          </a:p>
          <a:p>
            <a:r>
              <a:rPr lang="en-US" dirty="0" smtClean="0"/>
              <a:t>Real-world differential equations are hard to solve</a:t>
            </a:r>
          </a:p>
          <a:p>
            <a:r>
              <a:rPr lang="en-US" dirty="0" smtClean="0"/>
              <a:t>We use numerical approximations</a:t>
            </a:r>
          </a:p>
          <a:p>
            <a:pPr lvl="1"/>
            <a:r>
              <a:rPr lang="en-US" dirty="0" smtClean="0"/>
              <a:t>Maple contains many approximation algorithms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from the solution</a:t>
            </a:r>
            <a:endParaRPr lang="en-US" dirty="0"/>
          </a:p>
        </p:txBody>
      </p:sp>
      <p:sp>
        <p:nvSpPr>
          <p:cNvPr id="3" name="Content Placeholder 2"/>
          <p:cNvSpPr>
            <a:spLocks noGrp="1"/>
          </p:cNvSpPr>
          <p:nvPr>
            <p:ph idx="1"/>
          </p:nvPr>
        </p:nvSpPr>
        <p:spPr/>
        <p:txBody>
          <a:bodyPr/>
          <a:lstStyle/>
          <a:p>
            <a:r>
              <a:rPr lang="en-US" dirty="0" smtClean="0"/>
              <a:t>A differential equation: </a:t>
            </a:r>
            <a:r>
              <a:rPr lang="en-US" dirty="0" err="1" smtClean="0"/>
              <a:t>f’(t</a:t>
            </a:r>
            <a:r>
              <a:rPr lang="en-US" dirty="0" smtClean="0"/>
              <a:t>) = C</a:t>
            </a:r>
          </a:p>
          <a:p>
            <a:r>
              <a:rPr lang="en-US" dirty="0" smtClean="0"/>
              <a:t>A few solutions to </a:t>
            </a:r>
            <a:r>
              <a:rPr lang="en-US" dirty="0" err="1" smtClean="0"/>
              <a:t>f’(t</a:t>
            </a:r>
            <a:r>
              <a:rPr lang="en-US" dirty="0" smtClean="0"/>
              <a:t>)=2:</a:t>
            </a:r>
            <a:endParaRPr lang="en-US" dirty="0"/>
          </a:p>
        </p:txBody>
      </p:sp>
      <p:pic>
        <p:nvPicPr>
          <p:cNvPr id="4" name="Picture 3"/>
          <p:cNvPicPr>
            <a:picLocks noChangeAspect="1"/>
          </p:cNvPicPr>
          <p:nvPr/>
        </p:nvPicPr>
        <p:blipFill>
          <a:blip r:embed="rId2"/>
          <a:stretch>
            <a:fillRect/>
          </a:stretch>
        </p:blipFill>
        <p:spPr>
          <a:xfrm>
            <a:off x="1981200" y="2690813"/>
            <a:ext cx="5181600" cy="3441700"/>
          </a:xfrm>
          <a:prstGeom prst="rect">
            <a:avLst/>
          </a:prstGeom>
        </p:spPr>
      </p:pic>
      <p:sp>
        <p:nvSpPr>
          <p:cNvPr id="5" name="TextBox 4"/>
          <p:cNvSpPr txBox="1"/>
          <p:nvPr/>
        </p:nvSpPr>
        <p:spPr>
          <a:xfrm>
            <a:off x="4116435" y="6031468"/>
            <a:ext cx="248799" cy="369332"/>
          </a:xfrm>
          <a:prstGeom prst="rect">
            <a:avLst/>
          </a:prstGeom>
          <a:noFill/>
        </p:spPr>
        <p:txBody>
          <a:bodyPr wrap="none" rtlCol="0">
            <a:spAutoFit/>
          </a:bodyPr>
          <a:lstStyle/>
          <a:p>
            <a:r>
              <a:rPr lang="en-US" dirty="0" err="1" smtClean="0"/>
              <a:t>t</a:t>
            </a:r>
            <a:endParaRPr lang="en-US" dirty="0"/>
          </a:p>
        </p:txBody>
      </p:sp>
      <p:sp>
        <p:nvSpPr>
          <p:cNvPr id="6" name="TextBox 5"/>
          <p:cNvSpPr txBox="1"/>
          <p:nvPr/>
        </p:nvSpPr>
        <p:spPr>
          <a:xfrm>
            <a:off x="1747865" y="4082534"/>
            <a:ext cx="466669" cy="369332"/>
          </a:xfrm>
          <a:prstGeom prst="rect">
            <a:avLst/>
          </a:prstGeom>
          <a:noFill/>
        </p:spPr>
        <p:txBody>
          <a:bodyPr wrap="none" rtlCol="0">
            <a:spAutoFit/>
          </a:bodyPr>
          <a:lstStyle/>
          <a:p>
            <a:r>
              <a:rPr lang="en-US" dirty="0" err="1" smtClean="0"/>
              <a:t>f(t</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from the solution</a:t>
            </a:r>
            <a:endParaRPr lang="en-US" dirty="0"/>
          </a:p>
        </p:txBody>
      </p:sp>
      <p:sp>
        <p:nvSpPr>
          <p:cNvPr id="3" name="Content Placeholder 2"/>
          <p:cNvSpPr>
            <a:spLocks noGrp="1"/>
          </p:cNvSpPr>
          <p:nvPr>
            <p:ph idx="1"/>
          </p:nvPr>
        </p:nvSpPr>
        <p:spPr/>
        <p:txBody>
          <a:bodyPr/>
          <a:lstStyle/>
          <a:p>
            <a:r>
              <a:rPr lang="en-US" dirty="0" smtClean="0"/>
              <a:t>A differential equation: </a:t>
            </a:r>
            <a:r>
              <a:rPr lang="en-US" dirty="0" err="1" smtClean="0"/>
              <a:t>f’(t</a:t>
            </a:r>
            <a:r>
              <a:rPr lang="en-US" dirty="0" smtClean="0"/>
              <a:t>) = Ct</a:t>
            </a:r>
          </a:p>
          <a:p>
            <a:r>
              <a:rPr lang="en-US" dirty="0" smtClean="0"/>
              <a:t>A few solutions to </a:t>
            </a:r>
            <a:r>
              <a:rPr lang="en-US" dirty="0" err="1" smtClean="0"/>
              <a:t>f’(t</a:t>
            </a:r>
            <a:r>
              <a:rPr lang="en-US" dirty="0" smtClean="0"/>
              <a:t>) = 2t:</a:t>
            </a:r>
            <a:endParaRPr lang="en-US" dirty="0"/>
          </a:p>
        </p:txBody>
      </p:sp>
      <p:pic>
        <p:nvPicPr>
          <p:cNvPr id="4" name="Picture 3"/>
          <p:cNvPicPr>
            <a:picLocks noChangeAspect="1"/>
          </p:cNvPicPr>
          <p:nvPr/>
        </p:nvPicPr>
        <p:blipFill>
          <a:blip r:embed="rId3"/>
          <a:stretch>
            <a:fillRect/>
          </a:stretch>
        </p:blipFill>
        <p:spPr>
          <a:xfrm>
            <a:off x="2160169" y="2895600"/>
            <a:ext cx="5130800" cy="3429000"/>
          </a:xfrm>
          <a:prstGeom prst="rect">
            <a:avLst/>
          </a:prstGeom>
        </p:spPr>
      </p:pic>
      <p:sp>
        <p:nvSpPr>
          <p:cNvPr id="5" name="TextBox 4"/>
          <p:cNvSpPr txBox="1"/>
          <p:nvPr/>
        </p:nvSpPr>
        <p:spPr>
          <a:xfrm>
            <a:off x="4273570" y="6183868"/>
            <a:ext cx="248799" cy="369332"/>
          </a:xfrm>
          <a:prstGeom prst="rect">
            <a:avLst/>
          </a:prstGeom>
          <a:noFill/>
        </p:spPr>
        <p:txBody>
          <a:bodyPr wrap="none" rtlCol="0">
            <a:spAutoFit/>
          </a:bodyPr>
          <a:lstStyle/>
          <a:p>
            <a:r>
              <a:rPr lang="en-US" dirty="0" err="1" smtClean="0"/>
              <a:t>t</a:t>
            </a:r>
            <a:endParaRPr lang="en-US" dirty="0"/>
          </a:p>
        </p:txBody>
      </p:sp>
      <p:sp>
        <p:nvSpPr>
          <p:cNvPr id="6" name="TextBox 5"/>
          <p:cNvSpPr txBox="1"/>
          <p:nvPr/>
        </p:nvSpPr>
        <p:spPr>
          <a:xfrm>
            <a:off x="1905000" y="4234934"/>
            <a:ext cx="466669" cy="369332"/>
          </a:xfrm>
          <a:prstGeom prst="rect">
            <a:avLst/>
          </a:prstGeom>
          <a:noFill/>
        </p:spPr>
        <p:txBody>
          <a:bodyPr wrap="none" rtlCol="0">
            <a:spAutoFit/>
          </a:bodyPr>
          <a:lstStyle/>
          <a:p>
            <a:r>
              <a:rPr lang="en-US" dirty="0" err="1" smtClean="0"/>
              <a:t>f(t</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we know which solution is correct?</a:t>
            </a:r>
          </a:p>
          <a:p>
            <a:r>
              <a:rPr lang="en-US" dirty="0" smtClean="0"/>
              <a:t>If we know any point on the solution, we can decide which is correct!</a:t>
            </a:r>
          </a:p>
          <a:p>
            <a:r>
              <a:rPr lang="en-US" dirty="0" smtClean="0"/>
              <a:t>Only one point is necessary for this type of problem</a:t>
            </a:r>
          </a:p>
          <a:p>
            <a:pPr>
              <a:buFont typeface="Wingdings" charset="2"/>
              <a:buChar char="Ø"/>
            </a:pPr>
            <a:r>
              <a:rPr lang="en-US" b="1" dirty="0" smtClean="0"/>
              <a:t>Initial condition!!</a:t>
            </a:r>
          </a:p>
          <a:p>
            <a:pPr>
              <a:buFont typeface="Wingdings" charset="2"/>
              <a:buChar char="q"/>
            </a:pPr>
            <a:r>
              <a:rPr lang="en-US" b="1" dirty="0" smtClean="0"/>
              <a:t>Exercise: </a:t>
            </a:r>
            <a:r>
              <a:rPr lang="en-US" dirty="0" smtClean="0"/>
              <a:t>If </a:t>
            </a:r>
            <a:r>
              <a:rPr lang="en-US" dirty="0" err="1" smtClean="0"/>
              <a:t>f’(t</a:t>
            </a:r>
            <a:r>
              <a:rPr lang="en-US" dirty="0" smtClean="0"/>
              <a:t>)=2t and (t</a:t>
            </a:r>
            <a:r>
              <a:rPr lang="en-US" baseline="-25000" dirty="0" smtClean="0"/>
              <a:t>0</a:t>
            </a:r>
            <a:r>
              <a:rPr lang="en-US" dirty="0" smtClean="0"/>
              <a:t>,f(t</a:t>
            </a:r>
            <a:r>
              <a:rPr lang="en-US" baseline="-25000" dirty="0" smtClean="0"/>
              <a:t>0</a:t>
            </a:r>
            <a:r>
              <a:rPr lang="en-US" dirty="0" smtClean="0"/>
              <a:t>)) = (4,22), what is </a:t>
            </a:r>
            <a:r>
              <a:rPr lang="en-US" dirty="0" err="1" smtClean="0"/>
              <a:t>f(t</a:t>
            </a:r>
            <a:r>
              <a:rPr lang="en-US" dirty="0" smtClean="0"/>
              <a:t>)?</a:t>
            </a:r>
          </a:p>
          <a:p>
            <a:pPr>
              <a:buFont typeface="Wingdings" charset="2"/>
              <a:buChar char="q"/>
            </a:pPr>
            <a:r>
              <a:rPr lang="en-US" b="1" dirty="0" smtClean="0"/>
              <a:t>Answer: </a:t>
            </a:r>
            <a:r>
              <a:rPr lang="en-US" dirty="0" err="1" smtClean="0"/>
              <a:t>f(t</a:t>
            </a:r>
            <a:r>
              <a:rPr lang="en-US" dirty="0" smtClean="0"/>
              <a:t>) = x</a:t>
            </a:r>
            <a:r>
              <a:rPr lang="en-US" baseline="30000" dirty="0" smtClean="0"/>
              <a:t>2</a:t>
            </a:r>
            <a:r>
              <a:rPr lang="en-US" dirty="0" smtClean="0"/>
              <a:t>+6</a:t>
            </a:r>
            <a:r>
              <a:rPr lang="en-US" b="1" dirty="0" smtClean="0"/>
              <a:t>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 question</a:t>
            </a:r>
            <a:endParaRPr lang="en-US" dirty="0"/>
          </a:p>
        </p:txBody>
      </p:sp>
      <p:pic>
        <p:nvPicPr>
          <p:cNvPr id="4" name="Content Placeholder 3" descr="cattle-grazing.jpg"/>
          <p:cNvPicPr>
            <a:picLocks noGrp="1" noChangeAspect="1"/>
          </p:cNvPicPr>
          <p:nvPr>
            <p:ph sz="half" idx="1"/>
          </p:nvPr>
        </p:nvPicPr>
        <p:blipFill>
          <a:blip r:embed="rId2"/>
          <a:stretch>
            <a:fillRect/>
          </a:stretch>
        </p:blipFill>
        <p:spPr>
          <a:xfrm>
            <a:off x="1182688" y="2794794"/>
            <a:ext cx="3810000" cy="2143125"/>
          </a:xfrm>
        </p:spPr>
      </p:pic>
      <p:sp>
        <p:nvSpPr>
          <p:cNvPr id="6" name="Content Placeholder 5"/>
          <p:cNvSpPr>
            <a:spLocks noGrp="1"/>
          </p:cNvSpPr>
          <p:nvPr>
            <p:ph sz="half" idx="2"/>
          </p:nvPr>
        </p:nvSpPr>
        <p:spPr>
          <a:xfrm>
            <a:off x="1182688" y="1600201"/>
            <a:ext cx="7772400" cy="1194594"/>
          </a:xfrm>
        </p:spPr>
        <p:txBody>
          <a:bodyPr/>
          <a:lstStyle/>
          <a:p>
            <a:r>
              <a:rPr lang="en-US" sz="3200" dirty="0" smtClean="0"/>
              <a:t>How many cattle can graze on a 1,000,000 acre spread?</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a population problem</a:t>
            </a:r>
            <a:endParaRPr lang="en-US" dirty="0"/>
          </a:p>
        </p:txBody>
      </p:sp>
      <p:sp>
        <p:nvSpPr>
          <p:cNvPr id="3" name="Content Placeholder 2"/>
          <p:cNvSpPr>
            <a:spLocks noGrp="1"/>
          </p:cNvSpPr>
          <p:nvPr>
            <p:ph idx="1"/>
          </p:nvPr>
        </p:nvSpPr>
        <p:spPr/>
        <p:txBody>
          <a:bodyPr/>
          <a:lstStyle/>
          <a:p>
            <a:endParaRPr lang="en-US" dirty="0" smtClean="0"/>
          </a:p>
          <a:p>
            <a:r>
              <a:rPr lang="en-US" dirty="0" smtClean="0"/>
              <a:t>Population growth with a maximum carrying capacity:</a:t>
            </a:r>
          </a:p>
          <a:p>
            <a:endParaRPr lang="en-US" dirty="0" smtClean="0"/>
          </a:p>
          <a:p>
            <a:pPr lvl="1"/>
            <a:r>
              <a:rPr lang="en-US" dirty="0" smtClean="0"/>
              <a:t>Carrying capacity of 1,000,000 acres for grazing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questions ode’s can answer</a:t>
            </a:r>
          </a:p>
          <a:p>
            <a:r>
              <a:rPr lang="en-US" dirty="0" smtClean="0"/>
              <a:t>Quick example</a:t>
            </a:r>
          </a:p>
          <a:p>
            <a:r>
              <a:rPr lang="en-US" dirty="0" smtClean="0"/>
              <a:t>How to solve differential equations</a:t>
            </a:r>
          </a:p>
          <a:p>
            <a:r>
              <a:rPr lang="en-US" dirty="0" smtClean="0"/>
              <a:t>Second example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P(t</a:t>
            </a:r>
            <a:r>
              <a:rPr lang="en-US" dirty="0" smtClean="0"/>
              <a:t>) is the population at time </a:t>
            </a:r>
            <a:r>
              <a:rPr lang="en-US" dirty="0" err="1" smtClean="0"/>
              <a:t>t</a:t>
            </a:r>
            <a:endParaRPr lang="en-US" dirty="0" smtClean="0"/>
          </a:p>
          <a:p>
            <a:r>
              <a:rPr lang="en-US" dirty="0" err="1" smtClean="0"/>
              <a:t>r</a:t>
            </a:r>
            <a:r>
              <a:rPr lang="en-US" dirty="0" smtClean="0"/>
              <a:t> is the growth rate of P (births-deaths)</a:t>
            </a:r>
          </a:p>
          <a:p>
            <a:r>
              <a:rPr lang="en-US" dirty="0" smtClean="0"/>
              <a:t>K is the environmental carrying capacity</a:t>
            </a:r>
          </a:p>
          <a:p>
            <a:endParaRPr lang="en-US" dirty="0" smtClean="0"/>
          </a:p>
          <a:p>
            <a:endParaRPr lang="en-US" dirty="0" smtClean="0"/>
          </a:p>
          <a:p>
            <a:endParaRPr lang="en-US" dirty="0" smtClean="0"/>
          </a:p>
          <a:p>
            <a:endParaRPr lang="en-US" dirty="0" smtClean="0"/>
          </a:p>
          <a:p>
            <a:r>
              <a:rPr lang="en-US" dirty="0" smtClean="0"/>
              <a:t>Exercise: Use Maple to make a graph of the function </a:t>
            </a:r>
            <a:r>
              <a:rPr lang="en-US" dirty="0" err="1" smtClean="0"/>
              <a:t>f(x</a:t>
            </a:r>
            <a:r>
              <a:rPr lang="en-US" dirty="0" smtClean="0"/>
              <a:t>) = rx(1-x/K)</a:t>
            </a:r>
            <a:endParaRPr lang="en-US" dirty="0"/>
          </a:p>
        </p:txBody>
      </p:sp>
      <p:pic>
        <p:nvPicPr>
          <p:cNvPr id="5" name="Picture 4"/>
          <p:cNvPicPr>
            <a:picLocks noChangeAspect="1"/>
          </p:cNvPicPr>
          <p:nvPr/>
        </p:nvPicPr>
        <p:blipFill>
          <a:blip r:embed="rId2"/>
          <a:stretch>
            <a:fillRect/>
          </a:stretch>
        </p:blipFill>
        <p:spPr>
          <a:xfrm>
            <a:off x="2235200" y="3276600"/>
            <a:ext cx="4775200" cy="1447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pic>
        <p:nvPicPr>
          <p:cNvPr id="4" name="Picture 3"/>
          <p:cNvPicPr>
            <a:picLocks noChangeAspect="1"/>
          </p:cNvPicPr>
          <p:nvPr/>
        </p:nvPicPr>
        <p:blipFill>
          <a:blip r:embed="rId2"/>
          <a:stretch>
            <a:fillRect/>
          </a:stretch>
        </p:blipFill>
        <p:spPr>
          <a:xfrm>
            <a:off x="1600200" y="1447800"/>
            <a:ext cx="6267429" cy="522848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p:txBody>
      </p:sp>
      <p:pic>
        <p:nvPicPr>
          <p:cNvPr id="7" name="Picture 6"/>
          <p:cNvPicPr>
            <a:picLocks noChangeAspect="1"/>
          </p:cNvPicPr>
          <p:nvPr/>
        </p:nvPicPr>
        <p:blipFill>
          <a:blip r:embed="rId2">
            <a:lum contrast="100000"/>
          </a:blip>
          <a:stretch>
            <a:fillRect/>
          </a:stretch>
        </p:blipFill>
        <p:spPr>
          <a:xfrm>
            <a:off x="3048000" y="3293790"/>
            <a:ext cx="3619500" cy="32112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a:p>
            <a:pPr lvl="1"/>
            <a:r>
              <a:rPr lang="en-US" dirty="0" smtClean="0"/>
              <a:t>At first, it grows slowly (why?)</a:t>
            </a:r>
          </a:p>
        </p:txBody>
      </p:sp>
      <p:pic>
        <p:nvPicPr>
          <p:cNvPr id="7" name="Picture 6"/>
          <p:cNvPicPr>
            <a:picLocks noChangeAspect="1"/>
          </p:cNvPicPr>
          <p:nvPr/>
        </p:nvPicPr>
        <p:blipFill>
          <a:blip r:embed="rId2">
            <a:lum contrast="100000"/>
          </a:blip>
          <a:stretch>
            <a:fillRect/>
          </a:stretch>
        </p:blipFill>
        <p:spPr>
          <a:xfrm>
            <a:off x="3048000" y="3293790"/>
            <a:ext cx="3619500" cy="32112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a:p>
            <a:pPr lvl="1"/>
            <a:r>
              <a:rPr lang="en-US" dirty="0" smtClean="0"/>
              <a:t>At first, it grows slowly (why?)</a:t>
            </a:r>
          </a:p>
          <a:p>
            <a:pPr lvl="1"/>
            <a:r>
              <a:rPr lang="en-US" dirty="0" smtClean="0"/>
              <a:t>Then it grows fast (why?)</a:t>
            </a:r>
          </a:p>
        </p:txBody>
      </p:sp>
      <p:pic>
        <p:nvPicPr>
          <p:cNvPr id="7" name="Picture 6"/>
          <p:cNvPicPr>
            <a:picLocks noChangeAspect="1"/>
          </p:cNvPicPr>
          <p:nvPr/>
        </p:nvPicPr>
        <p:blipFill>
          <a:blip r:embed="rId2">
            <a:lum contrast="100000"/>
          </a:blip>
          <a:stretch>
            <a:fillRect/>
          </a:stretch>
        </p:blipFill>
        <p:spPr>
          <a:xfrm>
            <a:off x="2743200" y="3646760"/>
            <a:ext cx="3619500" cy="32112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Population Growth</a:t>
            </a:r>
            <a:endParaRPr lang="en-US" dirty="0"/>
          </a:p>
        </p:txBody>
      </p:sp>
      <p:sp>
        <p:nvSpPr>
          <p:cNvPr id="3" name="Content Placeholder 2"/>
          <p:cNvSpPr>
            <a:spLocks noGrp="1"/>
          </p:cNvSpPr>
          <p:nvPr>
            <p:ph idx="1"/>
          </p:nvPr>
        </p:nvSpPr>
        <p:spPr/>
        <p:txBody>
          <a:bodyPr/>
          <a:lstStyle/>
          <a:p>
            <a:r>
              <a:rPr lang="en-US" dirty="0" smtClean="0"/>
              <a:t>Can you guess what the curve for </a:t>
            </a:r>
            <a:r>
              <a:rPr lang="en-US" dirty="0" err="1" smtClean="0"/>
              <a:t>P(t</a:t>
            </a:r>
            <a:r>
              <a:rPr lang="en-US" dirty="0" smtClean="0"/>
              <a:t>) looks like?</a:t>
            </a:r>
          </a:p>
          <a:p>
            <a:pPr lvl="1"/>
            <a:r>
              <a:rPr lang="en-US" dirty="0" smtClean="0"/>
              <a:t>At first, it grows slowly (why?)</a:t>
            </a:r>
          </a:p>
          <a:p>
            <a:pPr lvl="1"/>
            <a:r>
              <a:rPr lang="en-US" dirty="0" smtClean="0"/>
              <a:t>Then it grows fast (why?)</a:t>
            </a:r>
          </a:p>
          <a:p>
            <a:pPr lvl="1"/>
            <a:r>
              <a:rPr lang="en-US" dirty="0" smtClean="0"/>
              <a:t>Then it must slow down (why?)</a:t>
            </a:r>
            <a:endParaRPr lang="en-US" dirty="0"/>
          </a:p>
        </p:txBody>
      </p:sp>
      <p:pic>
        <p:nvPicPr>
          <p:cNvPr id="5" name="Picture 4"/>
          <p:cNvPicPr>
            <a:picLocks noChangeAspect="1"/>
          </p:cNvPicPr>
          <p:nvPr/>
        </p:nvPicPr>
        <p:blipFill>
          <a:blip r:embed="rId2">
            <a:lum contrast="100000"/>
          </a:blip>
          <a:stretch>
            <a:fillRect/>
          </a:stretch>
        </p:blipFill>
        <p:spPr>
          <a:xfrm>
            <a:off x="3200400" y="4221403"/>
            <a:ext cx="2971800" cy="263659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Sigmoid Curve</a:t>
            </a:r>
            <a:endParaRPr lang="en-US" dirty="0"/>
          </a:p>
        </p:txBody>
      </p:sp>
      <p:pic>
        <p:nvPicPr>
          <p:cNvPr id="9" name="Content Placeholder 8"/>
          <p:cNvPicPr>
            <a:picLocks noGrp="1" noChangeAspect="1"/>
          </p:cNvPicPr>
          <p:nvPr>
            <p:ph sz="half" idx="1"/>
          </p:nvPr>
        </p:nvPicPr>
        <p:blipFill>
          <a:blip r:embed="rId2"/>
          <a:stretch>
            <a:fillRect/>
          </a:stretch>
        </p:blipFill>
        <p:spPr>
          <a:xfrm>
            <a:off x="2155802" y="3048000"/>
            <a:ext cx="6019800" cy="3810000"/>
          </a:xfrm>
          <a:prstGeom prst="rect">
            <a:avLst/>
          </a:prstGeom>
        </p:spPr>
      </p:pic>
      <p:pic>
        <p:nvPicPr>
          <p:cNvPr id="4" name="Picture 3"/>
          <p:cNvPicPr>
            <a:picLocks noChangeAspect="1"/>
          </p:cNvPicPr>
          <p:nvPr/>
        </p:nvPicPr>
        <p:blipFill>
          <a:blip r:embed="rId3">
            <a:lum contrast="100000"/>
          </a:blip>
          <a:stretch>
            <a:fillRect/>
          </a:stretch>
        </p:blipFill>
        <p:spPr>
          <a:xfrm>
            <a:off x="0" y="2186901"/>
            <a:ext cx="2971800" cy="2636597"/>
          </a:xfrm>
          <a:prstGeom prst="rect">
            <a:avLst/>
          </a:prstGeom>
        </p:spPr>
      </p:pic>
      <p:sp>
        <p:nvSpPr>
          <p:cNvPr id="5" name="TextBox 4"/>
          <p:cNvSpPr txBox="1"/>
          <p:nvPr/>
        </p:nvSpPr>
        <p:spPr>
          <a:xfrm>
            <a:off x="457200" y="1653501"/>
            <a:ext cx="1698602" cy="369332"/>
          </a:xfrm>
          <a:prstGeom prst="rect">
            <a:avLst/>
          </a:prstGeom>
          <a:noFill/>
        </p:spPr>
        <p:txBody>
          <a:bodyPr wrap="none" rtlCol="0">
            <a:spAutoFit/>
          </a:bodyPr>
          <a:lstStyle/>
          <a:p>
            <a:r>
              <a:rPr lang="en-US" dirty="0" smtClean="0"/>
              <a:t>The derivative:</a:t>
            </a:r>
            <a:endParaRPr lang="en-US" dirty="0"/>
          </a:p>
        </p:txBody>
      </p:sp>
      <p:sp>
        <p:nvSpPr>
          <p:cNvPr id="6" name="TextBox 5"/>
          <p:cNvSpPr txBox="1"/>
          <p:nvPr/>
        </p:nvSpPr>
        <p:spPr>
          <a:xfrm>
            <a:off x="4800600" y="2514600"/>
            <a:ext cx="1275146" cy="369332"/>
          </a:xfrm>
          <a:prstGeom prst="rect">
            <a:avLst/>
          </a:prstGeom>
          <a:noFill/>
        </p:spPr>
        <p:txBody>
          <a:bodyPr wrap="none" rtlCol="0">
            <a:spAutoFit/>
          </a:bodyPr>
          <a:lstStyle/>
          <a:p>
            <a:r>
              <a:rPr lang="en-US" smtClean="0"/>
              <a:t>The curve:</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Logistic Function</a:t>
            </a:r>
            <a:endParaRPr lang="en-US" dirty="0"/>
          </a:p>
        </p:txBody>
      </p:sp>
      <p:sp>
        <p:nvSpPr>
          <p:cNvPr id="5" name="Content Placeholder 4"/>
          <p:cNvSpPr>
            <a:spLocks noGrp="1"/>
          </p:cNvSpPr>
          <p:nvPr>
            <p:ph idx="1"/>
          </p:nvPr>
        </p:nvSpPr>
        <p:spPr/>
        <p:txBody>
          <a:bodyPr/>
          <a:lstStyle/>
          <a:p>
            <a:r>
              <a:rPr lang="en-US" dirty="0" smtClean="0"/>
              <a:t>Exercise: use Maple to solve the ode</a:t>
            </a:r>
          </a:p>
          <a:p>
            <a:endParaRPr lang="en-US" dirty="0" smtClean="0"/>
          </a:p>
          <a:p>
            <a:endParaRPr lang="en-US" dirty="0" smtClean="0"/>
          </a:p>
          <a:p>
            <a:endParaRPr lang="en-US" dirty="0" smtClean="0"/>
          </a:p>
          <a:p>
            <a:endParaRPr lang="en-US" dirty="0" smtClean="0"/>
          </a:p>
          <a:p>
            <a:pPr lvl="1"/>
            <a:r>
              <a:rPr lang="en-US" dirty="0" smtClean="0"/>
              <a:t>First symbolically</a:t>
            </a:r>
          </a:p>
        </p:txBody>
      </p:sp>
      <p:pic>
        <p:nvPicPr>
          <p:cNvPr id="6" name="Picture 5"/>
          <p:cNvPicPr>
            <a:picLocks noChangeAspect="1"/>
          </p:cNvPicPr>
          <p:nvPr/>
        </p:nvPicPr>
        <p:blipFill>
          <a:blip r:embed="rId2"/>
          <a:stretch>
            <a:fillRect/>
          </a:stretch>
        </p:blipFill>
        <p:spPr>
          <a:xfrm>
            <a:off x="2235200" y="2552700"/>
            <a:ext cx="4775200" cy="1447800"/>
          </a:xfrm>
          <a:prstGeom prst="rect">
            <a:avLst/>
          </a:prstGeom>
        </p:spPr>
      </p:pic>
      <p:pic>
        <p:nvPicPr>
          <p:cNvPr id="7" name="Picture 6"/>
          <p:cNvPicPr>
            <a:picLocks noChangeAspect="1"/>
          </p:cNvPicPr>
          <p:nvPr/>
        </p:nvPicPr>
        <p:blipFill>
          <a:blip r:embed="rId3"/>
          <a:stretch>
            <a:fillRect/>
          </a:stretch>
        </p:blipFill>
        <p:spPr>
          <a:xfrm>
            <a:off x="2590800" y="4953000"/>
            <a:ext cx="3860800" cy="1511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Logistic Function</a:t>
            </a:r>
            <a:endParaRPr lang="en-US" dirty="0"/>
          </a:p>
        </p:txBody>
      </p:sp>
      <p:sp>
        <p:nvSpPr>
          <p:cNvPr id="3" name="Content Placeholder 2"/>
          <p:cNvSpPr>
            <a:spLocks noGrp="1"/>
          </p:cNvSpPr>
          <p:nvPr>
            <p:ph idx="1"/>
          </p:nvPr>
        </p:nvSpPr>
        <p:spPr/>
        <p:txBody>
          <a:bodyPr/>
          <a:lstStyle/>
          <a:p>
            <a:r>
              <a:rPr lang="en-US" dirty="0" smtClean="0"/>
              <a:t>May also be written</a:t>
            </a:r>
          </a:p>
          <a:p>
            <a:endParaRPr lang="en-US" dirty="0" smtClean="0"/>
          </a:p>
          <a:p>
            <a:endParaRPr lang="en-US" dirty="0" smtClean="0"/>
          </a:p>
          <a:p>
            <a:r>
              <a:rPr lang="en-US" dirty="0" smtClean="0"/>
              <a:t>or</a:t>
            </a:r>
          </a:p>
          <a:p>
            <a:endParaRPr lang="en-US" dirty="0" smtClean="0"/>
          </a:p>
          <a:p>
            <a:endParaRPr lang="en-US" dirty="0" smtClean="0"/>
          </a:p>
          <a:p>
            <a:r>
              <a:rPr lang="en-US" dirty="0" smtClean="0"/>
              <a:t>What is the limit as </a:t>
            </a:r>
            <a:r>
              <a:rPr lang="en-US" dirty="0" err="1" smtClean="0"/>
              <a:t>t</a:t>
            </a:r>
            <a:r>
              <a:rPr lang="en-US" dirty="0" smtClean="0"/>
              <a:t>-&gt;∞ of </a:t>
            </a:r>
            <a:r>
              <a:rPr lang="en-US" dirty="0" err="1" smtClean="0"/>
              <a:t>P(t</a:t>
            </a:r>
            <a:r>
              <a:rPr lang="en-US" dirty="0" smtClean="0"/>
              <a:t>)?</a:t>
            </a:r>
          </a:p>
          <a:p>
            <a:r>
              <a:rPr lang="en-US" dirty="0" smtClean="0"/>
              <a:t>P</a:t>
            </a:r>
            <a:r>
              <a:rPr lang="en-US" baseline="-25000" dirty="0" smtClean="0"/>
              <a:t>0</a:t>
            </a:r>
            <a:r>
              <a:rPr lang="en-US" dirty="0" smtClean="0"/>
              <a:t> is the initial condition (consider </a:t>
            </a:r>
            <a:r>
              <a:rPr lang="en-US" dirty="0" err="1" smtClean="0"/>
              <a:t>t</a:t>
            </a:r>
            <a:r>
              <a:rPr lang="en-US" dirty="0" smtClean="0"/>
              <a:t>=0)</a:t>
            </a:r>
            <a:endParaRPr lang="en-US" dirty="0"/>
          </a:p>
        </p:txBody>
      </p:sp>
      <p:pic>
        <p:nvPicPr>
          <p:cNvPr id="4" name="Picture 3"/>
          <p:cNvPicPr>
            <a:picLocks noChangeAspect="1"/>
          </p:cNvPicPr>
          <p:nvPr/>
        </p:nvPicPr>
        <p:blipFill>
          <a:blip r:embed="rId2"/>
          <a:stretch>
            <a:fillRect/>
          </a:stretch>
        </p:blipFill>
        <p:spPr>
          <a:xfrm>
            <a:off x="2133600" y="2362200"/>
            <a:ext cx="4584700" cy="1333500"/>
          </a:xfrm>
          <a:prstGeom prst="rect">
            <a:avLst/>
          </a:prstGeom>
        </p:spPr>
      </p:pic>
      <p:pic>
        <p:nvPicPr>
          <p:cNvPr id="5" name="Picture 4"/>
          <p:cNvPicPr>
            <a:picLocks noChangeAspect="1"/>
          </p:cNvPicPr>
          <p:nvPr/>
        </p:nvPicPr>
        <p:blipFill>
          <a:blip r:embed="rId3"/>
          <a:stretch>
            <a:fillRect/>
          </a:stretch>
        </p:blipFill>
        <p:spPr>
          <a:xfrm>
            <a:off x="2057400" y="3695700"/>
            <a:ext cx="4711700" cy="1397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Logistic Function</a:t>
            </a:r>
            <a:endParaRPr lang="en-US" dirty="0"/>
          </a:p>
        </p:txBody>
      </p:sp>
      <p:sp>
        <p:nvSpPr>
          <p:cNvPr id="3" name="Content Placeholder 2"/>
          <p:cNvSpPr>
            <a:spLocks noGrp="1"/>
          </p:cNvSpPr>
          <p:nvPr>
            <p:ph idx="1"/>
          </p:nvPr>
        </p:nvSpPr>
        <p:spPr/>
        <p:txBody>
          <a:bodyPr/>
          <a:lstStyle/>
          <a:p>
            <a:r>
              <a:rPr lang="en-US" dirty="0" smtClean="0"/>
              <a:t>Exercise:</a:t>
            </a:r>
          </a:p>
          <a:p>
            <a:pPr lvl="1"/>
            <a:r>
              <a:rPr lang="en-US" dirty="0" smtClean="0"/>
              <a:t>Solve for </a:t>
            </a:r>
          </a:p>
          <a:p>
            <a:pPr lvl="2"/>
            <a:r>
              <a:rPr lang="en-US" dirty="0" smtClean="0"/>
              <a:t>growth rate=2 (births-deaths)</a:t>
            </a:r>
          </a:p>
          <a:p>
            <a:pPr lvl="2"/>
            <a:r>
              <a:rPr lang="en-US" dirty="0" smtClean="0"/>
              <a:t>Carrying capacity=50</a:t>
            </a:r>
          </a:p>
          <a:p>
            <a:pPr lvl="2"/>
            <a:r>
              <a:rPr lang="en-US" dirty="0" smtClean="0"/>
              <a:t>Initial population=2 (with an initial condition, we can get the exact function)</a:t>
            </a:r>
          </a:p>
          <a:p>
            <a:pPr lvl="1"/>
            <a:endParaRPr lang="en-US" dirty="0" smtClean="0"/>
          </a:p>
          <a:p>
            <a:pPr lvl="1"/>
            <a:r>
              <a:rPr lang="en-US" dirty="0" smtClean="0"/>
              <a:t>Plot the solution against </a:t>
            </a:r>
            <a:r>
              <a:rPr lang="en-US" dirty="0" err="1" smtClean="0"/>
              <a:t>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86600" cy="1143000"/>
          </a:xfrm>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t>How many tons of fish can fishermen harvest from a lake each year without endangering the fish population?</a:t>
            </a:r>
            <a:endParaRPr lang="en-US" dirty="0"/>
          </a:p>
        </p:txBody>
      </p:sp>
      <p:pic>
        <p:nvPicPr>
          <p:cNvPr id="4" name="Picture 3" descr="fish.jpg"/>
          <p:cNvPicPr>
            <a:picLocks noChangeAspect="1"/>
          </p:cNvPicPr>
          <p:nvPr/>
        </p:nvPicPr>
        <p:blipFill>
          <a:blip r:embed="rId2"/>
          <a:stretch>
            <a:fillRect/>
          </a:stretch>
        </p:blipFill>
        <p:spPr>
          <a:xfrm>
            <a:off x="1752600" y="3200400"/>
            <a:ext cx="6324600" cy="328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Third question</a:t>
            </a:r>
            <a:endParaRPr lang="en-US" dirty="0"/>
          </a:p>
        </p:txBody>
      </p:sp>
      <p:sp>
        <p:nvSpPr>
          <p:cNvPr id="6" name="Content Placeholder 5"/>
          <p:cNvSpPr>
            <a:spLocks noGrp="1"/>
          </p:cNvSpPr>
          <p:nvPr>
            <p:ph idx="1"/>
          </p:nvPr>
        </p:nvSpPr>
        <p:spPr/>
        <p:txBody>
          <a:bodyPr/>
          <a:lstStyle/>
          <a:p>
            <a:r>
              <a:rPr lang="en-US" smtClean="0"/>
              <a:t>How long ago did prehistoric humans paint on the walls of Lascaux, France?</a:t>
            </a:r>
            <a:endParaRPr lang="en-US" dirty="0"/>
          </a:p>
        </p:txBody>
      </p:sp>
      <p:pic>
        <p:nvPicPr>
          <p:cNvPr id="7" name="Content Placeholder 3" descr="cave-nc-witcombe-sbc.jpg"/>
          <p:cNvPicPr>
            <a:picLocks noChangeAspect="1"/>
          </p:cNvPicPr>
          <p:nvPr/>
        </p:nvPicPr>
        <p:blipFill>
          <a:blip r:embed="rId2"/>
          <a:srcRect l="7524" r="7524"/>
          <a:stretch>
            <a:fillRect/>
          </a:stretch>
        </p:blipFill>
        <p:spPr>
          <a:xfrm>
            <a:off x="2209800" y="2743200"/>
            <a:ext cx="5029200" cy="37719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dating</a:t>
            </a:r>
            <a:endParaRPr lang="en-US" dirty="0"/>
          </a:p>
        </p:txBody>
      </p:sp>
      <p:sp>
        <p:nvSpPr>
          <p:cNvPr id="3" name="Content Placeholder 2"/>
          <p:cNvSpPr>
            <a:spLocks noGrp="1"/>
          </p:cNvSpPr>
          <p:nvPr>
            <p:ph idx="1"/>
          </p:nvPr>
        </p:nvSpPr>
        <p:spPr/>
        <p:txBody>
          <a:bodyPr>
            <a:normAutofit fontScale="92500"/>
          </a:bodyPr>
          <a:lstStyle/>
          <a:p>
            <a:r>
              <a:rPr lang="en-US" dirty="0" smtClean="0"/>
              <a:t>The ratio of carbon-14 to carbon-12 is constant</a:t>
            </a:r>
          </a:p>
          <a:p>
            <a:r>
              <a:rPr lang="en-US" dirty="0" smtClean="0"/>
              <a:t>Living things are continually incorporating new carbon, so their ratio is the same</a:t>
            </a:r>
          </a:p>
          <a:p>
            <a:r>
              <a:rPr lang="en-US" dirty="0" smtClean="0"/>
              <a:t>When they die, the carbon-14 begins to decay (and no new carbon is incorporated)</a:t>
            </a:r>
          </a:p>
          <a:p>
            <a:r>
              <a:rPr lang="en-US" dirty="0" smtClean="0"/>
              <a:t>Therefore – we can estimate dates using the half-life of carbon-14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Carbon-14 dating</a:t>
            </a:r>
            <a:endParaRPr lang="en-US" dirty="0"/>
          </a:p>
        </p:txBody>
      </p:sp>
      <p:sp>
        <p:nvSpPr>
          <p:cNvPr id="5" name="Content Placeholder 4"/>
          <p:cNvSpPr>
            <a:spLocks noGrp="1"/>
          </p:cNvSpPr>
          <p:nvPr>
            <p:ph idx="1"/>
          </p:nvPr>
        </p:nvSpPr>
        <p:spPr/>
        <p:txBody>
          <a:bodyPr/>
          <a:lstStyle/>
          <a:p>
            <a:r>
              <a:rPr lang="en-US" dirty="0" smtClean="0"/>
              <a:t>The differential equation is:</a:t>
            </a:r>
          </a:p>
          <a:p>
            <a:endParaRPr lang="en-US" dirty="0" smtClean="0"/>
          </a:p>
          <a:p>
            <a:endParaRPr lang="en-US" dirty="0" smtClean="0"/>
          </a:p>
          <a:p>
            <a:endParaRPr lang="en-US" dirty="0" smtClean="0"/>
          </a:p>
          <a:p>
            <a:r>
              <a:rPr lang="en-US" dirty="0" smtClean="0"/>
              <a:t>The solution is:</a:t>
            </a:r>
          </a:p>
          <a:p>
            <a:pPr>
              <a:buNone/>
            </a:pPr>
            <a:endParaRPr lang="en-US" dirty="0"/>
          </a:p>
        </p:txBody>
      </p:sp>
      <p:pic>
        <p:nvPicPr>
          <p:cNvPr id="6" name="Picture 5"/>
          <p:cNvPicPr>
            <a:picLocks noChangeAspect="1"/>
          </p:cNvPicPr>
          <p:nvPr/>
        </p:nvPicPr>
        <p:blipFill>
          <a:blip r:embed="rId3"/>
          <a:stretch>
            <a:fillRect/>
          </a:stretch>
        </p:blipFill>
        <p:spPr>
          <a:xfrm>
            <a:off x="2857500" y="2286000"/>
            <a:ext cx="4076700" cy="1691076"/>
          </a:xfrm>
          <a:prstGeom prst="rect">
            <a:avLst/>
          </a:prstGeom>
        </p:spPr>
      </p:pic>
      <p:pic>
        <p:nvPicPr>
          <p:cNvPr id="7" name="Picture 6"/>
          <p:cNvPicPr>
            <a:picLocks noChangeAspect="1"/>
          </p:cNvPicPr>
          <p:nvPr/>
        </p:nvPicPr>
        <p:blipFill>
          <a:blip r:embed="rId4"/>
          <a:stretch>
            <a:fillRect/>
          </a:stretch>
        </p:blipFill>
        <p:spPr>
          <a:xfrm>
            <a:off x="3124200" y="4572000"/>
            <a:ext cx="2895600" cy="136646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half-life</a:t>
            </a:r>
            <a:endParaRPr lang="en-US" dirty="0"/>
          </a:p>
        </p:txBody>
      </p:sp>
      <p:sp>
        <p:nvSpPr>
          <p:cNvPr id="3" name="Content Placeholder 2"/>
          <p:cNvSpPr>
            <a:spLocks noGrp="1"/>
          </p:cNvSpPr>
          <p:nvPr>
            <p:ph idx="1"/>
          </p:nvPr>
        </p:nvSpPr>
        <p:spPr/>
        <p:txBody>
          <a:bodyPr/>
          <a:lstStyle/>
          <a:p>
            <a:r>
              <a:rPr lang="en-US" dirty="0" smtClean="0"/>
              <a:t>The half-life is how long it takes half of the substance to go away</a:t>
            </a:r>
          </a:p>
          <a:p>
            <a:r>
              <a:rPr lang="en-US" dirty="0" smtClean="0"/>
              <a:t>Let t</a:t>
            </a:r>
            <a:r>
              <a:rPr lang="en-US" baseline="-25000" dirty="0" smtClean="0"/>
              <a:t>0</a:t>
            </a:r>
            <a:r>
              <a:rPr lang="en-US" dirty="0" smtClean="0"/>
              <a:t> be the start time</a:t>
            </a:r>
          </a:p>
          <a:p>
            <a:r>
              <a:rPr lang="en-US" dirty="0" smtClean="0"/>
              <a:t>Let t</a:t>
            </a:r>
            <a:r>
              <a:rPr lang="en-US" baseline="-25000" dirty="0" smtClean="0"/>
              <a:t>1/2</a:t>
            </a:r>
            <a:r>
              <a:rPr lang="en-US" dirty="0" smtClean="0"/>
              <a:t> be the time when half has gone away</a:t>
            </a:r>
          </a:p>
          <a:p>
            <a:r>
              <a:rPr lang="en-US" dirty="0" smtClean="0"/>
              <a:t>C(t</a:t>
            </a:r>
            <a:r>
              <a:rPr lang="en-US" baseline="-25000" dirty="0" smtClean="0"/>
              <a:t>1/2</a:t>
            </a:r>
            <a:r>
              <a:rPr lang="en-US" dirty="0" smtClean="0"/>
              <a:t>) = ½*C(t</a:t>
            </a:r>
            <a:r>
              <a:rPr lang="en-US" baseline="-25000" dirty="0" smtClean="0"/>
              <a:t>0</a:t>
            </a:r>
            <a:r>
              <a:rPr lang="en-US" dirty="0" smtClean="0"/>
              <a:t>) = ½*C</a:t>
            </a:r>
            <a:r>
              <a:rPr lang="en-US" baseline="-25000" dirty="0" smtClean="0"/>
              <a:t>0</a:t>
            </a:r>
            <a:r>
              <a:rPr lang="en-US" dirty="0" smtClean="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Reactions</a:t>
            </a:r>
            <a:endParaRPr lang="en-US" dirty="0"/>
          </a:p>
        </p:txBody>
      </p:sp>
      <p:sp>
        <p:nvSpPr>
          <p:cNvPr id="3" name="Content Placeholder 2"/>
          <p:cNvSpPr>
            <a:spLocks noGrp="1"/>
          </p:cNvSpPr>
          <p:nvPr>
            <p:ph idx="1"/>
          </p:nvPr>
        </p:nvSpPr>
        <p:spPr/>
        <p:txBody>
          <a:bodyPr/>
          <a:lstStyle/>
          <a:p>
            <a:r>
              <a:rPr lang="en-US" dirty="0" smtClean="0"/>
              <a:t>How do we track the behavior over time of interacting chemicals in a solution?</a:t>
            </a:r>
          </a:p>
          <a:p>
            <a:endParaRPr lang="en-US" dirty="0" smtClean="0"/>
          </a:p>
          <a:p>
            <a:r>
              <a:rPr lang="en-US" dirty="0" smtClean="0"/>
              <a:t>A set of differential equations, based on the reaction rules!!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a:lnSpc>
                <a:spcPct val="8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solidFill>
                  <a:srgbClr val="000000"/>
                </a:solidFill>
                <a:latin typeface="Times New Roman" pitchFamily="-84" charset="0"/>
                <a:ea typeface="DejaVu Sans" charset="0"/>
                <a:cs typeface="DejaVu Sans" charset="0"/>
              </a:rPr>
              <a:t>Let's look at the growth of bacteria.</a:t>
            </a:r>
          </a:p>
          <a:p>
            <a:pPr>
              <a:lnSpc>
                <a:spcPct val="8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dirty="0" smtClean="0">
              <a:solidFill>
                <a:srgbClr val="000000"/>
              </a:solidFill>
              <a:latin typeface="Times New Roman" pitchFamily="-84" charset="0"/>
              <a:ea typeface="DejaVu Sans" charset="0"/>
              <a:cs typeface="DejaVu Sans" charset="0"/>
            </a:endParaRPr>
          </a:p>
          <a:p>
            <a:pPr>
              <a:lnSpc>
                <a:spcPct val="8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solidFill>
                  <a:srgbClr val="000000"/>
                </a:solidFill>
                <a:latin typeface="Times New Roman" pitchFamily="-84" charset="0"/>
                <a:ea typeface="DejaVu Sans" charset="0"/>
                <a:cs typeface="DejaVu Sans" charset="0"/>
              </a:rPr>
              <a:t>Bacteria reproduce using binary fission and  double in number in each time frame assuming they have enough food.  So the change in the number of bacteria is dependent on the number of bacteria already present.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431800" lvl="1" indent="-215900">
              <a:lnSpc>
                <a:spcPct val="86000"/>
              </a:lnSpc>
              <a:buSzPct val="45000"/>
              <a:buFont typeface="Wingdings" pitchFamily="-84"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0000"/>
                </a:solidFill>
                <a:latin typeface="Times New Roman" pitchFamily="-84" charset="0"/>
                <a:ea typeface="DejaVu Sans" charset="0"/>
                <a:cs typeface="DejaVu Sans" charset="0"/>
              </a:rPr>
              <a:t>Assume our example bacteria doubles every ten minutes and has plenty to consume.</a:t>
            </a:r>
            <a:br>
              <a:rPr lang="en-US" sz="3600" dirty="0" smtClean="0">
                <a:solidFill>
                  <a:srgbClr val="000000"/>
                </a:solidFill>
                <a:latin typeface="Times New Roman" pitchFamily="-84" charset="0"/>
                <a:ea typeface="DejaVu Sans" charset="0"/>
                <a:cs typeface="DejaVu Sans" charset="0"/>
              </a:rPr>
            </a:br>
            <a:endParaRPr lang="en-US" sz="3600" dirty="0" smtClean="0">
              <a:solidFill>
                <a:srgbClr val="000000"/>
              </a:solidFill>
              <a:latin typeface="Times New Roman" pitchFamily="-84" charset="0"/>
              <a:ea typeface="DejaVu Sans" charset="0"/>
              <a:cs typeface="DejaVu Sans" charset="0"/>
            </a:endParaRPr>
          </a:p>
          <a:p>
            <a:pPr marL="431800" lvl="1" indent="-215900">
              <a:lnSpc>
                <a:spcPct val="86000"/>
              </a:lnSpc>
              <a:buSzPct val="45000"/>
              <a:buFont typeface="Wingdings" pitchFamily="-84"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0000"/>
                </a:solidFill>
                <a:latin typeface="Times New Roman" pitchFamily="-84" charset="0"/>
                <a:ea typeface="DejaVu Sans" charset="0"/>
                <a:cs typeface="DejaVu Sans" charset="0"/>
              </a:rPr>
              <a:t>Starting with one bacteria, use Maple to plot the number of bacteria every ten minutes for two hours. How many bacteria are there after two hours?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a:t>
            </a:r>
            <a:endParaRPr lang="en-US" dirty="0"/>
          </a:p>
        </p:txBody>
      </p:sp>
      <p:pic>
        <p:nvPicPr>
          <p:cNvPr id="10" name="Picture 9" descr="waterboytank.jpg"/>
          <p:cNvPicPr>
            <a:picLocks noChangeAspect="1"/>
          </p:cNvPicPr>
          <p:nvPr/>
        </p:nvPicPr>
        <p:blipFill>
          <a:blip r:embed="rId2"/>
          <a:stretch>
            <a:fillRect/>
          </a:stretch>
        </p:blipFill>
        <p:spPr>
          <a:xfrm>
            <a:off x="1155700" y="1905000"/>
            <a:ext cx="6832600" cy="4457700"/>
          </a:xfrm>
          <a:prstGeom prst="rect">
            <a:avLst/>
          </a:prstGeom>
          <a:ln>
            <a:noFill/>
          </a:ln>
        </p:spPr>
      </p:pic>
      <p:sp>
        <p:nvSpPr>
          <p:cNvPr id="11" name="Rectangle 10"/>
          <p:cNvSpPr/>
          <p:nvPr/>
        </p:nvSpPr>
        <p:spPr bwMode="auto">
          <a:xfrm>
            <a:off x="1676400" y="5410200"/>
            <a:ext cx="3048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2" name="Rectangle 11"/>
          <p:cNvSpPr/>
          <p:nvPr/>
        </p:nvSpPr>
        <p:spPr bwMode="auto">
          <a:xfrm>
            <a:off x="1676400" y="4800600"/>
            <a:ext cx="762000" cy="914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3" name="TextBox 12"/>
          <p:cNvSpPr txBox="1"/>
          <p:nvPr/>
        </p:nvSpPr>
        <p:spPr>
          <a:xfrm>
            <a:off x="6553200" y="2724834"/>
            <a:ext cx="1146768" cy="646331"/>
          </a:xfrm>
          <a:prstGeom prst="rect">
            <a:avLst/>
          </a:prstGeom>
          <a:noFill/>
        </p:spPr>
        <p:txBody>
          <a:bodyPr wrap="square" rtlCol="0">
            <a:spAutoFit/>
          </a:bodyPr>
          <a:lstStyle/>
          <a:p>
            <a:r>
              <a:rPr lang="en-US" dirty="0" smtClean="0"/>
              <a:t>Chemical </a:t>
            </a:r>
          </a:p>
          <a:p>
            <a:r>
              <a:rPr lang="en-US" dirty="0" smtClean="0"/>
              <a:t>Solution</a:t>
            </a:r>
            <a:endParaRPr lang="en-US" dirty="0"/>
          </a:p>
        </p:txBody>
      </p:sp>
      <p:cxnSp>
        <p:nvCxnSpPr>
          <p:cNvPr id="15" name="Curved Connector 14"/>
          <p:cNvCxnSpPr/>
          <p:nvPr/>
        </p:nvCxnSpPr>
        <p:spPr bwMode="auto">
          <a:xfrm rot="10800000" flipV="1">
            <a:off x="6324600" y="3371164"/>
            <a:ext cx="762000" cy="743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 name="Curved Connector 16"/>
          <p:cNvCxnSpPr/>
          <p:nvPr/>
        </p:nvCxnSpPr>
        <p:spPr bwMode="auto">
          <a:xfrm>
            <a:off x="914400" y="2209800"/>
            <a:ext cx="990601" cy="5150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76200" y="1905000"/>
            <a:ext cx="1146768" cy="646331"/>
          </a:xfrm>
          <a:prstGeom prst="rect">
            <a:avLst/>
          </a:prstGeom>
          <a:noFill/>
        </p:spPr>
        <p:txBody>
          <a:bodyPr wrap="square" rtlCol="0">
            <a:spAutoFit/>
          </a:bodyPr>
          <a:lstStyle/>
          <a:p>
            <a:r>
              <a:rPr lang="en-US" dirty="0" smtClean="0"/>
              <a:t>Chemical </a:t>
            </a:r>
          </a:p>
          <a:p>
            <a:r>
              <a:rPr lang="en-US" dirty="0" smtClean="0"/>
              <a:t>Solution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A substance is dissolved in a liquid in a tank</a:t>
            </a:r>
          </a:p>
          <a:p>
            <a:r>
              <a:rPr lang="en-US" dirty="0" smtClean="0"/>
              <a:t>Liquid enters and leaves the tank</a:t>
            </a:r>
          </a:p>
          <a:p>
            <a:r>
              <a:rPr lang="en-US" dirty="0" smtClean="0"/>
              <a:t>The entering liquid may have higher, lower, or the same concentration as the liquid already in the tank</a:t>
            </a:r>
          </a:p>
          <a:p>
            <a:r>
              <a:rPr lang="en-US" dirty="0" smtClean="0"/>
              <a:t>The liquid in the tank is “well-mixed”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nteractome.png"/>
          <p:cNvPicPr>
            <a:picLocks noChangeAspect="1"/>
          </p:cNvPicPr>
          <p:nvPr/>
        </p:nvPicPr>
        <p:blipFill>
          <a:blip r:embed="rId2"/>
          <a:stretch>
            <a:fillRect/>
          </a:stretch>
        </p:blipFill>
        <p:spPr>
          <a:xfrm>
            <a:off x="2286000" y="3482954"/>
            <a:ext cx="4800600" cy="3120389"/>
          </a:xfrm>
          <a:prstGeom prst="rect">
            <a:avLst/>
          </a:prstGeom>
          <a:solidFill>
            <a:schemeClr val="bg1">
              <a:alpha val="0"/>
            </a:schemeClr>
          </a:solidFill>
        </p:spPr>
      </p:pic>
      <p:sp>
        <p:nvSpPr>
          <p:cNvPr id="6" name="Title 5"/>
          <p:cNvSpPr>
            <a:spLocks noGrp="1"/>
          </p:cNvSpPr>
          <p:nvPr>
            <p:ph type="title"/>
          </p:nvPr>
        </p:nvSpPr>
        <p:spPr/>
        <p:txBody>
          <a:bodyPr/>
          <a:lstStyle/>
          <a:p>
            <a:r>
              <a:rPr lang="en-US" dirty="0" smtClean="0"/>
              <a:t>Final questions</a:t>
            </a:r>
            <a:endParaRPr lang="en-US" dirty="0"/>
          </a:p>
        </p:txBody>
      </p:sp>
      <p:sp>
        <p:nvSpPr>
          <p:cNvPr id="3" name="Content Placeholder 2"/>
          <p:cNvSpPr>
            <a:spLocks noGrp="1"/>
          </p:cNvSpPr>
          <p:nvPr>
            <p:ph idx="1"/>
          </p:nvPr>
        </p:nvSpPr>
        <p:spPr>
          <a:xfrm>
            <a:off x="1182688" y="1600201"/>
            <a:ext cx="7772400" cy="2362200"/>
          </a:xfrm>
        </p:spPr>
        <p:txBody>
          <a:bodyPr/>
          <a:lstStyle/>
          <a:p>
            <a:r>
              <a:rPr lang="en-US" dirty="0" smtClean="0"/>
              <a:t>How fast can proteins combine?  </a:t>
            </a:r>
          </a:p>
          <a:p>
            <a:r>
              <a:rPr lang="en-US" dirty="0" smtClean="0"/>
              <a:t>What happens to populations of different proteins as they combine with each other?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questions</a:t>
            </a:r>
            <a:endParaRPr lang="en-US" dirty="0"/>
          </a:p>
        </p:txBody>
      </p:sp>
      <p:pic>
        <p:nvPicPr>
          <p:cNvPr id="4" name="Content Placeholder 3" descr="cattle-grazing.jpg"/>
          <p:cNvPicPr>
            <a:picLocks noGrp="1" noChangeAspect="1"/>
          </p:cNvPicPr>
          <p:nvPr>
            <p:ph sz="half" idx="1"/>
          </p:nvPr>
        </p:nvPicPr>
        <p:blipFill>
          <a:blip r:embed="rId2"/>
          <a:stretch>
            <a:fillRect/>
          </a:stretch>
        </p:blipFill>
        <p:spPr>
          <a:xfrm>
            <a:off x="1182688" y="2794794"/>
            <a:ext cx="3810000" cy="2143125"/>
          </a:xfrm>
        </p:spPr>
      </p:pic>
      <p:sp>
        <p:nvSpPr>
          <p:cNvPr id="6" name="Content Placeholder 5"/>
          <p:cNvSpPr>
            <a:spLocks noGrp="1"/>
          </p:cNvSpPr>
          <p:nvPr>
            <p:ph sz="half" idx="2"/>
          </p:nvPr>
        </p:nvSpPr>
        <p:spPr>
          <a:xfrm>
            <a:off x="1182688" y="1600201"/>
            <a:ext cx="7772400" cy="1194594"/>
          </a:xfrm>
        </p:spPr>
        <p:txBody>
          <a:bodyPr/>
          <a:lstStyle/>
          <a:p>
            <a:r>
              <a:rPr lang="en-US" sz="3200" dirty="0" smtClean="0"/>
              <a:t>How many cattle can graze on a 1,000,000 acre spread?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questions</a:t>
            </a:r>
            <a:endParaRPr lang="en-US" dirty="0"/>
          </a:p>
        </p:txBody>
      </p:sp>
      <p:sp>
        <p:nvSpPr>
          <p:cNvPr id="6" name="Content Placeholder 5"/>
          <p:cNvSpPr>
            <a:spLocks noGrp="1"/>
          </p:cNvSpPr>
          <p:nvPr>
            <p:ph idx="1"/>
          </p:nvPr>
        </p:nvSpPr>
        <p:spPr/>
        <p:txBody>
          <a:bodyPr/>
          <a:lstStyle/>
          <a:p>
            <a:r>
              <a:rPr lang="en-US" smtClean="0"/>
              <a:t>How long ago did prehistoric humans paint on the walls of Lascaux, France?</a:t>
            </a:r>
            <a:endParaRPr lang="en-US" dirty="0"/>
          </a:p>
        </p:txBody>
      </p:sp>
      <p:pic>
        <p:nvPicPr>
          <p:cNvPr id="7" name="Content Placeholder 3" descr="cave-nc-witcombe-sbc.jpg"/>
          <p:cNvPicPr>
            <a:picLocks noChangeAspect="1"/>
          </p:cNvPicPr>
          <p:nvPr/>
        </p:nvPicPr>
        <p:blipFill>
          <a:blip r:embed="rId2"/>
          <a:srcRect l="7524" r="7524"/>
          <a:stretch>
            <a:fillRect/>
          </a:stretch>
        </p:blipFill>
        <p:spPr>
          <a:xfrm>
            <a:off x="2209800" y="2743200"/>
            <a:ext cx="5029200" cy="3771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nteractome.png"/>
          <p:cNvPicPr>
            <a:picLocks noChangeAspect="1"/>
          </p:cNvPicPr>
          <p:nvPr/>
        </p:nvPicPr>
        <p:blipFill>
          <a:blip r:embed="rId2"/>
          <a:stretch>
            <a:fillRect/>
          </a:stretch>
        </p:blipFill>
        <p:spPr>
          <a:xfrm>
            <a:off x="2286000" y="3482954"/>
            <a:ext cx="4800600" cy="3120389"/>
          </a:xfrm>
          <a:prstGeom prst="rect">
            <a:avLst/>
          </a:prstGeom>
          <a:solidFill>
            <a:schemeClr val="bg1">
              <a:alpha val="0"/>
            </a:schemeClr>
          </a:solidFill>
        </p:spPr>
      </p:pic>
      <p:sp>
        <p:nvSpPr>
          <p:cNvPr id="6" name="Title 5"/>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a:xfrm>
            <a:off x="1182688" y="1600201"/>
            <a:ext cx="7772400" cy="2362200"/>
          </a:xfrm>
        </p:spPr>
        <p:txBody>
          <a:bodyPr/>
          <a:lstStyle/>
          <a:p>
            <a:r>
              <a:rPr lang="en-US" dirty="0" smtClean="0"/>
              <a:t>How fast can proteins combine?  </a:t>
            </a:r>
          </a:p>
          <a:p>
            <a:r>
              <a:rPr lang="en-US" dirty="0" smtClean="0"/>
              <a:t>What happens to populations of different proteins as they combine with each other?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382000" cy="1143000"/>
          </a:xfrm>
        </p:spPr>
        <p:txBody>
          <a:bodyPr/>
          <a:lstStyle/>
          <a:p>
            <a:r>
              <a:rPr lang="en-US" dirty="0" smtClean="0"/>
              <a:t>What is a differential equation?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The formal definition is that it is an equation involving a function and one or more of its derivatives.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86600" cy="1143000"/>
          </a:xfrm>
        </p:spPr>
        <p:txBody>
          <a:bodyPr/>
          <a:lstStyle/>
          <a:p>
            <a:r>
              <a:rPr lang="en-US" dirty="0" smtClean="0"/>
              <a:t>First question</a:t>
            </a:r>
            <a:endParaRPr lang="en-US" dirty="0"/>
          </a:p>
        </p:txBody>
      </p:sp>
      <p:sp>
        <p:nvSpPr>
          <p:cNvPr id="3" name="Content Placeholder 2"/>
          <p:cNvSpPr>
            <a:spLocks noGrp="1"/>
          </p:cNvSpPr>
          <p:nvPr>
            <p:ph idx="1"/>
          </p:nvPr>
        </p:nvSpPr>
        <p:spPr/>
        <p:txBody>
          <a:bodyPr/>
          <a:lstStyle/>
          <a:p>
            <a:r>
              <a:rPr lang="en-US" dirty="0" smtClean="0"/>
              <a:t>How many tons of fish can fishermen harvest from a lake each year without endangering the fish population?</a:t>
            </a:r>
            <a:endParaRPr lang="en-US" dirty="0"/>
          </a:p>
        </p:txBody>
      </p:sp>
      <p:pic>
        <p:nvPicPr>
          <p:cNvPr id="4" name="Picture 3" descr="fish.jpg"/>
          <p:cNvPicPr>
            <a:picLocks noChangeAspect="1"/>
          </p:cNvPicPr>
          <p:nvPr/>
        </p:nvPicPr>
        <p:blipFill>
          <a:blip r:embed="rId2"/>
          <a:stretch>
            <a:fillRect/>
          </a:stretch>
        </p:blipFill>
        <p:spPr>
          <a:xfrm>
            <a:off x="1752600" y="3200400"/>
            <a:ext cx="6324600" cy="3285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Fishing</a:t>
            </a:r>
            <a:endParaRPr lang="en-US" dirty="0"/>
          </a:p>
        </p:txBody>
      </p:sp>
      <p:sp>
        <p:nvSpPr>
          <p:cNvPr id="3" name="Content Placeholder 2"/>
          <p:cNvSpPr>
            <a:spLocks noGrp="1"/>
          </p:cNvSpPr>
          <p:nvPr>
            <p:ph idx="1"/>
          </p:nvPr>
        </p:nvSpPr>
        <p:spPr/>
        <p:txBody>
          <a:bodyPr/>
          <a:lstStyle/>
          <a:p>
            <a:r>
              <a:rPr lang="en-US" dirty="0" smtClean="0"/>
              <a:t>Balance law: </a:t>
            </a:r>
          </a:p>
          <a:p>
            <a:pPr lvl="1"/>
            <a:r>
              <a:rPr lang="en-US" dirty="0" smtClean="0"/>
              <a:t>Net rate of change = rate in – rate out</a:t>
            </a:r>
          </a:p>
          <a:p>
            <a:r>
              <a:rPr lang="en-US" dirty="0" smtClean="0"/>
              <a:t>For the fish:</a:t>
            </a:r>
          </a:p>
          <a:p>
            <a:pPr lvl="1"/>
            <a:r>
              <a:rPr lang="en-US" dirty="0" smtClean="0"/>
              <a:t>Net change = birth rate – (death rate + harvest rate)</a:t>
            </a:r>
          </a:p>
        </p:txBody>
      </p:sp>
      <p:sp>
        <p:nvSpPr>
          <p:cNvPr id="5" name="Freeform 4"/>
          <p:cNvSpPr/>
          <p:nvPr/>
        </p:nvSpPr>
        <p:spPr bwMode="auto">
          <a:xfrm>
            <a:off x="4808893" y="4378095"/>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6" name="Freeform 5"/>
          <p:cNvSpPr/>
          <p:nvPr/>
        </p:nvSpPr>
        <p:spPr bwMode="auto">
          <a:xfrm>
            <a:off x="4808893" y="4816699"/>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7" name="Freeform 6"/>
          <p:cNvSpPr/>
          <p:nvPr/>
        </p:nvSpPr>
        <p:spPr bwMode="auto">
          <a:xfrm>
            <a:off x="4961293" y="5255303"/>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8" name="Freeform 7"/>
          <p:cNvSpPr/>
          <p:nvPr/>
        </p:nvSpPr>
        <p:spPr bwMode="auto">
          <a:xfrm>
            <a:off x="4808893" y="5693907"/>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9" name="Freeform 8"/>
          <p:cNvSpPr/>
          <p:nvPr/>
        </p:nvSpPr>
        <p:spPr bwMode="auto">
          <a:xfrm>
            <a:off x="4808893" y="3939491"/>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0" name="Freeform 9"/>
          <p:cNvSpPr/>
          <p:nvPr/>
        </p:nvSpPr>
        <p:spPr bwMode="auto">
          <a:xfrm>
            <a:off x="4808893" y="6132513"/>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1" name="Freeform 10"/>
          <p:cNvSpPr/>
          <p:nvPr/>
        </p:nvSpPr>
        <p:spPr bwMode="auto">
          <a:xfrm>
            <a:off x="5534820" y="4366640"/>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2" name="Freeform 11"/>
          <p:cNvSpPr/>
          <p:nvPr/>
        </p:nvSpPr>
        <p:spPr bwMode="auto">
          <a:xfrm>
            <a:off x="5534820" y="4805244"/>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3" name="Freeform 12"/>
          <p:cNvSpPr/>
          <p:nvPr/>
        </p:nvSpPr>
        <p:spPr bwMode="auto">
          <a:xfrm>
            <a:off x="5687220" y="524384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4" name="Freeform 13"/>
          <p:cNvSpPr/>
          <p:nvPr/>
        </p:nvSpPr>
        <p:spPr bwMode="auto">
          <a:xfrm>
            <a:off x="5534820" y="5682452"/>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5" name="Freeform 14"/>
          <p:cNvSpPr/>
          <p:nvPr/>
        </p:nvSpPr>
        <p:spPr bwMode="auto">
          <a:xfrm>
            <a:off x="5534820" y="3928036"/>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6" name="Freeform 15"/>
          <p:cNvSpPr/>
          <p:nvPr/>
        </p:nvSpPr>
        <p:spPr bwMode="auto">
          <a:xfrm>
            <a:off x="5534820" y="612105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7" name="Freeform 16"/>
          <p:cNvSpPr/>
          <p:nvPr/>
        </p:nvSpPr>
        <p:spPr bwMode="auto">
          <a:xfrm>
            <a:off x="6260747" y="4366640"/>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8" name="Freeform 17"/>
          <p:cNvSpPr/>
          <p:nvPr/>
        </p:nvSpPr>
        <p:spPr bwMode="auto">
          <a:xfrm>
            <a:off x="6260747" y="4805244"/>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19" name="Freeform 18"/>
          <p:cNvSpPr/>
          <p:nvPr/>
        </p:nvSpPr>
        <p:spPr bwMode="auto">
          <a:xfrm>
            <a:off x="6413147" y="524384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0" name="Freeform 19"/>
          <p:cNvSpPr/>
          <p:nvPr/>
        </p:nvSpPr>
        <p:spPr bwMode="auto">
          <a:xfrm>
            <a:off x="6260747" y="5682452"/>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1" name="Freeform 20"/>
          <p:cNvSpPr/>
          <p:nvPr/>
        </p:nvSpPr>
        <p:spPr bwMode="auto">
          <a:xfrm>
            <a:off x="6260747" y="3928036"/>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2" name="Freeform 21"/>
          <p:cNvSpPr/>
          <p:nvPr/>
        </p:nvSpPr>
        <p:spPr bwMode="auto">
          <a:xfrm>
            <a:off x="6260747" y="612105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3" name="Freeform 22"/>
          <p:cNvSpPr/>
          <p:nvPr/>
        </p:nvSpPr>
        <p:spPr bwMode="auto">
          <a:xfrm>
            <a:off x="5503128" y="4000784"/>
            <a:ext cx="2567216" cy="2676293"/>
          </a:xfrm>
          <a:custGeom>
            <a:avLst/>
            <a:gdLst>
              <a:gd name="connsiteX0" fmla="*/ 1952723 w 2567216"/>
              <a:gd name="connsiteY0" fmla="*/ 0 h 2676293"/>
              <a:gd name="connsiteX1" fmla="*/ 1857135 w 2567216"/>
              <a:gd name="connsiteY1" fmla="*/ 791965 h 2676293"/>
              <a:gd name="connsiteX2" fmla="*/ 1447473 w 2567216"/>
              <a:gd name="connsiteY2" fmla="*/ 1174292 h 2676293"/>
              <a:gd name="connsiteX3" fmla="*/ 764703 w 2567216"/>
              <a:gd name="connsiteY3" fmla="*/ 1228910 h 2676293"/>
              <a:gd name="connsiteX4" fmla="*/ 95588 w 2567216"/>
              <a:gd name="connsiteY4" fmla="*/ 1256219 h 2676293"/>
              <a:gd name="connsiteX5" fmla="*/ 0 w 2567216"/>
              <a:gd name="connsiteY5" fmla="*/ 1734129 h 2676293"/>
              <a:gd name="connsiteX6" fmla="*/ 0 w 2567216"/>
              <a:gd name="connsiteY6" fmla="*/ 2375893 h 2676293"/>
              <a:gd name="connsiteX7" fmla="*/ 587182 w 2567216"/>
              <a:gd name="connsiteY7" fmla="*/ 2580711 h 2676293"/>
              <a:gd name="connsiteX8" fmla="*/ 1543061 w 2567216"/>
              <a:gd name="connsiteY8" fmla="*/ 2676293 h 2676293"/>
              <a:gd name="connsiteX9" fmla="*/ 2225831 w 2567216"/>
              <a:gd name="connsiteY9" fmla="*/ 2307620 h 2676293"/>
              <a:gd name="connsiteX10" fmla="*/ 2567216 w 2567216"/>
              <a:gd name="connsiteY10" fmla="*/ 1843365 h 2676293"/>
              <a:gd name="connsiteX11" fmla="*/ 2567216 w 2567216"/>
              <a:gd name="connsiteY11" fmla="*/ 1843365 h 267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216" h="2676293">
                <a:moveTo>
                  <a:pt x="1952723" y="0"/>
                </a:moveTo>
                <a:lnTo>
                  <a:pt x="1857135" y="791965"/>
                </a:lnTo>
                <a:lnTo>
                  <a:pt x="1447473" y="1174292"/>
                </a:lnTo>
                <a:lnTo>
                  <a:pt x="764703" y="1228910"/>
                </a:lnTo>
                <a:lnTo>
                  <a:pt x="95588" y="1256219"/>
                </a:lnTo>
                <a:lnTo>
                  <a:pt x="0" y="1734129"/>
                </a:lnTo>
                <a:lnTo>
                  <a:pt x="0" y="2375893"/>
                </a:lnTo>
                <a:lnTo>
                  <a:pt x="587182" y="2580711"/>
                </a:lnTo>
                <a:lnTo>
                  <a:pt x="1543061" y="2676293"/>
                </a:lnTo>
                <a:lnTo>
                  <a:pt x="2225831" y="2307620"/>
                </a:lnTo>
                <a:lnTo>
                  <a:pt x="2567216" y="1843365"/>
                </a:lnTo>
                <a:lnTo>
                  <a:pt x="2567216" y="1843365"/>
                </a:lnTo>
              </a:path>
            </a:pathLst>
          </a:custGeom>
          <a:blipFill rotWithShape="1">
            <a:blip r:embed="rId2">
              <a:alphaModFix amt="68000"/>
            </a:blip>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24" name="TextBox 23"/>
          <p:cNvSpPr txBox="1"/>
          <p:nvPr/>
        </p:nvSpPr>
        <p:spPr>
          <a:xfrm>
            <a:off x="5534820" y="3820180"/>
            <a:ext cx="428322" cy="523220"/>
          </a:xfrm>
          <a:prstGeom prst="rect">
            <a:avLst/>
          </a:prstGeom>
          <a:noFill/>
        </p:spPr>
        <p:txBody>
          <a:bodyPr wrap="none" rtlCol="0">
            <a:spAutoFit/>
          </a:bodyPr>
          <a:lstStyle/>
          <a:p>
            <a:r>
              <a:rPr lang="en-US" sz="2800" dirty="0" smtClean="0">
                <a:solidFill>
                  <a:srgbClr val="FF0000"/>
                </a:solidFill>
              </a:rPr>
              <a:t>X</a:t>
            </a:r>
            <a:endParaRPr lang="en-US" sz="2800" dirty="0">
              <a:solidFill>
                <a:srgbClr val="FF0000"/>
              </a:solidFill>
            </a:endParaRPr>
          </a:p>
        </p:txBody>
      </p:sp>
      <p:sp>
        <p:nvSpPr>
          <p:cNvPr id="25" name="TextBox 24"/>
          <p:cNvSpPr txBox="1"/>
          <p:nvPr/>
        </p:nvSpPr>
        <p:spPr>
          <a:xfrm>
            <a:off x="6260747" y="3820180"/>
            <a:ext cx="428322" cy="523220"/>
          </a:xfrm>
          <a:prstGeom prst="rect">
            <a:avLst/>
          </a:prstGeom>
          <a:noFill/>
        </p:spPr>
        <p:txBody>
          <a:bodyPr wrap="none" rtlCol="0">
            <a:spAutoFit/>
          </a:bodyPr>
          <a:lstStyle/>
          <a:p>
            <a:r>
              <a:rPr lang="en-US" sz="2800" dirty="0" smtClean="0">
                <a:solidFill>
                  <a:srgbClr val="FF0000"/>
                </a:solidFill>
              </a:rPr>
              <a:t>X</a:t>
            </a:r>
            <a:endParaRPr lang="en-US" sz="2800" dirty="0">
              <a:solidFill>
                <a:srgbClr val="FF0000"/>
              </a:solidFill>
            </a:endParaRPr>
          </a:p>
        </p:txBody>
      </p:sp>
      <p:sp>
        <p:nvSpPr>
          <p:cNvPr id="26" name="Freeform 25"/>
          <p:cNvSpPr/>
          <p:nvPr/>
        </p:nvSpPr>
        <p:spPr bwMode="auto">
          <a:xfrm>
            <a:off x="1371600" y="4858204"/>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27" name="Freeform 26"/>
          <p:cNvSpPr/>
          <p:nvPr/>
        </p:nvSpPr>
        <p:spPr bwMode="auto">
          <a:xfrm>
            <a:off x="1371600" y="5296808"/>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28" name="Freeform 27"/>
          <p:cNvSpPr/>
          <p:nvPr/>
        </p:nvSpPr>
        <p:spPr bwMode="auto">
          <a:xfrm>
            <a:off x="1524000" y="5735412"/>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29" name="Freeform 28"/>
          <p:cNvSpPr/>
          <p:nvPr/>
        </p:nvSpPr>
        <p:spPr bwMode="auto">
          <a:xfrm>
            <a:off x="1371600" y="4419600"/>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0" name="Freeform 29"/>
          <p:cNvSpPr/>
          <p:nvPr/>
        </p:nvSpPr>
        <p:spPr bwMode="auto">
          <a:xfrm>
            <a:off x="2249927" y="4846749"/>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1" name="Freeform 30"/>
          <p:cNvSpPr/>
          <p:nvPr/>
        </p:nvSpPr>
        <p:spPr bwMode="auto">
          <a:xfrm>
            <a:off x="2249927" y="5285353"/>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2" name="Freeform 31"/>
          <p:cNvSpPr/>
          <p:nvPr/>
        </p:nvSpPr>
        <p:spPr bwMode="auto">
          <a:xfrm>
            <a:off x="2402327" y="5723957"/>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
        <p:nvSpPr>
          <p:cNvPr id="33" name="Freeform 32"/>
          <p:cNvSpPr/>
          <p:nvPr/>
        </p:nvSpPr>
        <p:spPr bwMode="auto">
          <a:xfrm>
            <a:off x="2249927" y="4408145"/>
            <a:ext cx="573527" cy="327709"/>
          </a:xfrm>
          <a:custGeom>
            <a:avLst/>
            <a:gdLst>
              <a:gd name="connsiteX0" fmla="*/ 573527 w 573527"/>
              <a:gd name="connsiteY0" fmla="*/ 122890 h 327709"/>
              <a:gd name="connsiteX1" fmla="*/ 286763 w 573527"/>
              <a:gd name="connsiteY1" fmla="*/ 327709 h 327709"/>
              <a:gd name="connsiteX2" fmla="*/ 68277 w 573527"/>
              <a:gd name="connsiteY2" fmla="*/ 259436 h 327709"/>
              <a:gd name="connsiteX3" fmla="*/ 0 w 573527"/>
              <a:gd name="connsiteY3" fmla="*/ 54618 h 327709"/>
              <a:gd name="connsiteX4" fmla="*/ 204831 w 573527"/>
              <a:gd name="connsiteY4" fmla="*/ 0 h 327709"/>
              <a:gd name="connsiteX5" fmla="*/ 396007 w 573527"/>
              <a:gd name="connsiteY5" fmla="*/ 109236 h 327709"/>
              <a:gd name="connsiteX6" fmla="*/ 573527 w 573527"/>
              <a:gd name="connsiteY6" fmla="*/ 314054 h 3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7" h="327709">
                <a:moveTo>
                  <a:pt x="573527" y="122890"/>
                </a:moveTo>
                <a:lnTo>
                  <a:pt x="286763" y="327709"/>
                </a:lnTo>
                <a:lnTo>
                  <a:pt x="68277" y="259436"/>
                </a:lnTo>
                <a:lnTo>
                  <a:pt x="0" y="54618"/>
                </a:lnTo>
                <a:lnTo>
                  <a:pt x="204831" y="0"/>
                </a:lnTo>
                <a:lnTo>
                  <a:pt x="396007" y="109236"/>
                </a:lnTo>
                <a:lnTo>
                  <a:pt x="573527" y="314054"/>
                </a:lnTo>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366FF"/>
              </a:solidFill>
              <a:effectLst/>
              <a:latin typeface="Times" pitchFamily="-65" charset="0"/>
            </a:endParaRPr>
          </a:p>
        </p:txBody>
      </p:sp>
    </p:spTree>
  </p:cSld>
  <p:clrMapOvr>
    <a:masterClrMapping/>
  </p:clrMapOvr>
</p:sld>
</file>

<file path=ppt/theme/theme1.xml><?xml version="1.0" encoding="utf-8"?>
<a:theme xmlns:a="http://schemas.openxmlformats.org/drawingml/2006/main" name="20091101Workshops">
  <a:themeElements>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0091101Worksh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20091101Workshop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0091101Workshop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0091101Workshop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0091101Workshop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0091101Workshop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0091101Workshop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0091101Workshop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2014Introduction.pptx</Template>
  <TotalTime>2133</TotalTime>
  <Words>1229</Words>
  <Application>Microsoft Macintosh PowerPoint</Application>
  <PresentationFormat>On-screen Show (4:3)</PresentationFormat>
  <Paragraphs>175</Paragraphs>
  <Slides>39</Slides>
  <Notes>2</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20091101Workshops</vt:lpstr>
      <vt:lpstr>Differential Equations</vt:lpstr>
      <vt:lpstr>Slide 2</vt:lpstr>
      <vt:lpstr>Some questions</vt:lpstr>
      <vt:lpstr>Some questions</vt:lpstr>
      <vt:lpstr>Some questions</vt:lpstr>
      <vt:lpstr>Some questions</vt:lpstr>
      <vt:lpstr>What is a differential equation?</vt:lpstr>
      <vt:lpstr>First question</vt:lpstr>
      <vt:lpstr>Let’s Go Fishing</vt:lpstr>
      <vt:lpstr>A difference equation</vt:lpstr>
      <vt:lpstr>A differential equation</vt:lpstr>
      <vt:lpstr>Use Maple to solve this</vt:lpstr>
      <vt:lpstr>Goals…</vt:lpstr>
      <vt:lpstr>Overview</vt:lpstr>
      <vt:lpstr>Starting from the solution</vt:lpstr>
      <vt:lpstr>Starting from the solution</vt:lpstr>
      <vt:lpstr>Which solution?</vt:lpstr>
      <vt:lpstr>Second question</vt:lpstr>
      <vt:lpstr>Also a population problem</vt:lpstr>
      <vt:lpstr>Modeling Population Growth</vt:lpstr>
      <vt:lpstr>Modeling Population Growth</vt:lpstr>
      <vt:lpstr>Modeling Population Growth</vt:lpstr>
      <vt:lpstr>Modeling Population Growth</vt:lpstr>
      <vt:lpstr>Modeling Population Growth</vt:lpstr>
      <vt:lpstr>Modeling Population Growth</vt:lpstr>
      <vt:lpstr>A Sigmoid Curve</vt:lpstr>
      <vt:lpstr>The Logistic Function</vt:lpstr>
      <vt:lpstr>The Logistic Function</vt:lpstr>
      <vt:lpstr>The Logistic Function</vt:lpstr>
      <vt:lpstr>Third question</vt:lpstr>
      <vt:lpstr>Carbon dating</vt:lpstr>
      <vt:lpstr>Carbon-14 dating</vt:lpstr>
      <vt:lpstr>Using half-life</vt:lpstr>
      <vt:lpstr>Biochemical Reactions</vt:lpstr>
      <vt:lpstr>Exercise</vt:lpstr>
      <vt:lpstr>Exercise</vt:lpstr>
      <vt:lpstr>Exercise</vt:lpstr>
      <vt:lpstr>Exercise</vt:lpstr>
      <vt:lpstr>Final questions</vt:lpstr>
    </vt:vector>
  </TitlesOfParts>
  <Company>Lehman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Equations</dc:title>
  <dc:creator>Nancy Griffeth</dc:creator>
  <cp:lastModifiedBy>Nancy Griffeth</cp:lastModifiedBy>
  <cp:revision>126</cp:revision>
  <dcterms:created xsi:type="dcterms:W3CDTF">2014-01-08T14:59:56Z</dcterms:created>
  <dcterms:modified xsi:type="dcterms:W3CDTF">2014-01-08T15:01:00Z</dcterms:modified>
</cp:coreProperties>
</file>