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1"/>
  </p:notes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228F0-09F1-334D-A9D9-8239BD30A407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FA1C2-4E0C-EA46-8322-61F969197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0550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is stoichiometry like 2H2</a:t>
            </a:r>
            <a:r>
              <a:rPr lang="en-US" baseline="0" dirty="0" smtClean="0"/>
              <a:t> + O2 = H2O. Do example on white board.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FA1C2-4E0C-EA46-8322-61F96919736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0839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Exponents</a:t>
            </a:r>
            <a:r>
              <a:rPr lang="en-US" baseline="0" dirty="0" smtClean="0"/>
              <a:t> determined experimentally as well.</a:t>
            </a:r>
          </a:p>
          <a:p>
            <a:r>
              <a:rPr lang="en-US" baseline="0" dirty="0" smtClean="0"/>
              <a:t>K is temperature dependent!!!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FA1C2-4E0C-EA46-8322-61F96919736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2126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set of rate laws relates concentration to concentration.</a:t>
            </a:r>
          </a:p>
          <a:p>
            <a:r>
              <a:rPr lang="en-US" baseline="0" dirty="0" smtClean="0"/>
              <a:t>2</a:t>
            </a:r>
            <a:r>
              <a:rPr lang="en-US" baseline="30000" dirty="0" smtClean="0"/>
              <a:t>nd</a:t>
            </a:r>
            <a:r>
              <a:rPr lang="en-US" baseline="0" dirty="0" smtClean="0"/>
              <a:t> set relates concentration to time </a:t>
            </a:r>
          </a:p>
          <a:p>
            <a:endParaRPr lang="en-US" baseline="0" dirty="0" smtClean="0"/>
          </a:p>
          <a:p>
            <a:r>
              <a:rPr lang="en-US" baseline="0" dirty="0" smtClean="0"/>
              <a:t>-are able to track the concentration of our molecules using this model. </a:t>
            </a:r>
          </a:p>
          <a:p>
            <a:r>
              <a:rPr lang="en-US" baseline="0" dirty="0" smtClean="0"/>
              <a:t>-once we have this law, we have a model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FA1C2-4E0C-EA46-8322-61F96919736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8659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6F94-C1E1-3E4A-B7E9-25C9173B845F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72-64F0-F14A-BE99-4E398DD141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407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6F94-C1E1-3E4A-B7E9-25C9173B845F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72-64F0-F14A-BE99-4E398DD141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589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6F94-C1E1-3E4A-B7E9-25C9173B845F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72-64F0-F14A-BE99-4E398DD141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135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6F94-C1E1-3E4A-B7E9-25C9173B845F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72-64F0-F14A-BE99-4E398DD141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424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6F94-C1E1-3E4A-B7E9-25C9173B845F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72-64F0-F14A-BE99-4E398DD141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48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6F94-C1E1-3E4A-B7E9-25C9173B845F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72-64F0-F14A-BE99-4E398DD141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099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6F94-C1E1-3E4A-B7E9-25C9173B845F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72-64F0-F14A-BE99-4E398DD141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977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6F94-C1E1-3E4A-B7E9-25C9173B845F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72-64F0-F14A-BE99-4E398DD141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826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6F94-C1E1-3E4A-B7E9-25C9173B845F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72-64F0-F14A-BE99-4E398DD141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789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6F94-C1E1-3E4A-B7E9-25C9173B845F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72-64F0-F14A-BE99-4E398DD141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974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6F94-C1E1-3E4A-B7E9-25C9173B845F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0272-64F0-F14A-BE99-4E398DD141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338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56F94-C1E1-3E4A-B7E9-25C9173B845F}" type="datetimeFigureOut">
              <a:rPr lang="en-US" smtClean="0"/>
              <a:pPr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B0272-64F0-F14A-BE99-4E398DD141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823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Chemical Kinetics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191000"/>
            <a:ext cx="6400800" cy="1752600"/>
          </a:xfrm>
        </p:spPr>
        <p:txBody>
          <a:bodyPr/>
          <a:lstStyle/>
          <a:p>
            <a:r>
              <a:rPr lang="en-US" dirty="0" smtClean="0"/>
              <a:t>Nancy </a:t>
            </a:r>
            <a:r>
              <a:rPr lang="en-US" dirty="0" smtClean="0"/>
              <a:t>Griffeth</a:t>
            </a:r>
          </a:p>
          <a:p>
            <a:r>
              <a:rPr lang="en-US" smtClean="0"/>
              <a:t>January 8, </a:t>
            </a:r>
            <a:r>
              <a:rPr lang="en-US" dirty="0" smtClean="0"/>
              <a:t>2014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64008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aseline="30000" dirty="0" smtClean="0"/>
              <a:t>Funding for this</a:t>
            </a:r>
            <a:r>
              <a:rPr lang="en-US" baseline="30000" dirty="0" smtClean="0"/>
              <a:t> workshop was </a:t>
            </a:r>
            <a:r>
              <a:rPr lang="en-US" baseline="30000" dirty="0" smtClean="0"/>
              <a:t>provided by the program “Computational Modeling and Analysis of Complex Systems,” an NSF Expedition in Computing (Award Number 0926200).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0399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3281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 and B are </a:t>
            </a:r>
            <a:r>
              <a:rPr lang="en-US" dirty="0" smtClean="0">
                <a:solidFill>
                  <a:srgbClr val="FF0000"/>
                </a:solidFill>
              </a:rPr>
              <a:t>reactants</a:t>
            </a:r>
            <a:r>
              <a:rPr lang="en-US" dirty="0" smtClean="0"/>
              <a:t>, whose concentration decreases until the completion of the reaction.</a:t>
            </a:r>
          </a:p>
          <a:p>
            <a:pPr>
              <a:spcBef>
                <a:spcPts val="1368"/>
              </a:spcBef>
            </a:pPr>
            <a:r>
              <a:rPr lang="en-US" dirty="0" smtClean="0"/>
              <a:t>C is a </a:t>
            </a:r>
            <a:r>
              <a:rPr lang="en-US" dirty="0" smtClean="0">
                <a:solidFill>
                  <a:srgbClr val="0000FF"/>
                </a:solidFill>
              </a:rPr>
              <a:t>product</a:t>
            </a:r>
            <a:r>
              <a:rPr lang="en-US" dirty="0" smtClean="0"/>
              <a:t>, whose concentration increases until the completion of the reaction.</a:t>
            </a:r>
          </a:p>
          <a:p>
            <a:pPr>
              <a:spcBef>
                <a:spcPts val="1368"/>
              </a:spcBef>
            </a:pPr>
            <a:r>
              <a:rPr lang="en-US" dirty="0" smtClean="0"/>
              <a:t>The </a:t>
            </a:r>
            <a:r>
              <a:rPr lang="en-US" b="1" dirty="0" smtClean="0"/>
              <a:t>rate</a:t>
            </a:r>
            <a:r>
              <a:rPr lang="en-US" dirty="0" smtClean="0"/>
              <a:t> at which the concentration of reactants decreases and the concentration of the product increases is is </a:t>
            </a:r>
            <a:r>
              <a:rPr lang="en-US" b="1" u="sng" dirty="0" smtClean="0"/>
              <a:t>reaction rate</a:t>
            </a:r>
            <a:r>
              <a:rPr lang="en-US" dirty="0" smtClean="0"/>
              <a:t>.</a:t>
            </a:r>
            <a:endParaRPr lang="en-US" b="1" u="sng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9500" y="1620448"/>
            <a:ext cx="6625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 + </a:t>
            </a:r>
            <a:r>
              <a:rPr lang="en-US" sz="4000" dirty="0" smtClean="0">
                <a:solidFill>
                  <a:srgbClr val="FF0000"/>
                </a:solidFill>
              </a:rPr>
              <a:t>B</a:t>
            </a:r>
            <a:r>
              <a:rPr lang="en-US" sz="4000" dirty="0" smtClean="0"/>
              <a:t>            </a:t>
            </a:r>
            <a:r>
              <a:rPr lang="en-US" sz="4000" dirty="0" smtClean="0">
                <a:sym typeface="Wingdings"/>
              </a:rPr>
              <a:t> </a:t>
            </a:r>
            <a:r>
              <a:rPr lang="en-US" sz="4000" dirty="0" smtClean="0">
                <a:solidFill>
                  <a:srgbClr val="3366FF"/>
                </a:solidFill>
                <a:sym typeface="Wingdings"/>
              </a:rPr>
              <a:t>C</a:t>
            </a:r>
            <a:endParaRPr lang="en-US" sz="4000" dirty="0">
              <a:solidFill>
                <a:srgbClr val="3366FF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169833" y="2022615"/>
            <a:ext cx="1058334" cy="211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0294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of Concentration, Temperature, and Catalysts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5539"/>
            <a:ext cx="8229600" cy="4525963"/>
          </a:xfrm>
        </p:spPr>
        <p:txBody>
          <a:bodyPr>
            <a:normAutofit/>
          </a:bodyPr>
          <a:lstStyle/>
          <a:p>
            <a:pPr marL="457200" lvl="1" indent="-457200">
              <a:buFont typeface="Arial"/>
              <a:buChar char="•"/>
            </a:pPr>
            <a:r>
              <a:rPr lang="en-US" dirty="0" smtClean="0"/>
              <a:t>The greater the concentration of reactants the likelihood that molecules will collide increases.</a:t>
            </a:r>
          </a:p>
          <a:p>
            <a:pPr marL="457200" lvl="1" indent="-457200">
              <a:buFont typeface="Arial"/>
              <a:buChar char="•"/>
            </a:pPr>
            <a:r>
              <a:rPr lang="en-US" dirty="0" smtClean="0"/>
              <a:t>At high temperatures, reactant molecules have more kinetic energy and have a greater chance of colliding. </a:t>
            </a:r>
          </a:p>
          <a:p>
            <a:r>
              <a:rPr lang="en-US" sz="2800" dirty="0" smtClean="0"/>
              <a:t>Catalysts speed up reactions by changing the mechanism by which they occur.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79500" y="1620448"/>
            <a:ext cx="6625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 + </a:t>
            </a:r>
            <a:r>
              <a:rPr lang="en-US" sz="4000" dirty="0" smtClean="0">
                <a:solidFill>
                  <a:srgbClr val="FF0000"/>
                </a:solidFill>
              </a:rPr>
              <a:t>B</a:t>
            </a:r>
            <a:r>
              <a:rPr lang="en-US" sz="4000" dirty="0" smtClean="0"/>
              <a:t>            </a:t>
            </a:r>
            <a:r>
              <a:rPr lang="en-US" sz="4000" dirty="0" smtClean="0">
                <a:sym typeface="Wingdings"/>
              </a:rPr>
              <a:t> </a:t>
            </a:r>
            <a:r>
              <a:rPr lang="en-US" sz="4000" dirty="0" smtClean="0">
                <a:solidFill>
                  <a:srgbClr val="3366FF"/>
                </a:solidFill>
                <a:sym typeface="Wingdings"/>
              </a:rPr>
              <a:t>C</a:t>
            </a:r>
            <a:endParaRPr lang="en-US" sz="4000" dirty="0">
              <a:solidFill>
                <a:srgbClr val="3366FF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169833" y="2022615"/>
            <a:ext cx="1058334" cy="211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03034"/>
            <a:ext cx="8229600" cy="2061633"/>
          </a:xfrm>
        </p:spPr>
        <p:txBody>
          <a:bodyPr>
            <a:normAutofit/>
          </a:bodyPr>
          <a:lstStyle/>
          <a:p>
            <a:r>
              <a:rPr lang="en-US" dirty="0" smtClean="0"/>
              <a:t>How can we represent the concentrations of molecules in a solution? </a:t>
            </a:r>
          </a:p>
          <a:p>
            <a:pPr lvl="1"/>
            <a:r>
              <a:rPr lang="en-US" dirty="0" smtClean="0"/>
              <a:t>How can we keep track of the changes in concentrations?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9500" y="1968500"/>
            <a:ext cx="6625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 + B            </a:t>
            </a:r>
            <a:r>
              <a:rPr lang="en-US" sz="4000" dirty="0" smtClean="0">
                <a:sym typeface="Wingdings"/>
              </a:rPr>
              <a:t> C</a:t>
            </a:r>
            <a:endParaRPr lang="en-US" sz="40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169833" y="2370667"/>
            <a:ext cx="1058334" cy="211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6561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represent the concentration change over time as differential equations.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Rate =  - </a:t>
            </a:r>
            <a:r>
              <a:rPr lang="en-US" u="sng" dirty="0" smtClean="0"/>
              <a:t>1</a:t>
            </a:r>
            <a:r>
              <a:rPr lang="en-US" dirty="0" smtClean="0"/>
              <a:t>  </a:t>
            </a:r>
            <a:r>
              <a:rPr lang="en-US" u="sng" dirty="0" err="1" smtClean="0"/>
              <a:t>Δ</a:t>
            </a:r>
            <a:r>
              <a:rPr lang="en-US" u="sng" dirty="0" smtClean="0"/>
              <a:t> [A</a:t>
            </a:r>
            <a:r>
              <a:rPr lang="en-US" dirty="0" smtClean="0"/>
              <a:t>]   =  - </a:t>
            </a:r>
            <a:r>
              <a:rPr lang="en-US" u="sng" dirty="0" smtClean="0"/>
              <a:t>1</a:t>
            </a:r>
            <a:r>
              <a:rPr lang="en-US" dirty="0" smtClean="0"/>
              <a:t>  </a:t>
            </a:r>
            <a:r>
              <a:rPr lang="en-US" u="sng" dirty="0" err="1" smtClean="0"/>
              <a:t>Δ</a:t>
            </a:r>
            <a:r>
              <a:rPr lang="en-US" u="sng" dirty="0" smtClean="0"/>
              <a:t>[B]</a:t>
            </a:r>
            <a:r>
              <a:rPr lang="en-US" dirty="0" smtClean="0"/>
              <a:t>     = </a:t>
            </a:r>
            <a:r>
              <a:rPr lang="en-US" u="sng" dirty="0" smtClean="0"/>
              <a:t>1</a:t>
            </a:r>
            <a:r>
              <a:rPr lang="en-US" dirty="0" smtClean="0"/>
              <a:t>  </a:t>
            </a:r>
            <a:r>
              <a:rPr lang="en-US" u="sng" dirty="0" err="1" smtClean="0"/>
              <a:t>Δ</a:t>
            </a:r>
            <a:r>
              <a:rPr lang="en-US" u="sng" dirty="0" smtClean="0"/>
              <a:t> [C]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a    </a:t>
            </a:r>
            <a:r>
              <a:rPr lang="en-US" dirty="0" err="1" smtClean="0"/>
              <a:t>Δt</a:t>
            </a:r>
            <a:r>
              <a:rPr lang="en-US" dirty="0" smtClean="0"/>
              <a:t>           b   </a:t>
            </a:r>
            <a:r>
              <a:rPr lang="en-US" dirty="0" err="1" smtClean="0"/>
              <a:t>Δt</a:t>
            </a:r>
            <a:r>
              <a:rPr lang="en-US" dirty="0" smtClean="0"/>
              <a:t>            c    </a:t>
            </a:r>
            <a:r>
              <a:rPr lang="en-US" dirty="0" err="1" smtClean="0"/>
              <a:t>Δt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sz="2800" dirty="0" smtClean="0">
                <a:solidFill>
                  <a:srgbClr val="FF0000"/>
                </a:solidFill>
              </a:rPr>
              <a:t>Reactants decrease       </a:t>
            </a:r>
            <a:r>
              <a:rPr lang="en-US" sz="2800" dirty="0" smtClean="0">
                <a:solidFill>
                  <a:srgbClr val="0000FF"/>
                </a:solidFill>
              </a:rPr>
              <a:t>Products increase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0000FF"/>
                </a:solidFill>
              </a:rPr>
              <a:t>	</a:t>
            </a:r>
            <a:r>
              <a:rPr lang="en-US" sz="2800" dirty="0" smtClean="0">
                <a:solidFill>
                  <a:srgbClr val="0000FF"/>
                </a:solidFill>
              </a:rPr>
              <a:t>			</a:t>
            </a:r>
            <a:r>
              <a:rPr lang="en-US" sz="2800" dirty="0" smtClean="0">
                <a:solidFill>
                  <a:srgbClr val="FF0000"/>
                </a:solidFill>
              </a:rPr>
              <a:t>(negative)				</a:t>
            </a:r>
            <a:r>
              <a:rPr lang="en-US" sz="2800" dirty="0" smtClean="0">
                <a:solidFill>
                  <a:srgbClr val="3366FF"/>
                </a:solidFill>
              </a:rPr>
              <a:t>(positive)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79500" y="2706939"/>
            <a:ext cx="6625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aA</a:t>
            </a:r>
            <a:r>
              <a:rPr lang="en-US" sz="4000" dirty="0" smtClean="0"/>
              <a:t> + </a:t>
            </a:r>
            <a:r>
              <a:rPr lang="en-US" sz="4000" dirty="0" err="1" smtClean="0">
                <a:solidFill>
                  <a:srgbClr val="FF0000"/>
                </a:solidFill>
              </a:rPr>
              <a:t>bB</a:t>
            </a:r>
            <a:r>
              <a:rPr lang="en-US" sz="4000" dirty="0" smtClean="0"/>
              <a:t>            </a:t>
            </a:r>
            <a:r>
              <a:rPr lang="en-US" sz="4000" dirty="0" smtClean="0">
                <a:sym typeface="Wingdings"/>
              </a:rPr>
              <a:t> </a:t>
            </a:r>
            <a:r>
              <a:rPr lang="en-US" sz="4000" dirty="0" err="1" smtClean="0">
                <a:solidFill>
                  <a:srgbClr val="3366FF"/>
                </a:solidFill>
                <a:sym typeface="Wingdings"/>
              </a:rPr>
              <a:t>cC</a:t>
            </a:r>
            <a:endParaRPr lang="en-US" sz="4000" dirty="0">
              <a:solidFill>
                <a:srgbClr val="3366FF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423833" y="3109106"/>
            <a:ext cx="1058334" cy="211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40667" y="3894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5257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91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Rate laws show the relationship between the reaction rate and the concentrations of reactants.</a:t>
            </a:r>
          </a:p>
          <a:p>
            <a:pPr lvl="1"/>
            <a:r>
              <a:rPr lang="en-US" i="1" dirty="0"/>
              <a:t>k</a:t>
            </a:r>
            <a:r>
              <a:rPr lang="en-US" dirty="0" smtClean="0"/>
              <a:t> is a constant that has a specific value for each reaction. It</a:t>
            </a:r>
            <a:r>
              <a:rPr lang="fr-FR" dirty="0" smtClean="0"/>
              <a:t>’</a:t>
            </a:r>
            <a:r>
              <a:rPr lang="en-US" dirty="0" smtClean="0"/>
              <a:t>s value is determined experimentally.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 algn="r">
              <a:buNone/>
            </a:pPr>
            <a:r>
              <a:rPr lang="en-US" dirty="0"/>
              <a:t>r</a:t>
            </a:r>
            <a:r>
              <a:rPr lang="en-US" dirty="0" smtClean="0"/>
              <a:t>ate = k [reactants] </a:t>
            </a:r>
          </a:p>
          <a:p>
            <a:pPr marL="457200" lvl="1" indent="0">
              <a:buNone/>
            </a:pPr>
            <a:r>
              <a:rPr lang="en-US" dirty="0" smtClean="0"/>
              <a:t>rate = k [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]</a:t>
            </a:r>
            <a:r>
              <a:rPr lang="en-US" baseline="30000" dirty="0" smtClean="0"/>
              <a:t>α</a:t>
            </a:r>
            <a:r>
              <a:rPr lang="en-US" dirty="0" smtClean="0"/>
              <a:t> [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]</a:t>
            </a:r>
            <a:r>
              <a:rPr lang="en-US" baseline="30000" dirty="0" smtClean="0"/>
              <a:t>β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9500" y="4266282"/>
            <a:ext cx="6625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 + </a:t>
            </a:r>
            <a:r>
              <a:rPr lang="en-US" sz="4000" dirty="0" smtClean="0">
                <a:solidFill>
                  <a:srgbClr val="FF0000"/>
                </a:solidFill>
              </a:rPr>
              <a:t>B</a:t>
            </a:r>
            <a:r>
              <a:rPr lang="en-US" sz="4000" dirty="0" smtClean="0"/>
              <a:t>            </a:t>
            </a:r>
            <a:r>
              <a:rPr lang="en-US" sz="4000" dirty="0" smtClean="0">
                <a:sym typeface="Wingdings"/>
              </a:rPr>
              <a:t> </a:t>
            </a:r>
            <a:r>
              <a:rPr lang="en-US" sz="4000" dirty="0" smtClean="0">
                <a:solidFill>
                  <a:srgbClr val="3366FF"/>
                </a:solidFill>
                <a:sym typeface="Wingdings"/>
              </a:rPr>
              <a:t>C</a:t>
            </a:r>
            <a:endParaRPr lang="en-US" sz="4000" dirty="0">
              <a:solidFill>
                <a:srgbClr val="3366FF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169833" y="4668449"/>
            <a:ext cx="1058334" cy="211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2478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rate = k [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] [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] </a:t>
            </a:r>
          </a:p>
          <a:p>
            <a:r>
              <a:rPr lang="en-US" dirty="0" smtClean="0"/>
              <a:t>The overall order of a reaction is determined by the sum of the exponents.</a:t>
            </a:r>
          </a:p>
          <a:p>
            <a:pPr lvl="1"/>
            <a:r>
              <a:rPr lang="en-US" dirty="0" smtClean="0"/>
              <a:t>In this case the reaction is second order.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Write a rate for the above reaction and state its overall order.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97000" y="1600200"/>
            <a:ext cx="6625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 + </a:t>
            </a:r>
            <a:r>
              <a:rPr lang="en-US" sz="4000" dirty="0" smtClean="0">
                <a:solidFill>
                  <a:srgbClr val="FF0000"/>
                </a:solidFill>
              </a:rPr>
              <a:t>B</a:t>
            </a:r>
            <a:r>
              <a:rPr lang="en-US" sz="4000" dirty="0" smtClean="0"/>
              <a:t>            </a:t>
            </a:r>
            <a:r>
              <a:rPr lang="en-US" sz="4000" dirty="0" smtClean="0">
                <a:sym typeface="Wingdings"/>
              </a:rPr>
              <a:t> </a:t>
            </a:r>
            <a:r>
              <a:rPr lang="en-US" sz="4000" dirty="0" smtClean="0">
                <a:solidFill>
                  <a:srgbClr val="3366FF"/>
                </a:solidFill>
                <a:sym typeface="Wingdings"/>
              </a:rPr>
              <a:t>C</a:t>
            </a:r>
            <a:endParaRPr lang="en-US" sz="4000" dirty="0">
              <a:solidFill>
                <a:srgbClr val="3366FF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487333" y="2002367"/>
            <a:ext cx="1058334" cy="211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97000" y="4356100"/>
            <a:ext cx="6625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 </a:t>
            </a:r>
            <a:r>
              <a:rPr lang="en-US" sz="4000" dirty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 + </a:t>
            </a:r>
            <a:r>
              <a:rPr lang="en-US" sz="4000" dirty="0" smtClean="0">
                <a:solidFill>
                  <a:srgbClr val="FF0000"/>
                </a:solidFill>
              </a:rPr>
              <a:t>B</a:t>
            </a:r>
            <a:r>
              <a:rPr lang="en-US" sz="4000" dirty="0" smtClean="0"/>
              <a:t> + </a:t>
            </a:r>
            <a:r>
              <a:rPr lang="en-US" sz="4000" dirty="0" smtClean="0">
                <a:solidFill>
                  <a:srgbClr val="FF0000"/>
                </a:solidFill>
              </a:rPr>
              <a:t>C</a:t>
            </a:r>
            <a:r>
              <a:rPr lang="en-US" sz="4000" dirty="0" smtClean="0"/>
              <a:t>             </a:t>
            </a:r>
            <a:r>
              <a:rPr lang="en-US" sz="4000" dirty="0" smtClean="0">
                <a:solidFill>
                  <a:srgbClr val="3366FF"/>
                </a:solidFill>
              </a:rPr>
              <a:t>D</a:t>
            </a:r>
            <a:endParaRPr lang="en-US" sz="4000" dirty="0">
              <a:solidFill>
                <a:srgbClr val="3366FF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957234" y="4758267"/>
            <a:ext cx="1058334" cy="211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2423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71"/>
            <a:ext cx="8229600" cy="1143000"/>
          </a:xfrm>
        </p:spPr>
        <p:txBody>
          <a:bodyPr/>
          <a:lstStyle/>
          <a:p>
            <a:r>
              <a:rPr lang="en-US" dirty="0" smtClean="0"/>
              <a:t>Integrating Rate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7" y="1574800"/>
            <a:ext cx="8398933" cy="48090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First order rate laws can be written as 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         rate =   -  </a:t>
            </a:r>
            <a:r>
              <a:rPr lang="en-US" sz="2800" u="sng" dirty="0" smtClean="0"/>
              <a:t>d </a:t>
            </a:r>
            <a:r>
              <a:rPr lang="en-US" sz="2800" u="sng" dirty="0"/>
              <a:t>[A</a:t>
            </a:r>
            <a:r>
              <a:rPr lang="en-US" sz="2800" u="sng" dirty="0" smtClean="0"/>
              <a:t>] </a:t>
            </a:r>
            <a:r>
              <a:rPr lang="cs-CZ" sz="2800" dirty="0"/>
              <a:t> </a:t>
            </a:r>
            <a:r>
              <a:rPr lang="en-US" sz="2800" dirty="0" smtClean="0"/>
              <a:t>= </a:t>
            </a:r>
            <a:r>
              <a:rPr lang="cs-CZ" sz="2800" dirty="0" smtClean="0"/>
              <a:t> </a:t>
            </a:r>
            <a:r>
              <a:rPr lang="cs-CZ" sz="2800" i="1" dirty="0" smtClean="0"/>
              <a:t>k</a:t>
            </a:r>
            <a:r>
              <a:rPr lang="cs-CZ" sz="2800" dirty="0" smtClean="0"/>
              <a:t> [A]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</a:t>
            </a:r>
            <a:r>
              <a:rPr lang="en-US" sz="2800" dirty="0" smtClean="0"/>
              <a:t> </a:t>
            </a:r>
            <a:r>
              <a:rPr lang="cs-CZ" sz="2800" dirty="0" smtClean="0"/>
              <a:t>d </a:t>
            </a:r>
            <a:r>
              <a:rPr lang="cs-CZ" sz="2800" i="1" dirty="0"/>
              <a:t>t</a:t>
            </a:r>
            <a:r>
              <a:rPr lang="cs-CZ" sz="2800" dirty="0"/>
              <a:t>	</a:t>
            </a:r>
            <a:r>
              <a:rPr lang="cs-CZ" sz="2800" dirty="0" smtClean="0"/>
              <a:t>		</a:t>
            </a:r>
            <a:endParaRPr lang="cs-CZ" sz="2800" dirty="0"/>
          </a:p>
          <a:p>
            <a:r>
              <a:rPr lang="en-US" dirty="0" smtClean="0"/>
              <a:t>Integration of this rate law produces the integrated rate law.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	</a:t>
            </a:r>
            <a:r>
              <a:rPr lang="en-US" u="sng" dirty="0" smtClean="0"/>
              <a:t>d </a:t>
            </a:r>
            <a:r>
              <a:rPr lang="en-US" u="sng" dirty="0"/>
              <a:t>[A</a:t>
            </a:r>
            <a:r>
              <a:rPr lang="en-US" u="sng" dirty="0" smtClean="0"/>
              <a:t>] </a:t>
            </a:r>
            <a:r>
              <a:rPr lang="cs-CZ" dirty="0" smtClean="0"/>
              <a:t>=	- </a:t>
            </a:r>
            <a:r>
              <a:rPr lang="cs-CZ" i="1" dirty="0" smtClean="0"/>
              <a:t>k</a:t>
            </a:r>
            <a:r>
              <a:rPr lang="cs-CZ" dirty="0" smtClean="0"/>
              <a:t> d </a:t>
            </a:r>
            <a:r>
              <a:rPr lang="cs-CZ" i="1" dirty="0" smtClean="0"/>
              <a:t>t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	   </a:t>
            </a:r>
            <a:r>
              <a:rPr lang="cs-CZ" dirty="0" smtClean="0"/>
              <a:t>[</a:t>
            </a:r>
            <a:r>
              <a:rPr lang="cs-CZ" dirty="0"/>
              <a:t>A]		</a:t>
            </a:r>
            <a:endParaRPr lang="cs-CZ" dirty="0" smtClean="0"/>
          </a:p>
          <a:p>
            <a:pPr>
              <a:spcBef>
                <a:spcPts val="600"/>
              </a:spcBef>
            </a:pPr>
            <a:r>
              <a:rPr lang="cs-CZ" dirty="0" smtClean="0"/>
              <a:t>At t = 0, [A] = [A]</a:t>
            </a:r>
            <a:r>
              <a:rPr lang="cs-CZ" baseline="-25000" dirty="0" smtClean="0"/>
              <a:t>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 smtClean="0"/>
              <a:t>			</a:t>
            </a:r>
            <a:r>
              <a:rPr lang="cs-CZ" b="1" dirty="0" smtClean="0"/>
              <a:t>[</a:t>
            </a:r>
            <a:r>
              <a:rPr lang="cs-CZ" b="1" dirty="0"/>
              <a:t>A] = [A]</a:t>
            </a:r>
            <a:r>
              <a:rPr lang="cs-CZ" b="1" baseline="-25000" dirty="0"/>
              <a:t>0</a:t>
            </a:r>
            <a:r>
              <a:rPr lang="cs-CZ" b="1" dirty="0"/>
              <a:t> e</a:t>
            </a:r>
            <a:r>
              <a:rPr lang="cs-CZ" b="1" baseline="30000" dirty="0"/>
              <a:t>- </a:t>
            </a:r>
            <a:r>
              <a:rPr lang="cs-CZ" b="1" i="1" dirty="0"/>
              <a:t>k t	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74749" y="933200"/>
            <a:ext cx="6625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             </a:t>
            </a:r>
            <a:r>
              <a:rPr lang="en-US" sz="4000" dirty="0" smtClean="0">
                <a:sym typeface="Wingdings"/>
              </a:rPr>
              <a:t> </a:t>
            </a:r>
            <a:r>
              <a:rPr lang="en-US" sz="4000" dirty="0">
                <a:solidFill>
                  <a:srgbClr val="3366FF"/>
                </a:solidFill>
                <a:sym typeface="Wingdings"/>
              </a:rPr>
              <a:t>B</a:t>
            </a:r>
            <a:endParaRPr lang="en-US" sz="4000" dirty="0">
              <a:solidFill>
                <a:srgbClr val="3366FF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958166" y="1308101"/>
            <a:ext cx="1058334" cy="2116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7172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4547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535</Words>
  <Application>Microsoft Macintosh PowerPoint</Application>
  <PresentationFormat>On-screen Show (4:3)</PresentationFormat>
  <Paragraphs>70</Paragraphs>
  <Slides>9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Chemical Kinetics</vt:lpstr>
      <vt:lpstr>Chemical Reactions</vt:lpstr>
      <vt:lpstr>Effect of Concentration, Temperature, and Catalysts</vt:lpstr>
      <vt:lpstr>Chemical Reactions</vt:lpstr>
      <vt:lpstr>Reaction Rate</vt:lpstr>
      <vt:lpstr>Rate Laws</vt:lpstr>
      <vt:lpstr>Rate Laws</vt:lpstr>
      <vt:lpstr>Integrating Rate Laws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Kinetics</dc:title>
  <dc:creator>Naralys Batista</dc:creator>
  <cp:lastModifiedBy>Nancy Griffeth</cp:lastModifiedBy>
  <cp:revision>9</cp:revision>
  <dcterms:created xsi:type="dcterms:W3CDTF">2014-08-12T00:43:48Z</dcterms:created>
  <dcterms:modified xsi:type="dcterms:W3CDTF">2014-08-12T00:44:20Z</dcterms:modified>
</cp:coreProperties>
</file>