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30"/>
  </p:notesMasterIdLst>
  <p:sldIdLst>
    <p:sldId id="261" r:id="rId2"/>
    <p:sldId id="264" r:id="rId3"/>
    <p:sldId id="258" r:id="rId4"/>
    <p:sldId id="256" r:id="rId5"/>
    <p:sldId id="270" r:id="rId6"/>
    <p:sldId id="257" r:id="rId7"/>
    <p:sldId id="263" r:id="rId8"/>
    <p:sldId id="262" r:id="rId9"/>
    <p:sldId id="267" r:id="rId10"/>
    <p:sldId id="266" r:id="rId11"/>
    <p:sldId id="268" r:id="rId12"/>
    <p:sldId id="259" r:id="rId13"/>
    <p:sldId id="271" r:id="rId14"/>
    <p:sldId id="272" r:id="rId15"/>
    <p:sldId id="273" r:id="rId16"/>
    <p:sldId id="280" r:id="rId17"/>
    <p:sldId id="282" r:id="rId18"/>
    <p:sldId id="275" r:id="rId19"/>
    <p:sldId id="281" r:id="rId20"/>
    <p:sldId id="276" r:id="rId21"/>
    <p:sldId id="277" r:id="rId22"/>
    <p:sldId id="278" r:id="rId23"/>
    <p:sldId id="279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 snapToGrid="0">
      <p:cViewPr varScale="1">
        <p:scale>
          <a:sx n="105" d="100"/>
          <a:sy n="105" d="100"/>
        </p:scale>
        <p:origin x="-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B6C5E4-5F6A-7746-A4EF-BAAFE53DF3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zyme" TargetMode="External"/><Relationship Id="rId4" Type="http://schemas.openxmlformats.org/officeDocument/2006/relationships/hyperlink" Target="http://en.wikipedia.org/wiki/Phosphate" TargetMode="External"/><Relationship Id="rId5" Type="http://schemas.openxmlformats.org/officeDocument/2006/relationships/hyperlink" Target="http://en.wikipedia.org/wiki/High-energy_phosphate" TargetMode="External"/><Relationship Id="rId6" Type="http://schemas.openxmlformats.org/officeDocument/2006/relationships/hyperlink" Target="http://en.wikipedia.org/wiki/Adenosine_triphosphate" TargetMode="External"/><Relationship Id="rId7" Type="http://schemas.openxmlformats.org/officeDocument/2006/relationships/hyperlink" Target="http://en.wikipedia.org/wiki/Substrate_(biochemistry)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69871-46C2-7E47-A103-14817C355441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Carbonic acid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5296E5-3AB7-0E41-9AD8-EEE48C83A21B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At equilibrium:</a:t>
            </a:r>
            <a:r>
              <a:rPr lang="en-US" baseline="0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instantaneous forward rate is exactly equal to the instantaneous reverse rate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F251F-899C-F743-9DCF-FEFA01FAF2EC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arenBoth"/>
            </a:pPr>
            <a:r>
              <a:rPr lang="en-US"/>
              <a:t>2[D]: every time a dimer breaks up, you get two M’s</a:t>
            </a:r>
            <a:br>
              <a:rPr lang="en-US"/>
            </a:br>
            <a:r>
              <a:rPr lang="en-US"/>
              <a:t>  -2[M]^2: each dimer requires two M’s to make it up</a:t>
            </a:r>
          </a:p>
          <a:p>
            <a:pPr marL="228600" indent="-228600"/>
            <a:r>
              <a:rPr lang="en-US"/>
              <a:t>(2) The rate of change in D’s goes in the opposite direction from the rate of change in M’s and is 1/2 as fast (because it takes two M’s to make a D)</a:t>
            </a:r>
          </a:p>
          <a:p>
            <a:pPr marL="228600" indent="-228600"/>
            <a:r>
              <a:rPr lang="en-US"/>
              <a:t>(3) If no dimers are formed, this is [M]; if all [M]’s become D’s we have half as many molecules, all of which are D’s, so [M] + 0 = 0 + 2[D].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5B186-0B0A-D742-ACFA-BF1070F6CBA8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particular reaction that is promoted by certain proteins called “Kinases.”</a:t>
            </a:r>
          </a:p>
          <a:p>
            <a:r>
              <a:rPr lang="en-US"/>
              <a:t>Protein kinase: </a:t>
            </a:r>
            <a:r>
              <a:rPr lang="en-US">
                <a:latin typeface="Helvetica" pitchFamily="-65" charset="0"/>
              </a:rPr>
              <a:t>a type of </a:t>
            </a:r>
            <a:r>
              <a:rPr lang="en-US">
                <a:solidFill>
                  <a:srgbClr val="0632AC"/>
                </a:solidFill>
                <a:hlinkClick r:id="rId3"/>
              </a:rPr>
              <a:t>enzyme</a:t>
            </a:r>
            <a:r>
              <a:rPr lang="en-US">
                <a:latin typeface="Helvetica" pitchFamily="-65" charset="0"/>
              </a:rPr>
              <a:t> that transfers </a:t>
            </a:r>
            <a:r>
              <a:rPr lang="en-US">
                <a:solidFill>
                  <a:srgbClr val="513B8E"/>
                </a:solidFill>
                <a:hlinkClick r:id="rId4"/>
              </a:rPr>
              <a:t>phosphate</a:t>
            </a:r>
            <a:r>
              <a:rPr lang="en-US">
                <a:latin typeface="Helvetica" pitchFamily="-65" charset="0"/>
              </a:rPr>
              <a:t> groups from </a:t>
            </a:r>
            <a:r>
              <a:rPr lang="en-US">
                <a:solidFill>
                  <a:srgbClr val="0632AC"/>
                </a:solidFill>
                <a:hlinkClick r:id="rId5"/>
              </a:rPr>
              <a:t>high-energy</a:t>
            </a:r>
            <a:r>
              <a:rPr lang="en-US">
                <a:latin typeface="Helvetica" pitchFamily="-65" charset="0"/>
              </a:rPr>
              <a:t> donor molecules, such as </a:t>
            </a:r>
            <a:r>
              <a:rPr lang="en-US">
                <a:solidFill>
                  <a:srgbClr val="0632AC"/>
                </a:solidFill>
                <a:hlinkClick r:id="rId6"/>
              </a:rPr>
              <a:t>ATP</a:t>
            </a:r>
            <a:r>
              <a:rPr lang="en-US">
                <a:latin typeface="Helvetica" pitchFamily="-65" charset="0"/>
              </a:rPr>
              <a:t>, to specific </a:t>
            </a:r>
            <a:r>
              <a:rPr lang="en-US">
                <a:solidFill>
                  <a:srgbClr val="0632AC"/>
                </a:solidFill>
                <a:hlinkClick r:id="rId7"/>
              </a:rPr>
              <a:t>substrates</a:t>
            </a:r>
            <a:r>
              <a:rPr lang="en-US">
                <a:latin typeface="Helvetica" pitchFamily="-65" charset="0"/>
              </a:rPr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BE6E51-50BF-3549-9443-8235EF37B5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9225" name="Picture 9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r>
              <a:rPr lang="en-US"/>
              <a:t>1</a:t>
            </a:r>
          </a:p>
        </p:txBody>
      </p:sp>
      <p:pic>
        <p:nvPicPr>
          <p:cNvPr id="8201" name="Picture 9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748038"/>
            <a:ext cx="7772400" cy="1143000"/>
          </a:xfrm>
        </p:spPr>
        <p:txBody>
          <a:bodyPr/>
          <a:lstStyle/>
          <a:p>
            <a:pPr algn="ctr"/>
            <a:r>
              <a:rPr lang="en-US" dirty="0"/>
              <a:t>Chemical Kinetics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Nancy </a:t>
            </a:r>
            <a:r>
              <a:rPr lang="en-US" dirty="0" smtClean="0"/>
              <a:t>Griffeth</a:t>
            </a:r>
          </a:p>
          <a:p>
            <a:r>
              <a:rPr lang="en-US" smtClean="0"/>
              <a:t>January 8, </a:t>
            </a:r>
            <a:r>
              <a:rPr lang="en-US" dirty="0" smtClean="0"/>
              <a:t>2014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64008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Funding for this</a:t>
            </a:r>
            <a:r>
              <a:rPr lang="en-US" baseline="30000" dirty="0" smtClean="0"/>
              <a:t> workshop was </a:t>
            </a:r>
            <a:r>
              <a:rPr lang="en-US" baseline="30000" dirty="0" smtClean="0"/>
              <a:t>provided by the program “Computational Modeling and Analysis of Complex Systems,” an NSF Expedition in Computing (Award Number 0926200).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Forming Dimers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89025" y="19621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pitchFamily="-65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87488" y="1906588"/>
            <a:ext cx="30924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M is a monomer</a:t>
            </a:r>
          </a:p>
          <a:p>
            <a:r>
              <a:rPr lang="en-US" sz="3200">
                <a:latin typeface="Arial" pitchFamily="-65" charset="0"/>
              </a:rPr>
              <a:t>D is a dimer</a:t>
            </a:r>
          </a:p>
          <a:p>
            <a:endParaRPr lang="en-US" sz="3200">
              <a:latin typeface="Arial" pitchFamily="-65" charset="0"/>
            </a:endParaRPr>
          </a:p>
          <a:p>
            <a:r>
              <a:rPr lang="en-US" sz="3200">
                <a:latin typeface="Arial" pitchFamily="-65" charset="0"/>
              </a:rPr>
              <a:t>M + M </a:t>
            </a:r>
            <a:r>
              <a:rPr lang="en-US" sz="3200">
                <a:latin typeface="Arial" pitchFamily="-65" charset="0"/>
                <a:sym typeface="Symbol" pitchFamily="-65" charset="2"/>
              </a:rPr>
              <a:t> D</a:t>
            </a:r>
            <a:endParaRPr lang="en-US" sz="3200">
              <a:latin typeface="Arial" pitchFamily="-65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771775" y="3549650"/>
            <a:ext cx="48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  <a:sym typeface="Symbol" pitchFamily="-65" charset="2"/>
              </a:rPr>
              <a:t></a:t>
            </a:r>
            <a:endParaRPr lang="en-US">
              <a:latin typeface="Arial" pitchFamily="-65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760663" y="3195638"/>
            <a:ext cx="4079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35000"/>
              </a:lnSpc>
            </a:pPr>
            <a:r>
              <a:rPr lang="en-US" sz="2000" dirty="0" err="1">
                <a:latin typeface="Arial" pitchFamily="-65" charset="0"/>
              </a:rPr>
              <a:t>k</a:t>
            </a:r>
            <a:r>
              <a:rPr lang="en-US" sz="2000" baseline="-25000" dirty="0">
                <a:latin typeface="Arial" pitchFamily="-65" charset="0"/>
              </a:rPr>
              <a:t>+</a:t>
            </a:r>
          </a:p>
          <a:p>
            <a:pPr>
              <a:lnSpc>
                <a:spcPct val="135000"/>
              </a:lnSpc>
            </a:pPr>
            <a:r>
              <a:rPr lang="en-US" sz="2000" dirty="0" err="1">
                <a:latin typeface="Arial" pitchFamily="-65" charset="0"/>
              </a:rPr>
              <a:t>k</a:t>
            </a:r>
            <a:r>
              <a:rPr lang="en-US" sz="2000" baseline="-25000" dirty="0">
                <a:latin typeface="Arial" pitchFamily="-65" charset="0"/>
              </a:rPr>
              <a:t>-</a:t>
            </a:r>
            <a:endParaRPr lang="en-US" sz="2000" dirty="0">
              <a:latin typeface="Arial" pitchFamily="-65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503363" y="4786313"/>
            <a:ext cx="9731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latin typeface="Arial" pitchFamily="-65" charset="0"/>
              </a:rPr>
              <a:t>d[M]</a:t>
            </a:r>
          </a:p>
          <a:p>
            <a:pPr algn="ctr"/>
            <a:r>
              <a:rPr lang="en-US" sz="3200">
                <a:latin typeface="Arial" pitchFamily="-65" charset="0"/>
              </a:rPr>
              <a:t>dt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462088" y="5330825"/>
            <a:ext cx="1047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640013" y="4994275"/>
            <a:ext cx="377272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= 2k</a:t>
            </a:r>
            <a:r>
              <a:rPr lang="en-US" sz="3200" baseline="-25000" dirty="0"/>
              <a:t>-</a:t>
            </a:r>
            <a:r>
              <a:rPr lang="en-US" sz="3200" dirty="0"/>
              <a:t>[D] - 2k</a:t>
            </a:r>
            <a:r>
              <a:rPr lang="en-US" sz="3200" baseline="-25000" dirty="0"/>
              <a:t>+</a:t>
            </a:r>
            <a:r>
              <a:rPr lang="en-US" sz="3200" dirty="0"/>
              <a:t>[M</a:t>
            </a:r>
            <a:r>
              <a:rPr lang="en-US" sz="3200" dirty="0" smtClean="0"/>
              <a:t>][M]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Forming </a:t>
            </a:r>
            <a:r>
              <a:rPr lang="en-US" dirty="0" err="1"/>
              <a:t>Dimers</a:t>
            </a:r>
            <a:r>
              <a:rPr lang="en-US" dirty="0"/>
              <a:t> -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473325" y="2247900"/>
            <a:ext cx="323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= 2k</a:t>
            </a:r>
            <a:r>
              <a:rPr lang="en-US" sz="3200" baseline="-25000" dirty="0"/>
              <a:t>-</a:t>
            </a:r>
            <a:r>
              <a:rPr lang="en-US" sz="3200" dirty="0"/>
              <a:t>[D] - 2k</a:t>
            </a:r>
            <a:r>
              <a:rPr lang="en-US" sz="3200" baseline="-25000" dirty="0"/>
              <a:t>+</a:t>
            </a:r>
            <a:r>
              <a:rPr lang="en-US" sz="3200" dirty="0"/>
              <a:t>[M]</a:t>
            </a:r>
            <a:r>
              <a:rPr lang="en-US" sz="3200" baseline="30000" dirty="0"/>
              <a:t>2</a:t>
            </a:r>
            <a:endParaRPr lang="en-US" sz="32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201024" y="2039938"/>
            <a:ext cx="1047750" cy="1066800"/>
            <a:chOff x="1300163" y="2039938"/>
            <a:chExt cx="1047750" cy="1066800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1370013" y="2039938"/>
              <a:ext cx="973137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dirty="0" err="1">
                  <a:latin typeface="Arial" pitchFamily="-65" charset="0"/>
                </a:rPr>
                <a:t>d[M</a:t>
              </a:r>
              <a:r>
                <a:rPr lang="en-US" sz="3200" dirty="0">
                  <a:latin typeface="Arial" pitchFamily="-65" charset="0"/>
                </a:rPr>
                <a:t>]</a:t>
              </a:r>
            </a:p>
            <a:p>
              <a:pPr algn="ctr"/>
              <a:r>
                <a:rPr lang="en-US" sz="3200" dirty="0" err="1">
                  <a:latin typeface="Arial" pitchFamily="-65" charset="0"/>
                </a:rPr>
                <a:t>dt</a:t>
              </a:r>
              <a:endParaRPr lang="en-US" sz="3200" dirty="0">
                <a:latin typeface="Arial" pitchFamily="-65" charset="0"/>
              </a:endParaRPr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1300163" y="2598738"/>
              <a:ext cx="10477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201024" y="4293130"/>
            <a:ext cx="1047750" cy="1066800"/>
            <a:chOff x="1296988" y="4293130"/>
            <a:chExt cx="1047750" cy="1066800"/>
          </a:xfrm>
        </p:grpSpPr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365250" y="4293130"/>
              <a:ext cx="928688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dirty="0" err="1" smtClean="0">
                  <a:latin typeface="Arial" pitchFamily="-65" charset="0"/>
                </a:rPr>
                <a:t>d[D</a:t>
              </a:r>
              <a:r>
                <a:rPr lang="en-US" sz="3200" dirty="0" smtClean="0">
                  <a:latin typeface="Arial" pitchFamily="-65" charset="0"/>
                </a:rPr>
                <a:t>]</a:t>
              </a:r>
            </a:p>
            <a:p>
              <a:pPr algn="ctr"/>
              <a:r>
                <a:rPr lang="en-US" sz="3200" dirty="0" err="1" smtClean="0">
                  <a:latin typeface="Arial" pitchFamily="-65" charset="0"/>
                </a:rPr>
                <a:t>dt</a:t>
              </a:r>
              <a:endParaRPr lang="en-US" sz="3200" dirty="0">
                <a:latin typeface="Arial" pitchFamily="-65" charset="0"/>
              </a:endParaRPr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1296988" y="4856692"/>
              <a:ext cx="10477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473325" y="4267730"/>
            <a:ext cx="2182813" cy="1066800"/>
            <a:chOff x="2473325" y="4267730"/>
            <a:chExt cx="2182813" cy="1066800"/>
          </a:xfrm>
        </p:grpSpPr>
        <p:grpSp>
          <p:nvGrpSpPr>
            <p:cNvPr id="24" name="Group 23"/>
            <p:cNvGrpSpPr/>
            <p:nvPr/>
          </p:nvGrpSpPr>
          <p:grpSpPr>
            <a:xfrm>
              <a:off x="2473325" y="4267730"/>
              <a:ext cx="2178050" cy="1066800"/>
              <a:chOff x="2473325" y="4267730"/>
              <a:chExt cx="2178050" cy="1066800"/>
            </a:xfrm>
          </p:grpSpPr>
          <p:sp>
            <p:nvSpPr>
              <p:cNvPr id="19465" name="Text Box 9"/>
              <p:cNvSpPr txBox="1">
                <a:spLocks noChangeArrowheads="1"/>
              </p:cNvSpPr>
              <p:nvPr/>
            </p:nvSpPr>
            <p:spPr bwMode="auto">
              <a:xfrm>
                <a:off x="2473325" y="4564592"/>
                <a:ext cx="1270000" cy="579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/>
                  <a:t>= -1/2 </a:t>
                </a:r>
              </a:p>
            </p:txBody>
          </p:sp>
          <p:sp>
            <p:nvSpPr>
              <p:cNvPr id="19466" name="Text Box 10"/>
              <p:cNvSpPr txBox="1">
                <a:spLocks noChangeArrowheads="1"/>
              </p:cNvSpPr>
              <p:nvPr/>
            </p:nvSpPr>
            <p:spPr bwMode="auto">
              <a:xfrm>
                <a:off x="3678238" y="4267730"/>
                <a:ext cx="973137" cy="106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3200" dirty="0" err="1">
                    <a:latin typeface="Arial" pitchFamily="-65" charset="0"/>
                  </a:rPr>
                  <a:t>d[M</a:t>
                </a:r>
                <a:r>
                  <a:rPr lang="en-US" sz="3200" dirty="0">
                    <a:latin typeface="Arial" pitchFamily="-65" charset="0"/>
                  </a:rPr>
                  <a:t>]</a:t>
                </a:r>
              </a:p>
              <a:p>
                <a:pPr algn="ctr"/>
                <a:r>
                  <a:rPr lang="en-US" sz="3200" dirty="0" err="1">
                    <a:latin typeface="Arial" pitchFamily="-65" charset="0"/>
                  </a:rPr>
                  <a:t>dt</a:t>
                </a:r>
                <a:endParaRPr lang="en-US" sz="3200" dirty="0">
                  <a:latin typeface="Arial" pitchFamily="-65" charset="0"/>
                </a:endParaRPr>
              </a:p>
            </p:txBody>
          </p:sp>
        </p:grp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3608388" y="4826530"/>
              <a:ext cx="10477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325563" y="5519056"/>
            <a:ext cx="419858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 smtClean="0">
                <a:latin typeface="Arial" pitchFamily="-65" charset="0"/>
              </a:rPr>
              <a:t>               is </a:t>
            </a:r>
            <a:r>
              <a:rPr lang="en-US" sz="3200" dirty="0">
                <a:latin typeface="Arial" pitchFamily="-65" charset="0"/>
              </a:rPr>
              <a:t>conserved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473325" y="3377272"/>
            <a:ext cx="309237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dirty="0"/>
              <a:t>=</a:t>
            </a:r>
            <a:r>
              <a:rPr lang="en-US" sz="3200" dirty="0" smtClean="0"/>
              <a:t> -</a:t>
            </a:r>
            <a:r>
              <a:rPr lang="en-US" sz="3200" dirty="0" err="1" smtClean="0"/>
              <a:t>k</a:t>
            </a:r>
            <a:r>
              <a:rPr lang="en-US" sz="3200" baseline="-25000" dirty="0"/>
              <a:t>-</a:t>
            </a:r>
            <a:r>
              <a:rPr lang="en-US" sz="3200" dirty="0"/>
              <a:t>[D]</a:t>
            </a:r>
            <a:r>
              <a:rPr lang="en-US" sz="3200" dirty="0" smtClean="0"/>
              <a:t> + k</a:t>
            </a:r>
            <a:r>
              <a:rPr lang="en-US" sz="3200" baseline="-25000" dirty="0"/>
              <a:t>+</a:t>
            </a:r>
            <a:r>
              <a:rPr lang="en-US" sz="3200" dirty="0"/>
              <a:t>[M]</a:t>
            </a:r>
            <a:r>
              <a:rPr lang="en-US" sz="3200" baseline="30000" dirty="0"/>
              <a:t>2</a:t>
            </a:r>
            <a:endParaRPr lang="en-US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201024" y="3153834"/>
            <a:ext cx="928688" cy="1066800"/>
            <a:chOff x="1336235" y="3153834"/>
            <a:chExt cx="928688" cy="1066800"/>
          </a:xfrm>
        </p:grpSpPr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1336235" y="3153834"/>
              <a:ext cx="928688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200" dirty="0" err="1" smtClean="0">
                  <a:latin typeface="Arial" pitchFamily="-65" charset="0"/>
                </a:rPr>
                <a:t>d[D</a:t>
              </a:r>
              <a:r>
                <a:rPr lang="en-US" sz="3200" dirty="0" smtClean="0">
                  <a:latin typeface="Arial" pitchFamily="-65" charset="0"/>
                </a:rPr>
                <a:t>]</a:t>
              </a:r>
            </a:p>
            <a:p>
              <a:pPr algn="ctr"/>
              <a:r>
                <a:rPr lang="en-US" sz="3200" dirty="0" err="1" smtClean="0">
                  <a:latin typeface="Arial" pitchFamily="-65" charset="0"/>
                </a:rPr>
                <a:t>dt</a:t>
              </a:r>
              <a:endParaRPr lang="en-US" sz="3200" dirty="0">
                <a:latin typeface="Arial" pitchFamily="-65" charset="0"/>
              </a:endParaRPr>
            </a:p>
          </p:txBody>
        </p:sp>
        <p:cxnSp>
          <p:nvCxnSpPr>
            <p:cNvPr id="19" name="Straight Connector 18"/>
            <p:cNvCxnSpPr>
              <a:stCxn id="14" idx="1"/>
              <a:endCxn id="14" idx="3"/>
            </p:cNvCxnSpPr>
            <p:nvPr/>
          </p:nvCxnSpPr>
          <p:spPr bwMode="auto">
            <a:xfrm rot="10800000" flipH="1">
              <a:off x="1336235" y="3687234"/>
              <a:ext cx="928688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/>
          <p:cNvSpPr txBox="1"/>
          <p:nvPr/>
        </p:nvSpPr>
        <p:spPr>
          <a:xfrm>
            <a:off x="1201024" y="5519056"/>
            <a:ext cx="19748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-65" charset="0"/>
              </a:rPr>
              <a:t>[M] + 2[D]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7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1143000"/>
          </a:xfrm>
        </p:spPr>
        <p:txBody>
          <a:bodyPr/>
          <a:lstStyle/>
          <a:p>
            <a:r>
              <a:rPr lang="en-US"/>
              <a:t>Organic Chemical Reactions</a:t>
            </a:r>
            <a:br>
              <a:rPr lang="en-US"/>
            </a:br>
            <a:r>
              <a:rPr lang="en-US" sz="3600"/>
              <a:t>Phosphorylation</a:t>
            </a:r>
            <a:endParaRPr lang="en-US"/>
          </a:p>
        </p:txBody>
      </p:sp>
      <p:pic>
        <p:nvPicPr>
          <p:cNvPr id="5123" name="Picture 3" descr="Phosphorylation.jpg                                            0206B297Macintosh HD                   C36C4D7D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6715" y="2057400"/>
            <a:ext cx="5029200" cy="386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90112" y="6176168"/>
            <a:ext cx="4102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</a:rPr>
              <a:t>Example of enzymatic action</a:t>
            </a:r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Enzyme Kinetics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kinase is an enzyme</a:t>
            </a:r>
          </a:p>
          <a:p>
            <a:r>
              <a:rPr lang="en-US"/>
              <a:t>Enzymes are catalysts that make reactions faster</a:t>
            </a:r>
            <a:endParaRPr lang="en-US" sz="3600"/>
          </a:p>
          <a:p>
            <a:pPr lvl="1"/>
            <a:r>
              <a:rPr lang="en-US"/>
              <a:t>Catalytic power</a:t>
            </a:r>
          </a:p>
          <a:p>
            <a:pPr lvl="1"/>
            <a:r>
              <a:rPr lang="en-US"/>
              <a:t>Specificity</a:t>
            </a:r>
          </a:p>
          <a:p>
            <a:pPr lvl="1"/>
            <a:r>
              <a:rPr lang="en-US"/>
              <a:t>Regulation</a:t>
            </a:r>
          </a:p>
          <a:p>
            <a:r>
              <a:rPr lang="en-US" sz="3600"/>
              <a:t>Can increase speeds up to 1 million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Enzyme Kinetics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Enzymes don’t follow the law of mass action directly</a:t>
            </a:r>
          </a:p>
          <a:p>
            <a:pPr>
              <a:lnSpc>
                <a:spcPct val="90000"/>
              </a:lnSpc>
            </a:pPr>
            <a:r>
              <a:rPr lang="en-US"/>
              <a:t>By the law of mass action, the rate of</a:t>
            </a:r>
            <a:br>
              <a:rPr lang="en-US"/>
            </a:br>
            <a:r>
              <a:rPr lang="en-US"/>
              <a:t>         S+E-&gt;P+E</a:t>
            </a:r>
            <a:br>
              <a:rPr lang="en-US"/>
            </a:br>
            <a:r>
              <a:rPr lang="en-US"/>
              <a:t>would increase linearly with increasing [S]</a:t>
            </a:r>
          </a:p>
          <a:p>
            <a:pPr>
              <a:lnSpc>
                <a:spcPct val="90000"/>
              </a:lnSpc>
            </a:pPr>
            <a:r>
              <a:rPr lang="en-US"/>
              <a:t>In enzymatic reactions, the rate increases less than linearly with the increase in S and reaches a maximum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8713" y="236538"/>
            <a:ext cx="7793037" cy="1143000"/>
          </a:xfrm>
        </p:spPr>
        <p:txBody>
          <a:bodyPr/>
          <a:lstStyle/>
          <a:p>
            <a:r>
              <a:rPr lang="en-US"/>
              <a:t>Rate Laws: Enzymatic Action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119503" y="1586493"/>
            <a:ext cx="74187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pitchFamily="-65" charset="0"/>
              </a:rPr>
              <a:t>Instead of </a:t>
            </a:r>
          </a:p>
          <a:p>
            <a:endParaRPr lang="en-US" sz="3200" dirty="0">
              <a:latin typeface="Arial" pitchFamily="-65" charset="0"/>
            </a:endParaRPr>
          </a:p>
          <a:p>
            <a:r>
              <a:rPr lang="en-US" sz="3200" dirty="0">
                <a:latin typeface="Arial" pitchFamily="-65" charset="0"/>
              </a:rPr>
              <a:t>S+E</a:t>
            </a:r>
            <a:r>
              <a:rPr lang="en-US" sz="3200" dirty="0" smtClean="0">
                <a:latin typeface="Arial" pitchFamily="-65" charset="0"/>
              </a:rPr>
              <a:t> </a:t>
            </a:r>
            <a:r>
              <a:rPr lang="en-US" sz="3200" dirty="0" smtClean="0">
                <a:latin typeface="Arial" pitchFamily="-65" charset="0"/>
                <a:sym typeface="Symbol" pitchFamily="-65" charset="2"/>
              </a:rPr>
              <a:t>    </a:t>
            </a:r>
            <a:r>
              <a:rPr lang="en-US" sz="3200" dirty="0">
                <a:latin typeface="Arial" pitchFamily="-65" charset="0"/>
                <a:sym typeface="Symbol" pitchFamily="-65" charset="2"/>
              </a:rPr>
              <a:t>P+</a:t>
            </a:r>
            <a:r>
              <a:rPr lang="en-US" sz="3200" dirty="0" smtClean="0">
                <a:latin typeface="Arial" pitchFamily="-65" charset="0"/>
                <a:sym typeface="Symbol" pitchFamily="-65" charset="2"/>
              </a:rPr>
              <a:t>E</a:t>
            </a:r>
          </a:p>
          <a:p>
            <a:endParaRPr lang="en-US" sz="3200" dirty="0" smtClean="0">
              <a:latin typeface="Arial" pitchFamily="-65" charset="0"/>
              <a:sym typeface="Symbol" pitchFamily="-65" charset="2"/>
            </a:endParaRPr>
          </a:p>
          <a:p>
            <a:r>
              <a:rPr lang="en-US" sz="3200" dirty="0">
                <a:latin typeface="Arial" pitchFamily="-65" charset="0"/>
                <a:sym typeface="Symbol" pitchFamily="-65" charset="2"/>
              </a:rPr>
              <a:t>the reaction</a:t>
            </a:r>
            <a:r>
              <a:rPr lang="en-US" sz="3200" dirty="0" smtClean="0">
                <a:latin typeface="Arial" pitchFamily="-65" charset="0"/>
                <a:sym typeface="Symbol" pitchFamily="-65" charset="2"/>
              </a:rPr>
              <a:t> creates a complex SE from the substrate and enzyme, followed by dissociation of the complex into the product and the enzyme. </a:t>
            </a:r>
            <a:br>
              <a:rPr lang="en-US" sz="3200" dirty="0" smtClean="0">
                <a:latin typeface="Arial" pitchFamily="-65" charset="0"/>
                <a:sym typeface="Symbol" pitchFamily="-65" charset="2"/>
              </a:rPr>
            </a:br>
            <a:r>
              <a:rPr lang="en-US" sz="3200" dirty="0" smtClean="0">
                <a:latin typeface="Arial" pitchFamily="-65" charset="0"/>
                <a:sym typeface="Symbol" pitchFamily="-65" charset="2"/>
              </a:rPr>
              <a:t/>
            </a:r>
            <a:br>
              <a:rPr lang="en-US" sz="3200" dirty="0" smtClean="0">
                <a:latin typeface="Arial" pitchFamily="-65" charset="0"/>
                <a:sym typeface="Symbol" pitchFamily="-65" charset="2"/>
              </a:rPr>
            </a:br>
            <a:endParaRPr lang="en-US" sz="3200" dirty="0">
              <a:latin typeface="Arial" pitchFamily="-65" charset="0"/>
              <a:sym typeface="Symbol" pitchFamily="-65" charset="2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rot="10800000">
            <a:off x="2021789" y="2957941"/>
            <a:ext cx="401016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055207" y="2790826"/>
            <a:ext cx="384307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93038" cy="1387058"/>
          </a:xfrm>
        </p:spPr>
        <p:txBody>
          <a:bodyPr/>
          <a:lstStyle/>
          <a:p>
            <a:r>
              <a:rPr lang="en-US" dirty="0" smtClean="0"/>
              <a:t>Enzymatic Action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Assumption 1</a:t>
            </a:r>
            <a:r>
              <a:rPr lang="en-US" dirty="0" smtClean="0"/>
              <a:t>:  The enzyme forms a complex with the substrate, from which the product is formed.</a:t>
            </a:r>
          </a:p>
          <a:p>
            <a:r>
              <a:rPr lang="en-US" dirty="0" smtClean="0"/>
              <a:t>Exercise: What is the chemical formula?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1520519" y="3977364"/>
            <a:ext cx="3895017" cy="1003722"/>
            <a:chOff x="1520519" y="3977364"/>
            <a:chExt cx="3895017" cy="1003722"/>
          </a:xfrm>
        </p:grpSpPr>
        <p:cxnSp>
          <p:nvCxnSpPr>
            <p:cNvPr id="7" name="Straight Arrow Connector 6"/>
            <p:cNvCxnSpPr/>
            <p:nvPr/>
          </p:nvCxnSpPr>
          <p:spPr bwMode="auto">
            <a:xfrm>
              <a:off x="3843070" y="4411865"/>
              <a:ext cx="568106" cy="1671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2508369" y="4397149"/>
              <a:ext cx="568106" cy="1671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rot="10800000">
              <a:off x="2508370" y="4530842"/>
              <a:ext cx="517979" cy="1671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606604" y="3977364"/>
              <a:ext cx="3984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k</a:t>
              </a:r>
              <a:r>
                <a:rPr lang="en-US" sz="2000" baseline="-25000" dirty="0" smtClean="0"/>
                <a:t>1</a:t>
              </a:r>
              <a:endParaRPr lang="en-US" sz="2000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08623" y="4580976"/>
              <a:ext cx="4553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k</a:t>
              </a:r>
              <a:r>
                <a:rPr lang="en-US" sz="2000" baseline="-25000" dirty="0" smtClean="0"/>
                <a:t>-1</a:t>
              </a:r>
              <a:endParaRPr lang="en-US" sz="2000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28634" y="3996071"/>
              <a:ext cx="3984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k</a:t>
              </a:r>
              <a:r>
                <a:rPr lang="en-US" sz="2000" baseline="-25000" dirty="0"/>
                <a:t>2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rot="10800000">
              <a:off x="3863818" y="4516125"/>
              <a:ext cx="517979" cy="1671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964071" y="4566259"/>
              <a:ext cx="4553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k</a:t>
              </a:r>
              <a:r>
                <a:rPr lang="en-US" sz="2000" baseline="-25000" dirty="0" smtClean="0"/>
                <a:t>-2</a:t>
              </a:r>
              <a:endParaRPr lang="en-US" sz="2000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0519" y="4127750"/>
              <a:ext cx="389501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Arial"/>
                  <a:cs typeface="Arial"/>
                </a:rPr>
                <a:t>E+S       ES       E+P</a:t>
              </a:r>
              <a:endParaRPr lang="en-US" sz="32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Enzymatic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Assumption 2</a:t>
            </a:r>
            <a:r>
              <a:rPr lang="en-US" dirty="0" smtClean="0"/>
              <a:t>: The product doesn’t react with the enzyme.</a:t>
            </a:r>
          </a:p>
          <a:p>
            <a:r>
              <a:rPr lang="en-US" dirty="0" smtClean="0"/>
              <a:t>Exercise: How does this change the formula?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520519" y="3977364"/>
            <a:ext cx="3895017" cy="1003722"/>
            <a:chOff x="1520519" y="3977364"/>
            <a:chExt cx="3895017" cy="1003722"/>
          </a:xfrm>
        </p:grpSpPr>
        <p:sp>
          <p:nvSpPr>
            <p:cNvPr id="14" name="TextBox 13"/>
            <p:cNvSpPr txBox="1"/>
            <p:nvPr/>
          </p:nvSpPr>
          <p:spPr>
            <a:xfrm>
              <a:off x="1520519" y="4127750"/>
              <a:ext cx="389501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Arial"/>
                  <a:cs typeface="Arial"/>
                </a:rPr>
                <a:t>E+S       ES       E+P</a:t>
              </a:r>
              <a:endParaRPr lang="en-US" sz="3200" dirty="0">
                <a:latin typeface="Arial"/>
                <a:cs typeface="Arial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3843070" y="4411865"/>
              <a:ext cx="568106" cy="1671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2508369" y="4397149"/>
              <a:ext cx="568106" cy="1671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 rot="10800000">
              <a:off x="2508370" y="4530842"/>
              <a:ext cx="517979" cy="16711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2606604" y="3977364"/>
              <a:ext cx="3984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k</a:t>
              </a:r>
              <a:r>
                <a:rPr lang="en-US" sz="2000" baseline="-25000" dirty="0" smtClean="0"/>
                <a:t>1</a:t>
              </a:r>
              <a:endParaRPr lang="en-US" sz="20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08623" y="4580976"/>
              <a:ext cx="4553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k</a:t>
              </a:r>
              <a:r>
                <a:rPr lang="en-US" sz="2000" baseline="-25000" dirty="0" smtClean="0"/>
                <a:t>-1</a:t>
              </a:r>
              <a:endParaRPr lang="en-US" sz="20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28634" y="3996071"/>
              <a:ext cx="3984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k</a:t>
              </a:r>
              <a:r>
                <a:rPr lang="en-US" sz="2000" baseline="-25000" dirty="0"/>
                <a:t>2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764605" y="4119989"/>
            <a:ext cx="16023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(k</a:t>
            </a:r>
            <a:r>
              <a:rPr lang="en-US" sz="3200" baseline="-25000" dirty="0" smtClean="0">
                <a:latin typeface="Arial"/>
                <a:cs typeface="Arial"/>
              </a:rPr>
              <a:t>-2</a:t>
            </a:r>
            <a:r>
              <a:rPr lang="en-US" sz="3200" dirty="0" smtClean="0">
                <a:latin typeface="Arial"/>
                <a:cs typeface="Arial"/>
              </a:rPr>
              <a:t> = 0)</a:t>
            </a:r>
            <a:endParaRPr lang="en-US" sz="3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Rate Laws: Enzymatic Action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19188" y="1743075"/>
            <a:ext cx="343435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r>
              <a:rPr lang="en-US" sz="3200" dirty="0" smtClean="0">
                <a:latin typeface="Arial" pitchFamily="-65" charset="0"/>
              </a:rPr>
              <a:t>Let</a:t>
            </a:r>
            <a:br>
              <a:rPr lang="en-US" sz="3200" dirty="0" smtClean="0">
                <a:latin typeface="Arial" pitchFamily="-65" charset="0"/>
              </a:rPr>
            </a:br>
            <a:r>
              <a:rPr lang="en-US" sz="3200" dirty="0" smtClean="0">
                <a:latin typeface="Arial" pitchFamily="-65" charset="0"/>
              </a:rPr>
              <a:t/>
            </a:r>
            <a:br>
              <a:rPr lang="en-US" sz="3200" dirty="0" smtClean="0">
                <a:latin typeface="Arial" pitchFamily="-65" charset="0"/>
              </a:rPr>
            </a:br>
            <a:r>
              <a:rPr lang="en-US" sz="3200" dirty="0" err="1" smtClean="0">
                <a:latin typeface="Arial" pitchFamily="-65" charset="0"/>
              </a:rPr>
              <a:t>s</a:t>
            </a:r>
            <a:r>
              <a:rPr lang="en-US" sz="3200" dirty="0">
                <a:latin typeface="Arial" pitchFamily="-65" charset="0"/>
              </a:rPr>
              <a:t>=[S</a:t>
            </a:r>
            <a:r>
              <a:rPr lang="en-US" sz="3200" dirty="0" smtClean="0">
                <a:latin typeface="Arial" pitchFamily="-65" charset="0"/>
              </a:rPr>
              <a:t>] (substrate), </a:t>
            </a:r>
          </a:p>
          <a:p>
            <a:r>
              <a:rPr lang="en-US" sz="3200" dirty="0" err="1" smtClean="0">
                <a:latin typeface="Arial" pitchFamily="-65" charset="0"/>
              </a:rPr>
              <a:t>e</a:t>
            </a:r>
            <a:r>
              <a:rPr lang="en-US" sz="3200" dirty="0">
                <a:latin typeface="Arial" pitchFamily="-65" charset="0"/>
              </a:rPr>
              <a:t>=[E</a:t>
            </a:r>
            <a:r>
              <a:rPr lang="en-US" sz="3200" dirty="0" smtClean="0">
                <a:latin typeface="Arial" pitchFamily="-65" charset="0"/>
              </a:rPr>
              <a:t>] (enzyme), </a:t>
            </a:r>
          </a:p>
          <a:p>
            <a:r>
              <a:rPr lang="en-US" sz="3200" dirty="0" err="1" smtClean="0">
                <a:latin typeface="Arial" pitchFamily="-65" charset="0"/>
              </a:rPr>
              <a:t>c</a:t>
            </a:r>
            <a:r>
              <a:rPr lang="en-US" sz="3200" dirty="0">
                <a:latin typeface="Arial" pitchFamily="-65" charset="0"/>
              </a:rPr>
              <a:t>=</a:t>
            </a:r>
            <a:r>
              <a:rPr lang="en-US" sz="3200" dirty="0" smtClean="0">
                <a:latin typeface="Arial" pitchFamily="-65" charset="0"/>
              </a:rPr>
              <a:t>[ES] (complex), </a:t>
            </a:r>
          </a:p>
          <a:p>
            <a:r>
              <a:rPr lang="en-US" sz="3200" dirty="0" err="1" smtClean="0">
                <a:latin typeface="Arial" pitchFamily="-65" charset="0"/>
              </a:rPr>
              <a:t>p</a:t>
            </a:r>
            <a:r>
              <a:rPr lang="en-US" sz="3200" dirty="0">
                <a:latin typeface="Arial" pitchFamily="-65" charset="0"/>
              </a:rPr>
              <a:t>=[P</a:t>
            </a:r>
            <a:r>
              <a:rPr lang="en-US" sz="3200" dirty="0" smtClean="0">
                <a:latin typeface="Arial" pitchFamily="-65" charset="0"/>
              </a:rPr>
              <a:t>] (product</a:t>
            </a:r>
          </a:p>
          <a:p>
            <a:endParaRPr lang="en-US" sz="3200" dirty="0">
              <a:latin typeface="Arial" pitchFamily="-65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Rate of change of substrate:</a:t>
            </a:r>
            <a:br>
              <a:rPr lang="en-US" dirty="0" smtClean="0"/>
            </a:b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Rate of change of complex: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Rate of change of enzyme:</a:t>
            </a:r>
            <a:br>
              <a:rPr lang="en-US" dirty="0" smtClean="0"/>
            </a:b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Rate of change of product: </a:t>
            </a:r>
            <a:endParaRPr lang="en-US" dirty="0"/>
          </a:p>
        </p:txBody>
      </p:sp>
      <p:sp>
        <p:nvSpPr>
          <p:cNvPr id="5" name="Date Placeholder 2"/>
          <p:cNvSpPr txBox="1">
            <a:spLocks/>
          </p:cNvSpPr>
          <p:nvPr/>
        </p:nvSpPr>
        <p:spPr bwMode="auto">
          <a:xfrm>
            <a:off x="1833395" y="5906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612858" y="1974479"/>
            <a:ext cx="2708275" cy="946150"/>
            <a:chOff x="962" y="2107"/>
            <a:chExt cx="1706" cy="596"/>
          </a:xfrm>
        </p:grpSpPr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962" y="2107"/>
              <a:ext cx="353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ds</a:t>
              </a:r>
            </a:p>
            <a:p>
              <a:pPr algn="ctr"/>
              <a:r>
                <a:rPr lang="en-US" sz="2800">
                  <a:latin typeface="Arial" pitchFamily="-65" charset="0"/>
                </a:rPr>
                <a:t>dt</a:t>
              </a: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1235" y="2213"/>
              <a:ext cx="14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latin typeface="Arial" pitchFamily="-65" charset="0"/>
                </a:rPr>
                <a:t>= -k</a:t>
              </a:r>
              <a:r>
                <a:rPr lang="en-US" sz="2800" baseline="-25000" dirty="0">
                  <a:latin typeface="Arial" pitchFamily="-65" charset="0"/>
                </a:rPr>
                <a:t>1</a:t>
              </a:r>
              <a:r>
                <a:rPr lang="en-US" sz="2800" dirty="0">
                  <a:latin typeface="Arial" pitchFamily="-65" charset="0"/>
                </a:rPr>
                <a:t>se + k</a:t>
              </a:r>
              <a:r>
                <a:rPr lang="en-US" sz="2800" baseline="-25000" dirty="0">
                  <a:latin typeface="Arial" pitchFamily="-65" charset="0"/>
                </a:rPr>
                <a:t>-1</a:t>
              </a:r>
              <a:r>
                <a:rPr lang="en-US" sz="2800" dirty="0">
                  <a:latin typeface="Arial" pitchFamily="-65" charset="0"/>
                </a:rPr>
                <a:t>c</a:t>
              </a:r>
            </a:p>
          </p:txBody>
        </p:sp>
        <p:sp>
          <p:nvSpPr>
            <p:cNvPr id="9" name="Line 24"/>
            <p:cNvSpPr>
              <a:spLocks noChangeShapeType="1"/>
            </p:cNvSpPr>
            <p:nvPr/>
          </p:nvSpPr>
          <p:spPr bwMode="auto">
            <a:xfrm>
              <a:off x="1007" y="2409"/>
              <a:ext cx="2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620795" y="3205079"/>
            <a:ext cx="3413125" cy="946150"/>
            <a:chOff x="2620795" y="3205079"/>
            <a:chExt cx="3413125" cy="946150"/>
          </a:xfrm>
        </p:grpSpPr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2620795" y="3205079"/>
              <a:ext cx="560388" cy="94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dirty="0">
                  <a:latin typeface="Arial" pitchFamily="-65" charset="0"/>
                </a:rPr>
                <a:t>dc</a:t>
              </a:r>
            </a:p>
            <a:p>
              <a:pPr algn="ctr"/>
              <a:r>
                <a:rPr lang="en-US" sz="2800" dirty="0" err="1">
                  <a:latin typeface="Arial" pitchFamily="-65" charset="0"/>
                </a:rPr>
                <a:t>dt</a:t>
              </a:r>
              <a:endParaRPr lang="en-US" sz="2800" dirty="0">
                <a:latin typeface="Arial" pitchFamily="-65" charset="0"/>
              </a:endParaRP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3062120" y="3373354"/>
              <a:ext cx="29718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latin typeface="Arial" pitchFamily="-65" charset="0"/>
                </a:rPr>
                <a:t>=  k</a:t>
              </a:r>
              <a:r>
                <a:rPr lang="en-US" sz="2800" baseline="-25000" dirty="0">
                  <a:latin typeface="Arial" pitchFamily="-65" charset="0"/>
                </a:rPr>
                <a:t>1</a:t>
              </a:r>
              <a:r>
                <a:rPr lang="en-US" sz="2800" dirty="0">
                  <a:latin typeface="Arial" pitchFamily="-65" charset="0"/>
                </a:rPr>
                <a:t>se - k</a:t>
              </a:r>
              <a:r>
                <a:rPr lang="en-US" sz="2800" baseline="-25000" dirty="0">
                  <a:latin typeface="Arial" pitchFamily="-65" charset="0"/>
                </a:rPr>
                <a:t>-1</a:t>
              </a:r>
              <a:r>
                <a:rPr lang="en-US" sz="2800" dirty="0">
                  <a:latin typeface="Arial" pitchFamily="-65" charset="0"/>
                </a:rPr>
                <a:t>c - k</a:t>
              </a:r>
              <a:r>
                <a:rPr lang="en-US" sz="2800" baseline="-25000" dirty="0">
                  <a:latin typeface="Arial" pitchFamily="-65" charset="0"/>
                </a:rPr>
                <a:t>2</a:t>
              </a:r>
              <a:r>
                <a:rPr lang="en-US" sz="2800" dirty="0">
                  <a:latin typeface="Arial" pitchFamily="-65" charset="0"/>
                </a:rPr>
                <a:t>c</a:t>
              </a:r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2700170" y="3705141"/>
              <a:ext cx="3841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2611270" y="4400667"/>
            <a:ext cx="3621088" cy="946150"/>
            <a:chOff x="951" y="3030"/>
            <a:chExt cx="2281" cy="596"/>
          </a:xfrm>
        </p:grpSpPr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951" y="3030"/>
              <a:ext cx="36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dirty="0">
                  <a:latin typeface="Arial" pitchFamily="-65" charset="0"/>
                </a:rPr>
                <a:t>de</a:t>
              </a:r>
            </a:p>
            <a:p>
              <a:pPr algn="ctr"/>
              <a:r>
                <a:rPr lang="en-US" sz="2800" dirty="0" err="1">
                  <a:latin typeface="Arial" pitchFamily="-65" charset="0"/>
                </a:rPr>
                <a:t>dt</a:t>
              </a:r>
              <a:endParaRPr lang="en-US" sz="2800" dirty="0">
                <a:latin typeface="Arial" pitchFamily="-65" charset="0"/>
              </a:endParaRP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1235" y="3136"/>
              <a:ext cx="199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latin typeface="Arial" pitchFamily="-65" charset="0"/>
                </a:rPr>
                <a:t>= -k</a:t>
              </a:r>
              <a:r>
                <a:rPr lang="en-US" sz="2800" baseline="-25000" dirty="0">
                  <a:latin typeface="Arial" pitchFamily="-65" charset="0"/>
                </a:rPr>
                <a:t>1</a:t>
              </a:r>
              <a:r>
                <a:rPr lang="en-US" sz="2800" dirty="0">
                  <a:latin typeface="Arial" pitchFamily="-65" charset="0"/>
                </a:rPr>
                <a:t>se + k</a:t>
              </a:r>
              <a:r>
                <a:rPr lang="en-US" sz="2800" baseline="-25000" dirty="0">
                  <a:latin typeface="Arial" pitchFamily="-65" charset="0"/>
                </a:rPr>
                <a:t>2</a:t>
              </a:r>
              <a:r>
                <a:rPr lang="en-US" sz="2800" dirty="0">
                  <a:latin typeface="Arial" pitchFamily="-65" charset="0"/>
                </a:rPr>
                <a:t>c + k</a:t>
              </a:r>
              <a:r>
                <a:rPr lang="en-US" sz="2800" baseline="-25000" dirty="0">
                  <a:latin typeface="Arial" pitchFamily="-65" charset="0"/>
                </a:rPr>
                <a:t>-1</a:t>
              </a:r>
              <a:r>
                <a:rPr lang="en-US" sz="2800" dirty="0">
                  <a:latin typeface="Arial" pitchFamily="-65" charset="0"/>
                </a:rPr>
                <a:t>c</a:t>
              </a:r>
            </a:p>
          </p:txBody>
        </p:sp>
        <p:sp>
          <p:nvSpPr>
            <p:cNvPr id="16" name="Line 26"/>
            <p:cNvSpPr>
              <a:spLocks noChangeShapeType="1"/>
            </p:cNvSpPr>
            <p:nvPr/>
          </p:nvSpPr>
          <p:spPr bwMode="auto">
            <a:xfrm>
              <a:off x="1007" y="3333"/>
              <a:ext cx="2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19208" y="5629680"/>
            <a:ext cx="1539875" cy="946150"/>
            <a:chOff x="2619208" y="5362288"/>
            <a:chExt cx="1539875" cy="946150"/>
          </a:xfrm>
        </p:grpSpPr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2619208" y="5362288"/>
              <a:ext cx="581025" cy="94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dp</a:t>
              </a:r>
            </a:p>
            <a:p>
              <a:pPr algn="ctr"/>
              <a:r>
                <a:rPr lang="en-US" sz="2800">
                  <a:latin typeface="Arial" pitchFamily="-65" charset="0"/>
                </a:rPr>
                <a:t>dt</a:t>
              </a:r>
            </a:p>
          </p:txBody>
        </p:sp>
        <p:sp>
          <p:nvSpPr>
            <p:cNvPr id="18" name="Text Box 23"/>
            <p:cNvSpPr txBox="1">
              <a:spLocks noChangeArrowheads="1"/>
            </p:cNvSpPr>
            <p:nvPr/>
          </p:nvSpPr>
          <p:spPr bwMode="auto">
            <a:xfrm>
              <a:off x="3079583" y="5544850"/>
              <a:ext cx="10795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latin typeface="Arial" pitchFamily="-65" charset="0"/>
                </a:rPr>
                <a:t>=  k</a:t>
              </a:r>
              <a:r>
                <a:rPr lang="en-US" sz="2800" baseline="-25000" dirty="0">
                  <a:latin typeface="Arial" pitchFamily="-65" charset="0"/>
                </a:rPr>
                <a:t>2</a:t>
              </a:r>
              <a:r>
                <a:rPr lang="en-US" sz="2800" dirty="0">
                  <a:latin typeface="Arial" pitchFamily="-65" charset="0"/>
                </a:rPr>
                <a:t>c</a:t>
              </a:r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2717633" y="5846475"/>
              <a:ext cx="3841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chemical kinetics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study of the rates at which chemical reactions take place</a:t>
            </a:r>
          </a:p>
          <a:p>
            <a:r>
              <a:rPr lang="en-US"/>
              <a:t>Factors to consider</a:t>
            </a:r>
          </a:p>
          <a:p>
            <a:pPr lvl="1"/>
            <a:r>
              <a:rPr lang="en-US" b="1"/>
              <a:t>Concentration</a:t>
            </a:r>
            <a:endParaRPr lang="en-US"/>
          </a:p>
          <a:p>
            <a:pPr lvl="1"/>
            <a:r>
              <a:rPr lang="en-US"/>
              <a:t>Temperature</a:t>
            </a:r>
          </a:p>
          <a:p>
            <a:pPr lvl="1"/>
            <a:r>
              <a:rPr lang="en-US" b="1"/>
              <a:t>Presence of catalysts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Equilibrium Approximation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 = 1/2 k</a:t>
            </a:r>
            <a:r>
              <a:rPr lang="en-US" baseline="-25000"/>
              <a:t>2</a:t>
            </a:r>
            <a:r>
              <a:rPr lang="en-US"/>
              <a:t> c</a:t>
            </a:r>
            <a:r>
              <a:rPr lang="en-US" baseline="30000"/>
              <a:t>2</a:t>
            </a:r>
            <a:r>
              <a:rPr lang="en-US"/>
              <a:t> + p</a:t>
            </a:r>
            <a:r>
              <a:rPr lang="en-US" baseline="-25000"/>
              <a:t>0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125000"/>
              </a:lnSpc>
            </a:pPr>
            <a:r>
              <a:rPr lang="en-US"/>
              <a:t>Conserved quantity:</a:t>
            </a:r>
            <a:br>
              <a:rPr lang="en-US"/>
            </a:br>
            <a:r>
              <a:rPr lang="en-US"/>
              <a:t>    +     = 0, so c + e = e</a:t>
            </a:r>
            <a:r>
              <a:rPr lang="en-US" baseline="-25000"/>
              <a:t>0</a:t>
            </a:r>
            <a:r>
              <a:rPr lang="en-US"/>
              <a:t> </a:t>
            </a:r>
            <a:endParaRPr lang="en-US" baseline="30000"/>
          </a:p>
          <a:p>
            <a:pPr>
              <a:lnSpc>
                <a:spcPct val="130000"/>
              </a:lnSpc>
            </a:pPr>
            <a:endParaRPr lang="en-US"/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1466850" y="3186113"/>
            <a:ext cx="560388" cy="946150"/>
            <a:chOff x="978" y="1707"/>
            <a:chExt cx="353" cy="596"/>
          </a:xfrm>
        </p:grpSpPr>
        <p:sp>
          <p:nvSpPr>
            <p:cNvPr id="30724" name="Text Box 4"/>
            <p:cNvSpPr txBox="1">
              <a:spLocks noChangeArrowheads="1"/>
            </p:cNvSpPr>
            <p:nvPr/>
          </p:nvSpPr>
          <p:spPr bwMode="auto">
            <a:xfrm>
              <a:off x="978" y="1707"/>
              <a:ext cx="353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dc</a:t>
              </a:r>
            </a:p>
            <a:p>
              <a:pPr algn="ctr"/>
              <a:r>
                <a:rPr lang="en-US" sz="2800">
                  <a:latin typeface="Arial" pitchFamily="-65" charset="0"/>
                </a:rPr>
                <a:t>dt</a:t>
              </a:r>
            </a:p>
          </p:txBody>
        </p:sp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>
              <a:off x="1028" y="2022"/>
              <a:ext cx="2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729" name="Group 9"/>
          <p:cNvGrpSpPr>
            <a:grpSpLocks/>
          </p:cNvGrpSpPr>
          <p:nvPr/>
        </p:nvGrpSpPr>
        <p:grpSpPr bwMode="auto">
          <a:xfrm>
            <a:off x="2292350" y="3186113"/>
            <a:ext cx="581025" cy="946150"/>
            <a:chOff x="1471" y="1566"/>
            <a:chExt cx="366" cy="596"/>
          </a:xfrm>
        </p:grpSpPr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1471" y="1566"/>
              <a:ext cx="36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de</a:t>
              </a:r>
            </a:p>
            <a:p>
              <a:pPr algn="ctr"/>
              <a:r>
                <a:rPr lang="en-US" sz="2800">
                  <a:latin typeface="Arial" pitchFamily="-65" charset="0"/>
                </a:rPr>
                <a:t> dt</a:t>
              </a:r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>
              <a:off x="1533" y="1871"/>
              <a:ext cx="2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Equilibrium Approximation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600200"/>
            <a:ext cx="7772400" cy="3143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Assumption 3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/>
              <a:t>               </a:t>
            </a:r>
            <a:r>
              <a:rPr lang="en-US" sz="2800" dirty="0">
                <a:sym typeface="Symbol" pitchFamily="-65" charset="2"/>
              </a:rPr>
              <a:t>S+E </a:t>
            </a:r>
            <a:r>
              <a:rPr lang="en-US" sz="2800" dirty="0" err="1">
                <a:sym typeface="Symbol" pitchFamily="-65" charset="2"/>
              </a:rPr>
              <a:t></a:t>
            </a:r>
            <a:r>
              <a:rPr lang="en-US" sz="2800" dirty="0">
                <a:sym typeface="Symbol" pitchFamily="-65" charset="2"/>
              </a:rPr>
              <a:t> C</a:t>
            </a:r>
            <a:br>
              <a:rPr lang="en-US" sz="2800" dirty="0">
                <a:sym typeface="Symbol" pitchFamily="-65" charset="2"/>
              </a:rPr>
            </a:br>
            <a:r>
              <a:rPr lang="en-US" sz="2800" dirty="0"/>
              <a:t>reaches instantaneous equilibrium:</a:t>
            </a:r>
            <a:br>
              <a:rPr lang="en-US" sz="2800" dirty="0"/>
            </a:br>
            <a:r>
              <a:rPr lang="en-US" sz="2800" dirty="0"/>
              <a:t>               k</a:t>
            </a:r>
            <a:r>
              <a:rPr lang="en-US" sz="2800" baseline="-25000" dirty="0"/>
              <a:t>1</a:t>
            </a:r>
            <a:r>
              <a:rPr lang="en-US" sz="2800" dirty="0"/>
              <a:t>se = k</a:t>
            </a:r>
            <a:r>
              <a:rPr lang="en-US" sz="2800" baseline="-25000" dirty="0"/>
              <a:t>-1</a:t>
            </a:r>
            <a:r>
              <a:rPr lang="en-US" sz="2800" dirty="0"/>
              <a:t>c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From </a:t>
            </a:r>
            <a:r>
              <a:rPr lang="en-US" sz="2800" dirty="0" err="1"/>
              <a:t>e+c</a:t>
            </a:r>
            <a:r>
              <a:rPr lang="en-US" sz="2800" dirty="0"/>
              <a:t>=e</a:t>
            </a:r>
            <a:r>
              <a:rPr lang="en-US" sz="2800" baseline="-25000" dirty="0"/>
              <a:t>0 </a:t>
            </a:r>
            <a:r>
              <a:rPr lang="en-US" sz="2800" dirty="0"/>
              <a:t>(</a:t>
            </a:r>
            <a:r>
              <a:rPr lang="en-US" sz="2800" dirty="0" err="1"/>
              <a:t>e</a:t>
            </a:r>
            <a:r>
              <a:rPr lang="en-US" sz="2800" dirty="0"/>
              <a:t> = e</a:t>
            </a:r>
            <a:r>
              <a:rPr lang="en-US" sz="2800" baseline="-25000" dirty="0"/>
              <a:t>0</a:t>
            </a:r>
            <a:r>
              <a:rPr lang="en-US" sz="2800" dirty="0"/>
              <a:t> - </a:t>
            </a:r>
            <a:r>
              <a:rPr lang="en-US" sz="2800" dirty="0" err="1"/>
              <a:t>c</a:t>
            </a:r>
            <a:r>
              <a:rPr lang="en-US" sz="2800" dirty="0"/>
              <a:t>):</a:t>
            </a:r>
            <a:br>
              <a:rPr lang="en-US" sz="2800" dirty="0"/>
            </a:br>
            <a:r>
              <a:rPr lang="en-US" sz="2800" dirty="0"/>
              <a:t>               k</a:t>
            </a:r>
            <a:r>
              <a:rPr lang="en-US" sz="2800" baseline="-25000" dirty="0"/>
              <a:t>1</a:t>
            </a:r>
            <a:r>
              <a:rPr lang="en-US" sz="2800" dirty="0"/>
              <a:t>se</a:t>
            </a:r>
            <a:r>
              <a:rPr lang="en-US" sz="2800" baseline="-25000" dirty="0"/>
              <a:t>0</a:t>
            </a:r>
            <a:r>
              <a:rPr lang="en-US" sz="2800" dirty="0"/>
              <a:t> - k</a:t>
            </a:r>
            <a:r>
              <a:rPr lang="en-US" sz="2800" baseline="-25000" dirty="0"/>
              <a:t>1</a:t>
            </a:r>
            <a:r>
              <a:rPr lang="en-US" sz="2800" dirty="0"/>
              <a:t>sc = k</a:t>
            </a:r>
            <a:r>
              <a:rPr lang="en-US" sz="2800" baseline="-25000" dirty="0"/>
              <a:t>-1</a:t>
            </a:r>
            <a:r>
              <a:rPr lang="en-US" sz="2800" dirty="0"/>
              <a:t>c</a:t>
            </a:r>
            <a:br>
              <a:rPr lang="en-US" sz="2800" dirty="0"/>
            </a:br>
            <a:r>
              <a:rPr lang="en-US" sz="2800" dirty="0"/>
              <a:t>               k</a:t>
            </a:r>
            <a:r>
              <a:rPr lang="en-US" sz="2800" baseline="-25000" dirty="0"/>
              <a:t>1</a:t>
            </a:r>
            <a:r>
              <a:rPr lang="en-US" sz="2800" dirty="0"/>
              <a:t>se</a:t>
            </a:r>
            <a:r>
              <a:rPr lang="en-US" sz="2800" baseline="-25000" dirty="0"/>
              <a:t>0</a:t>
            </a:r>
            <a:r>
              <a:rPr lang="en-US" sz="2800" dirty="0"/>
              <a:t> = k</a:t>
            </a:r>
            <a:r>
              <a:rPr lang="en-US" sz="2800" baseline="-25000" dirty="0"/>
              <a:t>-1</a:t>
            </a:r>
            <a:r>
              <a:rPr lang="en-US" sz="2800" dirty="0"/>
              <a:t>c + k</a:t>
            </a:r>
            <a:r>
              <a:rPr lang="en-US" sz="2800" baseline="-25000" dirty="0"/>
              <a:t>1</a:t>
            </a:r>
            <a:r>
              <a:rPr lang="en-US" sz="2800" dirty="0"/>
              <a:t>sc</a:t>
            </a:r>
          </a:p>
          <a:p>
            <a:pPr>
              <a:lnSpc>
                <a:spcPct val="90000"/>
              </a:lnSpc>
              <a:buFont typeface="Wingdings" pitchFamily="-65" charset="2"/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833813" y="1865313"/>
            <a:ext cx="374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65" charset="0"/>
              </a:rPr>
              <a:t>k</a:t>
            </a:r>
            <a:r>
              <a:rPr lang="en-US" sz="1600" b="1" baseline="-25000">
                <a:latin typeface="Arial" pitchFamily="-65" charset="0"/>
              </a:rPr>
              <a:t>1</a:t>
            </a:r>
            <a:endParaRPr lang="en-US" sz="1600" b="1">
              <a:latin typeface="Arial" pitchFamily="-65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821113" y="2219325"/>
            <a:ext cx="420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65" charset="0"/>
              </a:rPr>
              <a:t>k</a:t>
            </a:r>
            <a:r>
              <a:rPr lang="en-US" sz="1600" b="1" baseline="-25000">
                <a:latin typeface="Arial" pitchFamily="-65" charset="0"/>
              </a:rPr>
              <a:t>-1</a:t>
            </a:r>
            <a:endParaRPr lang="en-US" sz="1600" b="1">
              <a:latin typeface="Arial" pitchFamily="-65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84588" y="1993900"/>
            <a:ext cx="585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  <a:sym typeface="Symbol" pitchFamily="-65" charset="2"/>
              </a:rPr>
              <a:t></a:t>
            </a:r>
            <a:endParaRPr lang="en-US" sz="3200">
              <a:latin typeface="Arial" pitchFamily="-65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608263" y="4791075"/>
            <a:ext cx="4103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Arial" pitchFamily="-65" charset="0"/>
              </a:rPr>
              <a:t>c =                   = </a:t>
            </a:r>
          </a:p>
        </p:txBody>
      </p:sp>
      <p:grpSp>
        <p:nvGrpSpPr>
          <p:cNvPr id="31758" name="Group 14"/>
          <p:cNvGrpSpPr>
            <a:grpSpLocks/>
          </p:cNvGrpSpPr>
          <p:nvPr/>
        </p:nvGrpSpPr>
        <p:grpSpPr bwMode="auto">
          <a:xfrm>
            <a:off x="3341688" y="4578350"/>
            <a:ext cx="1543050" cy="946150"/>
            <a:chOff x="2456" y="2907"/>
            <a:chExt cx="972" cy="596"/>
          </a:xfrm>
        </p:grpSpPr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2500" y="2907"/>
              <a:ext cx="92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k</a:t>
              </a:r>
              <a:r>
                <a:rPr lang="en-US" sz="2800" baseline="-25000">
                  <a:latin typeface="Arial" pitchFamily="-65" charset="0"/>
                </a:rPr>
                <a:t>1</a:t>
              </a:r>
              <a:r>
                <a:rPr lang="en-US" sz="2800">
                  <a:latin typeface="Arial" pitchFamily="-65" charset="0"/>
                </a:rPr>
                <a:t>se</a:t>
              </a:r>
              <a:r>
                <a:rPr lang="en-US" sz="2800" baseline="-25000">
                  <a:latin typeface="Arial" pitchFamily="-65" charset="0"/>
                </a:rPr>
                <a:t>0</a:t>
              </a:r>
            </a:p>
            <a:p>
              <a:pPr algn="ctr"/>
              <a:r>
                <a:rPr lang="en-US" sz="2800">
                  <a:latin typeface="Arial" pitchFamily="-65" charset="0"/>
                </a:rPr>
                <a:t>k</a:t>
              </a:r>
              <a:r>
                <a:rPr lang="en-US" sz="2800" baseline="-25000">
                  <a:latin typeface="Arial" pitchFamily="-65" charset="0"/>
                </a:rPr>
                <a:t>-1</a:t>
              </a:r>
              <a:r>
                <a:rPr lang="en-US" sz="2800">
                  <a:latin typeface="Arial" pitchFamily="-65" charset="0"/>
                </a:rPr>
                <a:t> + k</a:t>
              </a:r>
              <a:r>
                <a:rPr lang="en-US" sz="2800" baseline="-25000">
                  <a:latin typeface="Arial" pitchFamily="-65" charset="0"/>
                </a:rPr>
                <a:t>1</a:t>
              </a:r>
              <a:r>
                <a:rPr lang="en-US" sz="2800">
                  <a:latin typeface="Arial" pitchFamily="-65" charset="0"/>
                </a:rPr>
                <a:t>s</a:t>
              </a:r>
              <a:endParaRPr lang="en-US" sz="2800" baseline="-25000">
                <a:latin typeface="Arial" pitchFamily="-65" charset="0"/>
              </a:endParaRPr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2456" y="3236"/>
              <a:ext cx="9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759" name="Group 15"/>
          <p:cNvGrpSpPr>
            <a:grpSpLocks/>
          </p:cNvGrpSpPr>
          <p:nvPr/>
        </p:nvGrpSpPr>
        <p:grpSpPr bwMode="auto">
          <a:xfrm>
            <a:off x="5422900" y="4576763"/>
            <a:ext cx="1138238" cy="946150"/>
            <a:chOff x="3695" y="2860"/>
            <a:chExt cx="717" cy="596"/>
          </a:xfrm>
        </p:grpSpPr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3695" y="2860"/>
              <a:ext cx="717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e</a:t>
              </a:r>
              <a:r>
                <a:rPr lang="en-US" sz="2800" baseline="-25000">
                  <a:latin typeface="Arial" pitchFamily="-65" charset="0"/>
                </a:rPr>
                <a:t>0</a:t>
              </a:r>
              <a:r>
                <a:rPr lang="en-US" sz="2800">
                  <a:latin typeface="Arial" pitchFamily="-65" charset="0"/>
                </a:rPr>
                <a:t>s</a:t>
              </a:r>
              <a:endParaRPr lang="en-US" sz="2800" baseline="-25000">
                <a:latin typeface="Arial" pitchFamily="-65" charset="0"/>
              </a:endParaRPr>
            </a:p>
            <a:p>
              <a:pPr algn="ctr"/>
              <a:r>
                <a:rPr lang="en-US" sz="2800">
                  <a:latin typeface="Arial" pitchFamily="-65" charset="0"/>
                </a:rPr>
                <a:t>K</a:t>
              </a:r>
              <a:r>
                <a:rPr lang="en-US" sz="2800" baseline="-25000">
                  <a:latin typeface="Arial" pitchFamily="-65" charset="0"/>
                </a:rPr>
                <a:t>1</a:t>
              </a:r>
              <a:r>
                <a:rPr lang="en-US" sz="2800">
                  <a:latin typeface="Arial" pitchFamily="-65" charset="0"/>
                </a:rPr>
                <a:t> + s</a:t>
              </a:r>
              <a:endParaRPr lang="en-US" sz="2800" baseline="-25000">
                <a:latin typeface="Arial" pitchFamily="-65" charset="0"/>
              </a:endParaRPr>
            </a:p>
          </p:txBody>
        </p:sp>
        <p:sp>
          <p:nvSpPr>
            <p:cNvPr id="31757" name="Line 13"/>
            <p:cNvSpPr>
              <a:spLocks noChangeShapeType="1"/>
            </p:cNvSpPr>
            <p:nvPr/>
          </p:nvSpPr>
          <p:spPr bwMode="auto">
            <a:xfrm>
              <a:off x="3758" y="3181"/>
              <a:ext cx="5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1517650" y="5857875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where K</a:t>
            </a:r>
            <a:r>
              <a:rPr lang="en-US" baseline="-25000"/>
              <a:t>1</a:t>
            </a:r>
            <a:r>
              <a:rPr lang="en-US"/>
              <a:t> = </a:t>
            </a:r>
          </a:p>
        </p:txBody>
      </p:sp>
      <p:grpSp>
        <p:nvGrpSpPr>
          <p:cNvPr id="31764" name="Group 20"/>
          <p:cNvGrpSpPr>
            <a:grpSpLocks/>
          </p:cNvGrpSpPr>
          <p:nvPr/>
        </p:nvGrpSpPr>
        <p:grpSpPr bwMode="auto">
          <a:xfrm>
            <a:off x="3195638" y="5675313"/>
            <a:ext cx="590550" cy="822325"/>
            <a:chOff x="2130" y="3575"/>
            <a:chExt cx="372" cy="518"/>
          </a:xfrm>
        </p:grpSpPr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2165" y="3575"/>
              <a:ext cx="31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k</a:t>
              </a:r>
              <a:r>
                <a:rPr lang="en-US" baseline="-25000"/>
                <a:t>-1</a:t>
              </a:r>
              <a:endParaRPr lang="en-US"/>
            </a:p>
            <a:p>
              <a:pPr algn="ctr"/>
              <a:r>
                <a:rPr lang="en-US"/>
                <a:t>k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31763" name="Line 19"/>
            <p:cNvSpPr>
              <a:spLocks noChangeShapeType="1"/>
            </p:cNvSpPr>
            <p:nvPr/>
          </p:nvSpPr>
          <p:spPr bwMode="auto">
            <a:xfrm>
              <a:off x="2130" y="3850"/>
              <a:ext cx="3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Equilibrium Approximation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600200"/>
            <a:ext cx="7772400" cy="1327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Rate of formation of product: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Versus Law of Mass Action:     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579563" y="2320925"/>
            <a:ext cx="4667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V =       = k</a:t>
            </a:r>
            <a:r>
              <a:rPr lang="en-US" sz="3200" baseline="-25000">
                <a:latin typeface="Arial" pitchFamily="-65" charset="0"/>
              </a:rPr>
              <a:t>2</a:t>
            </a:r>
            <a:r>
              <a:rPr lang="en-US" sz="3200">
                <a:latin typeface="Arial" pitchFamily="-65" charset="0"/>
              </a:rPr>
              <a:t>c =            =  </a:t>
            </a:r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395538" y="2136775"/>
            <a:ext cx="581025" cy="946150"/>
            <a:chOff x="1266" y="2032"/>
            <a:chExt cx="366" cy="596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1266" y="2032"/>
              <a:ext cx="36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dp</a:t>
              </a:r>
            </a:p>
            <a:p>
              <a:pPr algn="ctr"/>
              <a:r>
                <a:rPr lang="en-US" sz="2800">
                  <a:latin typeface="Arial" pitchFamily="-65" charset="0"/>
                </a:rPr>
                <a:t>dt</a:t>
              </a:r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1284" y="2344"/>
              <a:ext cx="3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4451350" y="2136775"/>
            <a:ext cx="1138238" cy="946150"/>
            <a:chOff x="3695" y="2860"/>
            <a:chExt cx="717" cy="596"/>
          </a:xfrm>
        </p:grpSpPr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3695" y="2860"/>
              <a:ext cx="717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k</a:t>
              </a:r>
              <a:r>
                <a:rPr lang="en-US" sz="2800" baseline="-25000">
                  <a:latin typeface="Arial" pitchFamily="-65" charset="0"/>
                </a:rPr>
                <a:t>2</a:t>
              </a:r>
              <a:r>
                <a:rPr lang="en-US" sz="2800">
                  <a:latin typeface="Arial" pitchFamily="-65" charset="0"/>
                </a:rPr>
                <a:t>e</a:t>
              </a:r>
              <a:r>
                <a:rPr lang="en-US" sz="2800" baseline="-25000">
                  <a:latin typeface="Arial" pitchFamily="-65" charset="0"/>
                </a:rPr>
                <a:t>0</a:t>
              </a:r>
              <a:r>
                <a:rPr lang="en-US" sz="2800">
                  <a:latin typeface="Arial" pitchFamily="-65" charset="0"/>
                </a:rPr>
                <a:t>s</a:t>
              </a:r>
              <a:endParaRPr lang="en-US" sz="2800" baseline="-25000">
                <a:latin typeface="Arial" pitchFamily="-65" charset="0"/>
              </a:endParaRPr>
            </a:p>
            <a:p>
              <a:pPr algn="ctr"/>
              <a:r>
                <a:rPr lang="en-US" sz="2800">
                  <a:latin typeface="Arial" pitchFamily="-65" charset="0"/>
                </a:rPr>
                <a:t>K</a:t>
              </a:r>
              <a:r>
                <a:rPr lang="en-US" sz="2800" baseline="-25000">
                  <a:latin typeface="Arial" pitchFamily="-65" charset="0"/>
                </a:rPr>
                <a:t>1</a:t>
              </a:r>
              <a:r>
                <a:rPr lang="en-US" sz="2800">
                  <a:latin typeface="Arial" pitchFamily="-65" charset="0"/>
                </a:rPr>
                <a:t> + s</a:t>
              </a:r>
              <a:endParaRPr lang="en-US" sz="2800" baseline="-25000">
                <a:latin typeface="Arial" pitchFamily="-65" charset="0"/>
              </a:endParaRPr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3758" y="3181"/>
              <a:ext cx="5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803" name="Group 11"/>
          <p:cNvGrpSpPr>
            <a:grpSpLocks/>
          </p:cNvGrpSpPr>
          <p:nvPr/>
        </p:nvGrpSpPr>
        <p:grpSpPr bwMode="auto">
          <a:xfrm>
            <a:off x="6051550" y="2136775"/>
            <a:ext cx="1138238" cy="946150"/>
            <a:chOff x="3695" y="2860"/>
            <a:chExt cx="717" cy="596"/>
          </a:xfrm>
        </p:grpSpPr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3695" y="2860"/>
              <a:ext cx="717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V</a:t>
              </a:r>
              <a:r>
                <a:rPr lang="en-US" sz="2800" baseline="-25000">
                  <a:latin typeface="Arial" pitchFamily="-65" charset="0"/>
                </a:rPr>
                <a:t>max</a:t>
              </a:r>
              <a:r>
                <a:rPr lang="en-US" sz="2800">
                  <a:latin typeface="Arial" pitchFamily="-65" charset="0"/>
                </a:rPr>
                <a:t>s</a:t>
              </a:r>
              <a:endParaRPr lang="en-US" sz="2800" baseline="-25000">
                <a:latin typeface="Arial" pitchFamily="-65" charset="0"/>
              </a:endParaRPr>
            </a:p>
            <a:p>
              <a:pPr algn="ctr"/>
              <a:r>
                <a:rPr lang="en-US" sz="2800">
                  <a:latin typeface="Arial" pitchFamily="-65" charset="0"/>
                </a:rPr>
                <a:t>K</a:t>
              </a:r>
              <a:r>
                <a:rPr lang="en-US" sz="2800" baseline="-25000">
                  <a:latin typeface="Arial" pitchFamily="-65" charset="0"/>
                </a:rPr>
                <a:t>1</a:t>
              </a:r>
              <a:r>
                <a:rPr lang="en-US" sz="2800">
                  <a:latin typeface="Arial" pitchFamily="-65" charset="0"/>
                </a:rPr>
                <a:t> + s</a:t>
              </a:r>
              <a:endParaRPr lang="en-US" sz="2800" baseline="-25000">
                <a:latin typeface="Arial" pitchFamily="-65" charset="0"/>
              </a:endParaRPr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>
              <a:off x="3758" y="3181"/>
              <a:ext cx="5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146300" y="4243388"/>
            <a:ext cx="2843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pitchFamily="-65" charset="0"/>
              </a:rPr>
              <a:t> S + E </a:t>
            </a:r>
            <a:r>
              <a:rPr lang="en-US" sz="2800">
                <a:latin typeface="Arial" pitchFamily="-65" charset="0"/>
                <a:sym typeface="Symbol" pitchFamily="-65" charset="2"/>
              </a:rPr>
              <a:t> P + E</a:t>
            </a:r>
            <a:endParaRPr lang="en-US" sz="2800">
              <a:latin typeface="Arial" pitchFamily="-65" charset="0"/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1687513" y="5013325"/>
            <a:ext cx="431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V =       = k</a:t>
            </a:r>
            <a:r>
              <a:rPr lang="en-US" sz="3200" baseline="-25000">
                <a:latin typeface="Arial" pitchFamily="-65" charset="0"/>
              </a:rPr>
              <a:t>2</a:t>
            </a:r>
            <a:r>
              <a:rPr lang="en-US" sz="3200">
                <a:latin typeface="Arial" pitchFamily="-65" charset="0"/>
              </a:rPr>
              <a:t>se</a:t>
            </a:r>
            <a:r>
              <a:rPr lang="en-US" sz="3200" baseline="-25000">
                <a:latin typeface="Arial" pitchFamily="-65" charset="0"/>
              </a:rPr>
              <a:t>0</a:t>
            </a:r>
            <a:r>
              <a:rPr lang="en-US" sz="3200">
                <a:latin typeface="Arial" pitchFamily="-65" charset="0"/>
              </a:rPr>
              <a:t> = V</a:t>
            </a:r>
            <a:r>
              <a:rPr lang="en-US" sz="3200" baseline="-25000">
                <a:latin typeface="Arial" pitchFamily="-65" charset="0"/>
              </a:rPr>
              <a:t>max</a:t>
            </a:r>
            <a:r>
              <a:rPr lang="en-US" sz="3200">
                <a:latin typeface="Arial" pitchFamily="-65" charset="0"/>
              </a:rPr>
              <a:t>s</a:t>
            </a:r>
          </a:p>
        </p:txBody>
      </p:sp>
      <p:grpSp>
        <p:nvGrpSpPr>
          <p:cNvPr id="33809" name="Group 17"/>
          <p:cNvGrpSpPr>
            <a:grpSpLocks/>
          </p:cNvGrpSpPr>
          <p:nvPr/>
        </p:nvGrpSpPr>
        <p:grpSpPr bwMode="auto">
          <a:xfrm>
            <a:off x="2503488" y="4829175"/>
            <a:ext cx="581025" cy="946150"/>
            <a:chOff x="1266" y="2032"/>
            <a:chExt cx="366" cy="596"/>
          </a:xfrm>
        </p:grpSpPr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266" y="2032"/>
              <a:ext cx="36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dp</a:t>
              </a:r>
            </a:p>
            <a:p>
              <a:pPr algn="ctr"/>
              <a:r>
                <a:rPr lang="en-US" sz="2800">
                  <a:latin typeface="Arial" pitchFamily="-65" charset="0"/>
                </a:rPr>
                <a:t>dt</a:t>
              </a:r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1284" y="2344"/>
              <a:ext cx="3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7288" y="236538"/>
            <a:ext cx="7793037" cy="1143000"/>
          </a:xfrm>
        </p:spPr>
        <p:txBody>
          <a:bodyPr/>
          <a:lstStyle/>
          <a:p>
            <a:r>
              <a:rPr lang="en-US"/>
              <a:t>Equilibrium Approximation</a:t>
            </a:r>
            <a:br>
              <a:rPr lang="en-US"/>
            </a:br>
            <a:r>
              <a:rPr lang="en-US"/>
              <a:t>versus Mass Action</a:t>
            </a:r>
          </a:p>
        </p:txBody>
      </p:sp>
      <p:pic>
        <p:nvPicPr>
          <p:cNvPr id="34820" name="Picture 4" descr="MMGraphs.jpg                                                   0206B297Macintosh HD                   C36C4D7D: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0738" y="1550988"/>
            <a:ext cx="7475537" cy="50847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33961"/>
            <a:ext cx="7793038" cy="1143000"/>
          </a:xfrm>
        </p:spPr>
        <p:txBody>
          <a:bodyPr/>
          <a:lstStyle/>
          <a:p>
            <a:r>
              <a:rPr lang="en-US" dirty="0" smtClean="0"/>
              <a:t>Quasi-steady State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Assumption 3</a:t>
            </a:r>
            <a:r>
              <a:rPr lang="en-US" dirty="0" smtClean="0"/>
              <a:t>: The concentration of the complex changes much more slowly than the concentrations of the substrate and the product</a:t>
            </a:r>
          </a:p>
          <a:p>
            <a:r>
              <a:rPr lang="en-US" b="1" dirty="0" smtClean="0"/>
              <a:t>Exercise</a:t>
            </a:r>
            <a:r>
              <a:rPr lang="en-US" dirty="0" smtClean="0"/>
              <a:t>: How would you model this?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53197" y="4625560"/>
            <a:ext cx="4025726" cy="946150"/>
            <a:chOff x="2620795" y="3205079"/>
            <a:chExt cx="4025726" cy="946150"/>
          </a:xfrm>
        </p:grpSpPr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2620795" y="3205079"/>
              <a:ext cx="560388" cy="94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dirty="0">
                  <a:latin typeface="Arial" pitchFamily="-65" charset="0"/>
                </a:rPr>
                <a:t>dc</a:t>
              </a:r>
            </a:p>
            <a:p>
              <a:pPr algn="ctr"/>
              <a:r>
                <a:rPr lang="en-US" sz="2800" dirty="0" err="1">
                  <a:latin typeface="Arial" pitchFamily="-65" charset="0"/>
                </a:rPr>
                <a:t>dt</a:t>
              </a:r>
              <a:endParaRPr lang="en-US" sz="2800" dirty="0">
                <a:latin typeface="Arial" pitchFamily="-65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3062120" y="3373354"/>
              <a:ext cx="358440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latin typeface="Arial" pitchFamily="-65" charset="0"/>
                </a:rPr>
                <a:t>=  k</a:t>
              </a:r>
              <a:r>
                <a:rPr lang="en-US" sz="2800" baseline="-25000" dirty="0">
                  <a:latin typeface="Arial" pitchFamily="-65" charset="0"/>
                </a:rPr>
                <a:t>1</a:t>
              </a:r>
              <a:r>
                <a:rPr lang="en-US" sz="2800" dirty="0">
                  <a:latin typeface="Arial" pitchFamily="-65" charset="0"/>
                </a:rPr>
                <a:t>se - k</a:t>
              </a:r>
              <a:r>
                <a:rPr lang="en-US" sz="2800" baseline="-25000" dirty="0">
                  <a:latin typeface="Arial" pitchFamily="-65" charset="0"/>
                </a:rPr>
                <a:t>-1</a:t>
              </a:r>
              <a:r>
                <a:rPr lang="en-US" sz="2800" dirty="0">
                  <a:latin typeface="Arial" pitchFamily="-65" charset="0"/>
                </a:rPr>
                <a:t>c - </a:t>
              </a:r>
              <a:r>
                <a:rPr lang="en-US" sz="2800" dirty="0" smtClean="0">
                  <a:latin typeface="Arial" pitchFamily="-65" charset="0"/>
                </a:rPr>
                <a:t>k</a:t>
              </a:r>
              <a:r>
                <a:rPr lang="en-US" sz="2800" baseline="-25000" dirty="0" smtClean="0">
                  <a:latin typeface="Arial" pitchFamily="-65" charset="0"/>
                </a:rPr>
                <a:t>2</a:t>
              </a:r>
              <a:r>
                <a:rPr lang="en-US" sz="2800" dirty="0" smtClean="0">
                  <a:latin typeface="Arial" pitchFamily="-65" charset="0"/>
                </a:rPr>
                <a:t>c ≈ 0</a:t>
              </a:r>
              <a:endParaRPr lang="en-US" sz="2800" dirty="0">
                <a:latin typeface="Arial" pitchFamily="-65" charset="0"/>
              </a:endParaRPr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2700170" y="3705141"/>
              <a:ext cx="3841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33961"/>
            <a:ext cx="7793038" cy="1143000"/>
          </a:xfrm>
        </p:spPr>
        <p:txBody>
          <a:bodyPr/>
          <a:lstStyle/>
          <a:p>
            <a:r>
              <a:rPr lang="en-US" dirty="0" smtClean="0"/>
              <a:t>Quasi-steady State Approximation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Assumption 4</a:t>
            </a:r>
            <a:r>
              <a:rPr lang="en-US" dirty="0" smtClean="0"/>
              <a:t>: The enzyme concentration doesn’t change over time.</a:t>
            </a:r>
          </a:p>
          <a:p>
            <a:r>
              <a:rPr lang="en-US" b="1" dirty="0" smtClean="0"/>
              <a:t>Exercise</a:t>
            </a:r>
            <a:r>
              <a:rPr lang="en-US" dirty="0" smtClean="0"/>
              <a:t>: How would you model this?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dirty="0" err="1" smtClean="0"/>
              <a:t>e</a:t>
            </a:r>
            <a:r>
              <a:rPr lang="en-US" dirty="0" smtClean="0"/>
              <a:t> + </a:t>
            </a:r>
            <a:r>
              <a:rPr lang="en-US" dirty="0" err="1" smtClean="0"/>
              <a:t>c</a:t>
            </a:r>
            <a:r>
              <a:rPr lang="en-US" dirty="0" smtClean="0"/>
              <a:t> is a constant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59923" y="1617841"/>
            <a:ext cx="7772400" cy="453231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Using</a:t>
            </a:r>
          </a:p>
          <a:p>
            <a:pPr>
              <a:buNone/>
            </a:pPr>
            <a:r>
              <a:rPr lang="en-US" dirty="0" smtClean="0"/>
              <a:t>e</a:t>
            </a:r>
            <a:r>
              <a:rPr lang="en-US" baseline="-25000" dirty="0" smtClean="0"/>
              <a:t>0</a:t>
            </a:r>
            <a:r>
              <a:rPr lang="en-US" dirty="0" smtClean="0"/>
              <a:t> = </a:t>
            </a:r>
            <a:r>
              <a:rPr lang="en-US" dirty="0" err="1" smtClean="0"/>
              <a:t>e</a:t>
            </a:r>
            <a:r>
              <a:rPr lang="en-US" dirty="0" smtClean="0"/>
              <a:t> + </a:t>
            </a:r>
            <a:r>
              <a:rPr lang="en-US" dirty="0" err="1" smtClean="0"/>
              <a:t>c</a:t>
            </a:r>
            <a:r>
              <a:rPr lang="en-US" dirty="0" smtClean="0"/>
              <a:t> is a constant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compute       (the rate of change of the</a:t>
            </a:r>
          </a:p>
          <a:p>
            <a:pPr>
              <a:buNone/>
            </a:pPr>
            <a:r>
              <a:rPr lang="en-US" dirty="0" smtClean="0"/>
              <a:t>concentration of the product) as a function</a:t>
            </a:r>
          </a:p>
          <a:p>
            <a:pPr>
              <a:buNone/>
            </a:pPr>
            <a:r>
              <a:rPr lang="en-US" dirty="0" smtClean="0"/>
              <a:t>of </a:t>
            </a:r>
            <a:r>
              <a:rPr lang="en-US" dirty="0" err="1" smtClean="0"/>
              <a:t>s</a:t>
            </a:r>
            <a:r>
              <a:rPr lang="en-US" dirty="0" smtClean="0"/>
              <a:t> (the concentration of the substrate).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59923" y="3190226"/>
            <a:ext cx="4025726" cy="946150"/>
            <a:chOff x="2620795" y="3205079"/>
            <a:chExt cx="4025726" cy="946150"/>
          </a:xfrm>
        </p:grpSpPr>
        <p:sp>
          <p:nvSpPr>
            <p:cNvPr id="6" name="Text Box 17"/>
            <p:cNvSpPr txBox="1">
              <a:spLocks noChangeArrowheads="1"/>
            </p:cNvSpPr>
            <p:nvPr/>
          </p:nvSpPr>
          <p:spPr bwMode="auto">
            <a:xfrm>
              <a:off x="2620795" y="3205079"/>
              <a:ext cx="560388" cy="94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dirty="0">
                  <a:latin typeface="Arial" pitchFamily="-65" charset="0"/>
                </a:rPr>
                <a:t>dc</a:t>
              </a:r>
            </a:p>
            <a:p>
              <a:pPr algn="ctr"/>
              <a:r>
                <a:rPr lang="en-US" sz="2800" dirty="0" err="1">
                  <a:latin typeface="Arial" pitchFamily="-65" charset="0"/>
                </a:rPr>
                <a:t>dt</a:t>
              </a:r>
              <a:endParaRPr lang="en-US" sz="2800" dirty="0">
                <a:latin typeface="Arial" pitchFamily="-65" charset="0"/>
              </a:endParaRPr>
            </a:p>
          </p:txBody>
        </p:sp>
        <p:sp>
          <p:nvSpPr>
            <p:cNvPr id="7" name="Text Box 18"/>
            <p:cNvSpPr txBox="1">
              <a:spLocks noChangeArrowheads="1"/>
            </p:cNvSpPr>
            <p:nvPr/>
          </p:nvSpPr>
          <p:spPr bwMode="auto">
            <a:xfrm>
              <a:off x="3062120" y="3373354"/>
              <a:ext cx="358440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latin typeface="Arial" pitchFamily="-65" charset="0"/>
                </a:rPr>
                <a:t>=  k</a:t>
              </a:r>
              <a:r>
                <a:rPr lang="en-US" sz="2800" baseline="-25000" dirty="0">
                  <a:latin typeface="Arial" pitchFamily="-65" charset="0"/>
                </a:rPr>
                <a:t>1</a:t>
              </a:r>
              <a:r>
                <a:rPr lang="en-US" sz="2800" dirty="0">
                  <a:latin typeface="Arial" pitchFamily="-65" charset="0"/>
                </a:rPr>
                <a:t>se - k</a:t>
              </a:r>
              <a:r>
                <a:rPr lang="en-US" sz="2800" baseline="-25000" dirty="0">
                  <a:latin typeface="Arial" pitchFamily="-65" charset="0"/>
                </a:rPr>
                <a:t>-1</a:t>
              </a:r>
              <a:r>
                <a:rPr lang="en-US" sz="2800" dirty="0">
                  <a:latin typeface="Arial" pitchFamily="-65" charset="0"/>
                </a:rPr>
                <a:t>c - </a:t>
              </a:r>
              <a:r>
                <a:rPr lang="en-US" sz="2800" dirty="0" smtClean="0">
                  <a:latin typeface="Arial" pitchFamily="-65" charset="0"/>
                </a:rPr>
                <a:t>k</a:t>
              </a:r>
              <a:r>
                <a:rPr lang="en-US" sz="2800" baseline="-25000" dirty="0" smtClean="0">
                  <a:latin typeface="Arial" pitchFamily="-65" charset="0"/>
                </a:rPr>
                <a:t>2</a:t>
              </a:r>
              <a:r>
                <a:rPr lang="en-US" sz="2800" dirty="0" smtClean="0">
                  <a:latin typeface="Arial" pitchFamily="-65" charset="0"/>
                </a:rPr>
                <a:t>c ≈ 0</a:t>
              </a:r>
              <a:endParaRPr lang="en-US" sz="2800" dirty="0">
                <a:latin typeface="Arial" pitchFamily="-65" charset="0"/>
              </a:endParaRPr>
            </a:p>
          </p:txBody>
        </p:sp>
        <p:sp>
          <p:nvSpPr>
            <p:cNvPr id="8" name="Line 25"/>
            <p:cNvSpPr>
              <a:spLocks noChangeShapeType="1"/>
            </p:cNvSpPr>
            <p:nvPr/>
          </p:nvSpPr>
          <p:spPr bwMode="auto">
            <a:xfrm>
              <a:off x="2700170" y="3705141"/>
              <a:ext cx="3841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2954585" y="4038175"/>
            <a:ext cx="581025" cy="946150"/>
            <a:chOff x="1266" y="2032"/>
            <a:chExt cx="366" cy="596"/>
          </a:xfrm>
        </p:grpSpPr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1266" y="2032"/>
              <a:ext cx="36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>
                  <a:latin typeface="Arial" pitchFamily="-65" charset="0"/>
                </a:rPr>
                <a:t>dp</a:t>
              </a:r>
            </a:p>
            <a:p>
              <a:pPr algn="ctr"/>
              <a:r>
                <a:rPr lang="en-US" sz="2800">
                  <a:latin typeface="Arial" pitchFamily="-65" charset="0"/>
                </a:rPr>
                <a:t>dt</a:t>
              </a:r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1284" y="2344"/>
              <a:ext cx="3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to Exercise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790370" y="2081662"/>
            <a:ext cx="4118951" cy="1395136"/>
            <a:chOff x="1243530" y="2663815"/>
            <a:chExt cx="4118951" cy="1395136"/>
          </a:xfrm>
        </p:grpSpPr>
        <p:sp>
          <p:nvSpPr>
            <p:cNvPr id="7" name="TextBox 6"/>
            <p:cNvSpPr txBox="1"/>
            <p:nvPr/>
          </p:nvSpPr>
          <p:spPr>
            <a:xfrm>
              <a:off x="1975651" y="2928432"/>
              <a:ext cx="12393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/>
                  <a:cs typeface="Arial"/>
                </a:rPr>
                <a:t>= k</a:t>
              </a:r>
              <a:r>
                <a:rPr lang="en-US" sz="2800" baseline="-25000" dirty="0" smtClean="0">
                  <a:latin typeface="Arial"/>
                  <a:cs typeface="Arial"/>
                </a:rPr>
                <a:t>2</a:t>
              </a:r>
              <a:r>
                <a:rPr lang="en-US" sz="2800" dirty="0" smtClean="0">
                  <a:latin typeface="Arial"/>
                  <a:cs typeface="Arial"/>
                </a:rPr>
                <a:t> e</a:t>
              </a:r>
              <a:r>
                <a:rPr lang="en-US" sz="2800" baseline="-25000" dirty="0" smtClean="0">
                  <a:latin typeface="Arial"/>
                  <a:cs typeface="Arial"/>
                </a:rPr>
                <a:t>0</a:t>
              </a:r>
              <a:endParaRPr lang="en-US" sz="2800" dirty="0">
                <a:latin typeface="Arial"/>
                <a:cs typeface="Arial"/>
              </a:endParaRPr>
            </a:p>
          </p:txBody>
        </p: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1243530" y="2732729"/>
              <a:ext cx="581025" cy="946150"/>
              <a:chOff x="1266" y="2032"/>
              <a:chExt cx="366" cy="596"/>
            </a:xfrm>
          </p:grpSpPr>
          <p:sp>
            <p:nvSpPr>
              <p:cNvPr id="9" name="Text Box 18"/>
              <p:cNvSpPr txBox="1">
                <a:spLocks noChangeArrowheads="1"/>
              </p:cNvSpPr>
              <p:nvPr/>
            </p:nvSpPr>
            <p:spPr bwMode="auto">
              <a:xfrm>
                <a:off x="1266" y="2032"/>
                <a:ext cx="366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dirty="0" err="1">
                    <a:latin typeface="Arial" pitchFamily="-65" charset="0"/>
                  </a:rPr>
                  <a:t>dp</a:t>
                </a:r>
                <a:endParaRPr lang="en-US" sz="2800" dirty="0">
                  <a:latin typeface="Arial" pitchFamily="-65" charset="0"/>
                </a:endParaRPr>
              </a:p>
              <a:p>
                <a:pPr algn="ctr"/>
                <a:r>
                  <a:rPr lang="en-US" sz="2800" dirty="0" err="1">
                    <a:latin typeface="Arial" pitchFamily="-65" charset="0"/>
                  </a:rPr>
                  <a:t>dt</a:t>
                </a:r>
                <a:endParaRPr lang="en-US" sz="2800" dirty="0">
                  <a:latin typeface="Arial" pitchFamily="-65" charset="0"/>
                </a:endParaRPr>
              </a:p>
            </p:txBody>
          </p:sp>
          <p:sp>
            <p:nvSpPr>
              <p:cNvPr id="10" name="Line 19"/>
              <p:cNvSpPr>
                <a:spLocks noChangeShapeType="1"/>
              </p:cNvSpPr>
              <p:nvPr/>
            </p:nvSpPr>
            <p:spPr bwMode="auto">
              <a:xfrm>
                <a:off x="1284" y="2344"/>
                <a:ext cx="3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106029" y="2663815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Arial"/>
                  <a:cs typeface="Arial"/>
                </a:rPr>
                <a:t>s</a:t>
              </a:r>
              <a:endParaRPr lang="en-US" sz="2800" dirty="0">
                <a:latin typeface="Arial"/>
                <a:cs typeface="Arial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245713" y="3104844"/>
              <a:ext cx="2084835" cy="954107"/>
              <a:chOff x="3245713" y="3069562"/>
              <a:chExt cx="2084835" cy="95410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3245713" y="3069562"/>
                <a:ext cx="1298936" cy="954107"/>
                <a:chOff x="3616147" y="3845772"/>
                <a:chExt cx="1298936" cy="954107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3616147" y="3845772"/>
                  <a:ext cx="1298936" cy="954107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800" dirty="0" smtClean="0">
                      <a:latin typeface="Arial"/>
                      <a:cs typeface="Arial"/>
                    </a:rPr>
                    <a:t>k</a:t>
                  </a:r>
                  <a:r>
                    <a:rPr lang="en-US" sz="2800" baseline="-25000" dirty="0" smtClean="0">
                      <a:latin typeface="Arial"/>
                      <a:cs typeface="Arial"/>
                    </a:rPr>
                    <a:t>2</a:t>
                  </a:r>
                  <a:r>
                    <a:rPr lang="en-US" sz="2800" dirty="0" smtClean="0">
                      <a:latin typeface="Arial"/>
                      <a:cs typeface="Arial"/>
                    </a:rPr>
                    <a:t> + k</a:t>
                  </a:r>
                  <a:r>
                    <a:rPr lang="en-US" sz="2800" baseline="-25000" dirty="0" smtClean="0">
                      <a:latin typeface="Arial"/>
                      <a:cs typeface="Arial"/>
                    </a:rPr>
                    <a:t>-1</a:t>
                  </a:r>
                  <a:endParaRPr lang="en-US" sz="2800" dirty="0" smtClean="0">
                    <a:latin typeface="Arial"/>
                    <a:cs typeface="Arial"/>
                  </a:endParaRPr>
                </a:p>
                <a:p>
                  <a:pPr algn="ctr"/>
                  <a:r>
                    <a:rPr lang="en-US" sz="2800" dirty="0" smtClean="0">
                      <a:latin typeface="Arial"/>
                      <a:cs typeface="Arial"/>
                    </a:rPr>
                    <a:t>k</a:t>
                  </a:r>
                  <a:r>
                    <a:rPr lang="en-US" sz="2800" baseline="-25000" dirty="0" smtClean="0">
                      <a:latin typeface="Arial"/>
                      <a:cs typeface="Arial"/>
                    </a:rPr>
                    <a:t>1</a:t>
                  </a:r>
                  <a:endParaRPr lang="en-US" sz="2800" dirty="0" smtClean="0">
                    <a:latin typeface="Arial"/>
                    <a:cs typeface="Arial"/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 bwMode="auto">
                <a:xfrm rot="10800000" flipH="1">
                  <a:off x="3616147" y="4393390"/>
                  <a:ext cx="1298936" cy="1588"/>
                </a:xfrm>
                <a:prstGeom prst="lin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TextBox 15"/>
              <p:cNvSpPr txBox="1"/>
              <p:nvPr/>
            </p:nvSpPr>
            <p:spPr>
              <a:xfrm>
                <a:off x="4656891" y="3285005"/>
                <a:ext cx="673657" cy="52322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latin typeface="Arial"/>
                    <a:cs typeface="Arial"/>
                  </a:rPr>
                  <a:t>+ </a:t>
                </a:r>
                <a:r>
                  <a:rPr lang="en-US" sz="2800" dirty="0" err="1" smtClean="0">
                    <a:latin typeface="Arial"/>
                    <a:cs typeface="Arial"/>
                  </a:rPr>
                  <a:t>s</a:t>
                </a:r>
                <a:endParaRPr lang="en-US" sz="2800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20" name="Straight Connector 19"/>
            <p:cNvCxnSpPr>
              <a:stCxn id="7" idx="3"/>
            </p:cNvCxnSpPr>
            <p:nvPr/>
          </p:nvCxnSpPr>
          <p:spPr bwMode="auto">
            <a:xfrm>
              <a:off x="3215034" y="3190042"/>
              <a:ext cx="2147447" cy="300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1728701" y="3804125"/>
            <a:ext cx="5713005" cy="954107"/>
            <a:chOff x="1728701" y="3804125"/>
            <a:chExt cx="5713005" cy="954107"/>
          </a:xfrm>
        </p:grpSpPr>
        <p:grpSp>
          <p:nvGrpSpPr>
            <p:cNvPr id="27" name="Group 26"/>
            <p:cNvGrpSpPr/>
            <p:nvPr/>
          </p:nvGrpSpPr>
          <p:grpSpPr>
            <a:xfrm>
              <a:off x="3292290" y="3804125"/>
              <a:ext cx="1298936" cy="954107"/>
              <a:chOff x="2745451" y="4315719"/>
              <a:chExt cx="1298936" cy="954107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745451" y="4315719"/>
                <a:ext cx="1298936" cy="954107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Arial"/>
                    <a:cs typeface="Arial"/>
                  </a:rPr>
                  <a:t>k</a:t>
                </a:r>
                <a:r>
                  <a:rPr lang="en-US" sz="2800" baseline="-25000" dirty="0" smtClean="0">
                    <a:latin typeface="Arial"/>
                    <a:cs typeface="Arial"/>
                  </a:rPr>
                  <a:t>2</a:t>
                </a:r>
                <a:r>
                  <a:rPr lang="en-US" sz="2800" dirty="0" smtClean="0">
                    <a:latin typeface="Arial"/>
                    <a:cs typeface="Arial"/>
                  </a:rPr>
                  <a:t> + k</a:t>
                </a:r>
                <a:r>
                  <a:rPr lang="en-US" sz="2800" baseline="-25000" dirty="0" smtClean="0">
                    <a:latin typeface="Arial"/>
                    <a:cs typeface="Arial"/>
                  </a:rPr>
                  <a:t>-1</a:t>
                </a:r>
                <a:endParaRPr lang="en-US" sz="2800" dirty="0" smtClean="0">
                  <a:latin typeface="Arial"/>
                  <a:cs typeface="Arial"/>
                </a:endParaRPr>
              </a:p>
              <a:p>
                <a:pPr algn="ctr"/>
                <a:r>
                  <a:rPr lang="en-US" sz="2800" dirty="0" smtClean="0">
                    <a:latin typeface="Arial"/>
                    <a:cs typeface="Arial"/>
                  </a:rPr>
                  <a:t>k</a:t>
                </a:r>
                <a:r>
                  <a:rPr lang="en-US" sz="2800" baseline="-25000" dirty="0" smtClean="0">
                    <a:latin typeface="Arial"/>
                    <a:cs typeface="Arial"/>
                  </a:rPr>
                  <a:t>1</a:t>
                </a:r>
                <a:endParaRPr lang="en-US" sz="2800" dirty="0" smtClean="0">
                  <a:latin typeface="Arial"/>
                  <a:cs typeface="Arial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rot="10800000" flipH="1">
                <a:off x="2745451" y="4845695"/>
                <a:ext cx="1298936" cy="158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1728701" y="4092749"/>
              <a:ext cx="57130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/>
                  <a:cs typeface="Arial"/>
                </a:rPr>
                <a:t>Let K</a:t>
              </a:r>
              <a:r>
                <a:rPr lang="en-US" sz="2800" baseline="-25000" dirty="0" smtClean="0">
                  <a:latin typeface="Arial"/>
                  <a:cs typeface="Arial"/>
                </a:rPr>
                <a:t>M</a:t>
              </a:r>
              <a:r>
                <a:rPr lang="en-US" sz="2800" dirty="0" smtClean="0">
                  <a:latin typeface="Arial"/>
                  <a:cs typeface="Arial"/>
                </a:rPr>
                <a:t> =                 and </a:t>
              </a:r>
              <a:r>
                <a:rPr lang="en-US" sz="2800" dirty="0" err="1" smtClean="0">
                  <a:latin typeface="Arial"/>
                  <a:cs typeface="Arial"/>
                </a:rPr>
                <a:t>v</a:t>
              </a:r>
              <a:r>
                <a:rPr lang="en-US" sz="2800" baseline="-25000" dirty="0" err="1" smtClean="0">
                  <a:latin typeface="Arial"/>
                  <a:cs typeface="Arial"/>
                </a:rPr>
                <a:t>max</a:t>
              </a:r>
              <a:r>
                <a:rPr lang="en-US" sz="2800" dirty="0" smtClean="0">
                  <a:latin typeface="Arial"/>
                  <a:cs typeface="Arial"/>
                </a:rPr>
                <a:t> = k</a:t>
              </a:r>
              <a:r>
                <a:rPr lang="en-US" sz="2800" baseline="-25000" dirty="0" smtClean="0">
                  <a:latin typeface="Arial"/>
                  <a:cs typeface="Arial"/>
                </a:rPr>
                <a:t>2</a:t>
              </a:r>
              <a:r>
                <a:rPr lang="en-US" sz="2800" dirty="0" smtClean="0">
                  <a:latin typeface="Arial"/>
                  <a:cs typeface="Arial"/>
                </a:rPr>
                <a:t> e</a:t>
              </a:r>
              <a:r>
                <a:rPr lang="en-US" sz="2800" baseline="-25000" dirty="0" smtClean="0">
                  <a:latin typeface="Arial"/>
                  <a:cs typeface="Arial"/>
                </a:rPr>
                <a:t>0</a:t>
              </a:r>
              <a:r>
                <a:rPr lang="en-US" sz="2800" dirty="0" smtClean="0">
                  <a:latin typeface="Arial"/>
                  <a:cs typeface="Arial"/>
                </a:rPr>
                <a:t> </a:t>
              </a:r>
              <a:endParaRPr lang="en-US" sz="2800" dirty="0">
                <a:latin typeface="Arial"/>
                <a:cs typeface="Arial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711055" y="5107920"/>
            <a:ext cx="4069962" cy="979764"/>
            <a:chOff x="1711055" y="5107920"/>
            <a:chExt cx="4069962" cy="979764"/>
          </a:xfrm>
        </p:grpSpPr>
        <p:sp>
          <p:nvSpPr>
            <p:cNvPr id="29" name="Text Box 18"/>
            <p:cNvSpPr txBox="1">
              <a:spLocks noChangeArrowheads="1"/>
            </p:cNvSpPr>
            <p:nvPr/>
          </p:nvSpPr>
          <p:spPr bwMode="auto">
            <a:xfrm>
              <a:off x="2718918" y="5107920"/>
              <a:ext cx="581025" cy="94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dirty="0" err="1">
                  <a:latin typeface="Arial" pitchFamily="-65" charset="0"/>
                </a:rPr>
                <a:t>dp</a:t>
              </a:r>
              <a:endParaRPr lang="en-US" sz="2800" dirty="0">
                <a:latin typeface="Arial" pitchFamily="-65" charset="0"/>
              </a:endParaRPr>
            </a:p>
            <a:p>
              <a:pPr algn="ctr"/>
              <a:r>
                <a:rPr lang="en-US" sz="2800" dirty="0" err="1">
                  <a:latin typeface="Arial" pitchFamily="-65" charset="0"/>
                </a:rPr>
                <a:t>dt</a:t>
              </a:r>
              <a:endParaRPr lang="en-US" sz="2800" dirty="0">
                <a:latin typeface="Arial" pitchFamily="-65" charset="0"/>
              </a:endParaRPr>
            </a:p>
          </p:txBody>
        </p:sp>
        <p:sp>
          <p:nvSpPr>
            <p:cNvPr id="30" name="Line 19"/>
            <p:cNvSpPr>
              <a:spLocks noChangeShapeType="1"/>
            </p:cNvSpPr>
            <p:nvPr/>
          </p:nvSpPr>
          <p:spPr bwMode="auto">
            <a:xfrm>
              <a:off x="2747493" y="5603220"/>
              <a:ext cx="5159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11055" y="5319385"/>
              <a:ext cx="29419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Arial"/>
                  <a:cs typeface="Arial"/>
                </a:rPr>
                <a:t>Then         =  </a:t>
              </a:r>
              <a:r>
                <a:rPr lang="en-US" sz="2800" dirty="0" err="1" smtClean="0">
                  <a:latin typeface="Arial"/>
                  <a:cs typeface="Arial"/>
                </a:rPr>
                <a:t>v</a:t>
              </a:r>
              <a:r>
                <a:rPr lang="en-US" sz="2800" baseline="-25000" dirty="0" err="1" smtClean="0">
                  <a:latin typeface="Arial"/>
                  <a:cs typeface="Arial"/>
                </a:rPr>
                <a:t>max</a:t>
              </a:r>
              <a:endParaRPr lang="en-US" sz="2800" dirty="0">
                <a:latin typeface="Arial"/>
                <a:cs typeface="Arial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568693" y="5133577"/>
              <a:ext cx="1212324" cy="954107"/>
              <a:chOff x="5097885" y="5327630"/>
              <a:chExt cx="1212324" cy="954107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5097885" y="5327630"/>
                <a:ext cx="1212324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 smtClean="0">
                    <a:latin typeface="Arial"/>
                    <a:cs typeface="Arial"/>
                  </a:rPr>
                  <a:t>s</a:t>
                </a:r>
                <a:endParaRPr lang="en-US" sz="2800" dirty="0" smtClean="0">
                  <a:latin typeface="Arial"/>
                  <a:cs typeface="Arial"/>
                </a:endParaRPr>
              </a:p>
              <a:p>
                <a:pPr algn="ctr"/>
                <a:r>
                  <a:rPr lang="en-US" sz="2800" dirty="0" smtClean="0">
                    <a:latin typeface="Arial"/>
                    <a:cs typeface="Arial"/>
                  </a:rPr>
                  <a:t>K</a:t>
                </a:r>
                <a:r>
                  <a:rPr lang="en-US" sz="2800" baseline="-25000" dirty="0" smtClean="0">
                    <a:latin typeface="Arial"/>
                    <a:cs typeface="Arial"/>
                  </a:rPr>
                  <a:t>M</a:t>
                </a:r>
                <a:r>
                  <a:rPr lang="en-US" sz="2800" dirty="0" smtClean="0">
                    <a:latin typeface="Arial"/>
                    <a:cs typeface="Arial"/>
                  </a:rPr>
                  <a:t> + </a:t>
                </a:r>
                <a:r>
                  <a:rPr lang="en-US" sz="2800" dirty="0" err="1" smtClean="0">
                    <a:latin typeface="Arial"/>
                    <a:cs typeface="Arial"/>
                  </a:rPr>
                  <a:t>s</a:t>
                </a:r>
                <a:endParaRPr lang="en-US" sz="2800" dirty="0">
                  <a:latin typeface="Arial"/>
                  <a:cs typeface="Arial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 bwMode="auto">
              <a:xfrm rot="10800000" flipH="1">
                <a:off x="5097885" y="5822325"/>
                <a:ext cx="1212324" cy="1588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say about the reaction if: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 &lt;&lt; K</a:t>
            </a:r>
            <a:r>
              <a:rPr lang="en-US" baseline="-25000" dirty="0" smtClean="0"/>
              <a:t>M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 ≈ K</a:t>
            </a:r>
            <a:r>
              <a:rPr lang="en-US" baseline="-25000" dirty="0" smtClean="0"/>
              <a:t>M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 &gt;&gt; K</a:t>
            </a:r>
            <a:r>
              <a:rPr lang="en-US" baseline="-25000" dirty="0" smtClean="0"/>
              <a:t>M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Hint: Look at 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38981" y="5003719"/>
            <a:ext cx="12123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latin typeface="Arial"/>
                <a:cs typeface="Arial"/>
              </a:rPr>
              <a:t>s</a:t>
            </a:r>
            <a:endParaRPr lang="en-US" sz="2800" dirty="0" smtClean="0">
              <a:latin typeface="Arial"/>
              <a:cs typeface="Arial"/>
            </a:endParaRPr>
          </a:p>
          <a:p>
            <a:pPr algn="ctr"/>
            <a:r>
              <a:rPr lang="en-US" sz="2800" dirty="0" smtClean="0">
                <a:latin typeface="Arial"/>
                <a:cs typeface="Arial"/>
              </a:rPr>
              <a:t>K</a:t>
            </a:r>
            <a:r>
              <a:rPr lang="en-US" sz="2800" baseline="-25000" dirty="0" smtClean="0">
                <a:latin typeface="Arial"/>
                <a:cs typeface="Arial"/>
              </a:rPr>
              <a:t>M</a:t>
            </a:r>
            <a:r>
              <a:rPr lang="en-US" sz="2800" dirty="0" smtClean="0">
                <a:latin typeface="Arial"/>
                <a:cs typeface="Arial"/>
              </a:rPr>
              <a:t> + </a:t>
            </a:r>
            <a:r>
              <a:rPr lang="en-US" sz="2800" dirty="0" err="1" smtClean="0">
                <a:latin typeface="Arial"/>
                <a:cs typeface="Arial"/>
              </a:rPr>
              <a:t>s</a:t>
            </a:r>
            <a:endParaRPr lang="en-US" sz="2800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rot="10800000" flipH="1">
            <a:off x="4121342" y="5498414"/>
            <a:ext cx="1212324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Reaction rates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143000" y="1828800"/>
            <a:ext cx="69342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3200"/>
          </a:p>
          <a:p>
            <a:r>
              <a:rPr lang="en-US" sz="3200"/>
              <a:t>The </a:t>
            </a:r>
            <a:r>
              <a:rPr lang="en-US" sz="3200" b="1" i="1"/>
              <a:t>rate</a:t>
            </a:r>
            <a:r>
              <a:rPr lang="en-US" sz="3200"/>
              <a:t> of a chemical reaction is a measure of how the concentration (or pressure) of the involved substances changes with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Reactions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Helvetica" pitchFamily="-65" charset="0"/>
              </a:rPr>
              <a:t>2</a:t>
            </a:r>
            <a:r>
              <a:rPr lang="en-US"/>
              <a:t>Na</a:t>
            </a:r>
            <a:r>
              <a:rPr lang="en-US">
                <a:latin typeface="Helvetica" pitchFamily="-65" charset="0"/>
              </a:rPr>
              <a:t> + </a:t>
            </a:r>
            <a:r>
              <a:rPr lang="en-US"/>
              <a:t>Cl</a:t>
            </a:r>
            <a:r>
              <a:rPr lang="en-US" baseline="-25000">
                <a:latin typeface="Helvetica" pitchFamily="-65" charset="0"/>
              </a:rPr>
              <a:t>2</a:t>
            </a:r>
            <a:r>
              <a:rPr lang="en-US">
                <a:latin typeface="Helvetica" pitchFamily="-65" charset="0"/>
              </a:rPr>
              <a:t> </a:t>
            </a:r>
            <a:r>
              <a:rPr lang="en-US">
                <a:latin typeface="Helvetica" pitchFamily="-65" charset="0"/>
                <a:sym typeface="Symbol" pitchFamily="-65" charset="2"/>
              </a:rPr>
              <a:t></a:t>
            </a:r>
            <a:r>
              <a:rPr lang="en-US">
                <a:latin typeface="Helvetica" pitchFamily="-65" charset="0"/>
              </a:rPr>
              <a:t> 2 </a:t>
            </a:r>
            <a:r>
              <a:rPr lang="en-US"/>
              <a:t>NaC</a:t>
            </a:r>
            <a:r>
              <a:rPr lang="en-US">
                <a:latin typeface="Helvetica" pitchFamily="-65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Helvetica" pitchFamily="-65" charset="0"/>
              </a:rPr>
              <a:t>table salt</a:t>
            </a:r>
          </a:p>
          <a:p>
            <a:pPr>
              <a:lnSpc>
                <a:spcPct val="90000"/>
              </a:lnSpc>
            </a:pPr>
            <a:r>
              <a:rPr lang="en-US"/>
              <a:t>S</a:t>
            </a:r>
            <a:r>
              <a:rPr lang="en-US">
                <a:latin typeface="Helvetica" pitchFamily="-65" charset="0"/>
              </a:rPr>
              <a:t> + 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>
                <a:latin typeface="Helvetica" pitchFamily="-65" charset="0"/>
              </a:rPr>
              <a:t> </a:t>
            </a:r>
            <a:r>
              <a:rPr lang="en-US">
                <a:latin typeface="Helvetica" pitchFamily="-65" charset="0"/>
                <a:sym typeface="Symbol" pitchFamily="-65" charset="2"/>
              </a:rPr>
              <a:t></a:t>
            </a:r>
            <a:r>
              <a:rPr lang="en-US">
                <a:latin typeface="Helvetica" pitchFamily="-65" charset="0"/>
              </a:rPr>
              <a:t> </a:t>
            </a:r>
            <a:r>
              <a:rPr lang="en-US"/>
              <a:t>SO</a:t>
            </a:r>
            <a:r>
              <a:rPr lang="en-US" baseline="-25000"/>
              <a:t>2</a:t>
            </a:r>
            <a:r>
              <a:rPr lang="en-US">
                <a:latin typeface="Helvetica" pitchFamily="-65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Helvetica" pitchFamily="-65" charset="0"/>
              </a:rPr>
              <a:t>sulfur dioxide</a:t>
            </a:r>
          </a:p>
          <a:p>
            <a:pPr>
              <a:lnSpc>
                <a:spcPct val="90000"/>
              </a:lnSpc>
            </a:pPr>
            <a:r>
              <a:rPr lang="en-US">
                <a:latin typeface="Helvetica" pitchFamily="-65" charset="0"/>
              </a:rPr>
              <a:t>4 </a:t>
            </a:r>
            <a:r>
              <a:rPr lang="en-US"/>
              <a:t>Fe</a:t>
            </a:r>
            <a:r>
              <a:rPr lang="en-US">
                <a:latin typeface="Helvetica" pitchFamily="-65" charset="0"/>
              </a:rPr>
              <a:t> + 3 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>
                <a:latin typeface="Helvetica" pitchFamily="-65" charset="0"/>
              </a:rPr>
              <a:t> </a:t>
            </a:r>
            <a:r>
              <a:rPr lang="en-US">
                <a:latin typeface="Helvetica" pitchFamily="-65" charset="0"/>
                <a:sym typeface="Symbol" pitchFamily="-65" charset="2"/>
              </a:rPr>
              <a:t></a:t>
            </a:r>
            <a:r>
              <a:rPr lang="en-US">
                <a:latin typeface="Helvetica" pitchFamily="-65" charset="0"/>
              </a:rPr>
              <a:t> 2 </a:t>
            </a:r>
            <a:r>
              <a:rPr lang="en-US"/>
              <a:t>Fe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3</a:t>
            </a:r>
            <a:r>
              <a:rPr lang="en-US">
                <a:latin typeface="Helvetica" pitchFamily="-65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Helvetica" pitchFamily="-65" charset="0"/>
              </a:rPr>
              <a:t>iron rusting</a:t>
            </a:r>
          </a:p>
          <a:p>
            <a:pPr>
              <a:lnSpc>
                <a:spcPct val="90000"/>
              </a:lnSpc>
            </a:pPr>
            <a:r>
              <a:rPr lang="en-US"/>
              <a:t>CO</a:t>
            </a:r>
            <a:r>
              <a:rPr lang="en-US" baseline="-25000"/>
              <a:t>2</a:t>
            </a:r>
            <a:r>
              <a:rPr lang="en-US">
                <a:latin typeface="Helvetica" pitchFamily="-65" charset="0"/>
              </a:rPr>
              <a:t> + 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>
                <a:latin typeface="Helvetica" pitchFamily="-65" charset="0"/>
              </a:rPr>
              <a:t> </a:t>
            </a:r>
            <a:r>
              <a:rPr lang="en-US">
                <a:latin typeface="Helvetica" pitchFamily="-65" charset="0"/>
                <a:sym typeface="Symbol" pitchFamily="-65" charset="2"/>
              </a:rPr>
              <a:t></a:t>
            </a:r>
            <a:r>
              <a:rPr lang="en-US">
                <a:latin typeface="Helvetica" pitchFamily="-65" charset="0"/>
              </a:rPr>
              <a:t> 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CO</a:t>
            </a:r>
            <a:r>
              <a:rPr lang="en-US" baseline="-25000"/>
              <a:t>3</a:t>
            </a:r>
            <a:r>
              <a:rPr lang="en-US">
                <a:latin typeface="Helvetica" pitchFamily="-65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carbon dioxide dissolving and reacting with water to form carbonic acid</a:t>
            </a:r>
            <a:endParaRPr lang="en-US">
              <a:latin typeface="Helvetica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Biochemical Reactions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Helvetica" pitchFamily="-65" charset="0"/>
              </a:rPr>
              <a:t>Aerobic Respiration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Helvetica" pitchFamily="-65" charset="0"/>
              </a:rPr>
              <a:t>Glucose+Oxygen </a:t>
            </a:r>
            <a:r>
              <a:rPr lang="en-US" sz="2400">
                <a:latin typeface="Helvetica" pitchFamily="-65" charset="0"/>
                <a:sym typeface="Symbol" pitchFamily="-65" charset="2"/>
              </a:rPr>
              <a:t> CarbonDioxide+Water +Energy</a:t>
            </a:r>
            <a:endParaRPr lang="en-US" sz="2400">
              <a:latin typeface="Helvetica" pitchFamily="-65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Helvetica" pitchFamily="-65" charset="0"/>
              </a:rPr>
              <a:t>C</a:t>
            </a:r>
            <a:r>
              <a:rPr lang="en-US" sz="2400" baseline="-25000">
                <a:latin typeface="Helvetica" pitchFamily="-65" charset="0"/>
              </a:rPr>
              <a:t>6</a:t>
            </a:r>
            <a:r>
              <a:rPr lang="en-US" sz="2400">
                <a:latin typeface="Helvetica" pitchFamily="-65" charset="0"/>
              </a:rPr>
              <a:t>H</a:t>
            </a:r>
            <a:r>
              <a:rPr lang="en-US" sz="2400" baseline="-25000">
                <a:latin typeface="Helvetica" pitchFamily="-65" charset="0"/>
              </a:rPr>
              <a:t>12</a:t>
            </a:r>
            <a:r>
              <a:rPr lang="en-US" sz="2400">
                <a:latin typeface="Helvetica" pitchFamily="-65" charset="0"/>
              </a:rPr>
              <a:t>O</a:t>
            </a:r>
            <a:r>
              <a:rPr lang="en-US" sz="2400" baseline="-25000">
                <a:latin typeface="Helvetica" pitchFamily="-65" charset="0"/>
              </a:rPr>
              <a:t>6</a:t>
            </a:r>
            <a:r>
              <a:rPr lang="en-US" sz="2400">
                <a:latin typeface="Helvetica" pitchFamily="-65" charset="0"/>
              </a:rPr>
              <a:t>+ 6O</a:t>
            </a:r>
            <a:r>
              <a:rPr lang="en-US" sz="2400" baseline="-25000">
                <a:latin typeface="Helvetica" pitchFamily="-65" charset="0"/>
              </a:rPr>
              <a:t>2</a:t>
            </a:r>
            <a:r>
              <a:rPr lang="en-US" sz="2400">
                <a:latin typeface="Helvetica" pitchFamily="-65" charset="0"/>
              </a:rPr>
              <a:t> </a:t>
            </a:r>
            <a:r>
              <a:rPr lang="en-US" sz="2400">
                <a:latin typeface="Helvetica" pitchFamily="-65" charset="0"/>
                <a:sym typeface="Symbol" pitchFamily="-65" charset="2"/>
              </a:rPr>
              <a:t> </a:t>
            </a:r>
            <a:r>
              <a:rPr lang="en-US" sz="2400">
                <a:latin typeface="Helvetica" pitchFamily="-65" charset="0"/>
              </a:rPr>
              <a:t>6CO</a:t>
            </a:r>
            <a:r>
              <a:rPr lang="en-US" sz="2400" baseline="-25000">
                <a:latin typeface="Helvetica" pitchFamily="-65" charset="0"/>
              </a:rPr>
              <a:t>2</a:t>
            </a:r>
            <a:r>
              <a:rPr lang="en-US" sz="2400">
                <a:latin typeface="Helvetica" pitchFamily="-65" charset="0"/>
              </a:rPr>
              <a:t> + 6H</a:t>
            </a:r>
            <a:r>
              <a:rPr lang="en-US" sz="2400" baseline="-25000">
                <a:latin typeface="Helvetica" pitchFamily="-65" charset="0"/>
              </a:rPr>
              <a:t>2</a:t>
            </a:r>
            <a:r>
              <a:rPr lang="en-US" sz="2400">
                <a:latin typeface="Helvetica" pitchFamily="-65" charset="0"/>
              </a:rPr>
              <a:t>O + energy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Helvetica" pitchFamily="-65" charset="0"/>
              </a:rPr>
              <a:t>Anaerobic Respiration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Helvetica" pitchFamily="-65" charset="0"/>
              </a:rPr>
              <a:t>C</a:t>
            </a:r>
            <a:r>
              <a:rPr lang="en-US" sz="2400" baseline="-25000">
                <a:latin typeface="Helvetica" pitchFamily="-65" charset="0"/>
              </a:rPr>
              <a:t>6</a:t>
            </a:r>
            <a:r>
              <a:rPr lang="en-US" sz="2400">
                <a:latin typeface="Helvetica" pitchFamily="-65" charset="0"/>
              </a:rPr>
              <a:t>H</a:t>
            </a:r>
            <a:r>
              <a:rPr lang="en-US" sz="2400" baseline="-25000">
                <a:latin typeface="Helvetica" pitchFamily="-65" charset="0"/>
              </a:rPr>
              <a:t>12</a:t>
            </a:r>
            <a:r>
              <a:rPr lang="en-US" sz="2400">
                <a:latin typeface="Helvetica" pitchFamily="-65" charset="0"/>
              </a:rPr>
              <a:t>O</a:t>
            </a:r>
            <a:r>
              <a:rPr lang="en-US" sz="2400" baseline="-25000">
                <a:latin typeface="Helvetica" pitchFamily="-65" charset="0"/>
              </a:rPr>
              <a:t>6</a:t>
            </a:r>
            <a:r>
              <a:rPr lang="en-US" sz="2400">
                <a:latin typeface="Helvetica" pitchFamily="-65" charset="0"/>
              </a:rPr>
              <a:t> </a:t>
            </a:r>
            <a:r>
              <a:rPr lang="en-US" sz="2400">
                <a:latin typeface="Helvetica" pitchFamily="-65" charset="0"/>
                <a:sym typeface="Symbol" pitchFamily="-65" charset="2"/>
              </a:rPr>
              <a:t></a:t>
            </a:r>
            <a:r>
              <a:rPr lang="en-US" sz="2400">
                <a:latin typeface="Helvetica" pitchFamily="-65" charset="0"/>
              </a:rPr>
              <a:t> 2C</a:t>
            </a:r>
            <a:r>
              <a:rPr lang="en-US" sz="2400" baseline="-25000">
                <a:latin typeface="Helvetica" pitchFamily="-65" charset="0"/>
              </a:rPr>
              <a:t>2</a:t>
            </a:r>
            <a:r>
              <a:rPr lang="en-US" sz="2400">
                <a:latin typeface="Helvetica" pitchFamily="-65" charset="0"/>
              </a:rPr>
              <a:t>H</a:t>
            </a:r>
            <a:r>
              <a:rPr lang="en-US" sz="2400" baseline="-25000">
                <a:latin typeface="Helvetica" pitchFamily="-65" charset="0"/>
              </a:rPr>
              <a:t>5</a:t>
            </a:r>
            <a:r>
              <a:rPr lang="en-US" sz="2400">
                <a:latin typeface="Helvetica" pitchFamily="-65" charset="0"/>
              </a:rPr>
              <a:t>OH+2CO</a:t>
            </a:r>
            <a:r>
              <a:rPr lang="en-US" sz="2400" baseline="-25000">
                <a:latin typeface="Helvetica" pitchFamily="-65" charset="0"/>
              </a:rPr>
              <a:t>2 </a:t>
            </a:r>
            <a:r>
              <a:rPr lang="en-US" sz="2400">
                <a:latin typeface="Helvetica" pitchFamily="-65" charset="0"/>
              </a:rPr>
              <a:t>+ Energy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Helvetica" pitchFamily="-65" charset="0"/>
              </a:rPr>
              <a:t>Glucose </a:t>
            </a:r>
            <a:r>
              <a:rPr lang="en-US" sz="2400">
                <a:latin typeface="Helvetica" pitchFamily="-65" charset="0"/>
                <a:sym typeface="Symbol" pitchFamily="-65" charset="2"/>
              </a:rPr>
              <a:t></a:t>
            </a:r>
            <a:r>
              <a:rPr lang="en-US" sz="2400">
                <a:latin typeface="Helvetica" pitchFamily="-65" charset="0"/>
              </a:rPr>
              <a:t> Ethanol+CarbonDioxide+Energy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Helvetica" pitchFamily="-65" charset="0"/>
              </a:rPr>
              <a:t>Metabolism of ethanol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Helvetica" pitchFamily="-65" charset="0"/>
              </a:rPr>
              <a:t>Ethanol  </a:t>
            </a:r>
            <a:r>
              <a:rPr lang="en-US" sz="2400">
                <a:latin typeface="Helvetica" pitchFamily="-65" charset="0"/>
                <a:sym typeface="Symbol" pitchFamily="-65" charset="2"/>
              </a:rPr>
              <a:t> Acetaldehyde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Helvetica" pitchFamily="-65" charset="0"/>
              </a:rPr>
              <a:t>CH</a:t>
            </a:r>
            <a:r>
              <a:rPr lang="en-US" sz="2400" baseline="-25000">
                <a:latin typeface="Helvetica" pitchFamily="-65" charset="0"/>
              </a:rPr>
              <a:t>3</a:t>
            </a:r>
            <a:r>
              <a:rPr lang="en-US" sz="2400">
                <a:latin typeface="Helvetica" pitchFamily="-65" charset="0"/>
              </a:rPr>
              <a:t>CH</a:t>
            </a:r>
            <a:r>
              <a:rPr lang="en-US" sz="2400" baseline="-25000">
                <a:latin typeface="Helvetica" pitchFamily="-65" charset="0"/>
              </a:rPr>
              <a:t>2</a:t>
            </a:r>
            <a:r>
              <a:rPr lang="en-US" sz="2400">
                <a:latin typeface="Helvetica" pitchFamily="-65" charset="0"/>
              </a:rPr>
              <a:t>OH + NAD</a:t>
            </a:r>
            <a:r>
              <a:rPr lang="en-US" sz="2400" baseline="30000">
                <a:latin typeface="Helvetica" pitchFamily="-65" charset="0"/>
              </a:rPr>
              <a:t>+</a:t>
            </a:r>
            <a:r>
              <a:rPr lang="en-US" sz="2400">
                <a:latin typeface="Helvetica" pitchFamily="-65" charset="0"/>
              </a:rPr>
              <a:t>  </a:t>
            </a:r>
            <a:r>
              <a:rPr lang="en-US" sz="2400">
                <a:latin typeface="Helvetica" pitchFamily="-65" charset="0"/>
                <a:sym typeface="Symbol" pitchFamily="-65" charset="2"/>
              </a:rPr>
              <a:t></a:t>
            </a:r>
            <a:r>
              <a:rPr lang="en-US" sz="2400">
                <a:latin typeface="Helvetica" pitchFamily="-65" charset="0"/>
              </a:rPr>
              <a:t> CH</a:t>
            </a:r>
            <a:r>
              <a:rPr lang="en-US" sz="2400" baseline="-25000">
                <a:latin typeface="Helvetica" pitchFamily="-65" charset="0"/>
              </a:rPr>
              <a:t>3</a:t>
            </a:r>
            <a:r>
              <a:rPr lang="en-US" sz="2400">
                <a:latin typeface="Helvetica" pitchFamily="-65" charset="0"/>
              </a:rPr>
              <a:t>CH=O + NADH + H</a:t>
            </a:r>
            <a:r>
              <a:rPr lang="en-US" sz="2400" baseline="30000">
                <a:latin typeface="Helvetica" pitchFamily="-65" charset="0"/>
              </a:rPr>
              <a:t>+</a:t>
            </a:r>
            <a:endParaRPr lang="en-US" sz="2400">
              <a:latin typeface="Helvetica" pitchFamily="-65" charset="0"/>
            </a:endParaRPr>
          </a:p>
          <a:p>
            <a:pPr>
              <a:lnSpc>
                <a:spcPct val="90000"/>
              </a:lnSpc>
            </a:pPr>
            <a:endParaRPr lang="en-US" sz="2800">
              <a:latin typeface="Helvetica" pitchFamily="-65" charset="0"/>
              <a:sym typeface="Symbol" pitchFamily="-65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00025"/>
            <a:ext cx="7793038" cy="1143000"/>
          </a:xfrm>
        </p:spPr>
        <p:txBody>
          <a:bodyPr/>
          <a:lstStyle/>
          <a:p>
            <a:r>
              <a:rPr lang="en-US"/>
              <a:t>Rates Part I: </a:t>
            </a:r>
            <a:br>
              <a:rPr lang="en-US"/>
            </a:br>
            <a:r>
              <a:rPr lang="en-US" sz="4000"/>
              <a:t>The Law of Mass Action</a:t>
            </a:r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665413" y="2466975"/>
            <a:ext cx="398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latin typeface="Arial" pitchFamily="-65" charset="0"/>
              </a:rPr>
              <a:t>CO</a:t>
            </a:r>
            <a:r>
              <a:rPr lang="en-US" sz="3200" baseline="-25000">
                <a:latin typeface="Arial" pitchFamily="-65" charset="0"/>
              </a:rPr>
              <a:t>2</a:t>
            </a:r>
            <a:r>
              <a:rPr lang="en-US" sz="3200">
                <a:latin typeface="Helvetica" pitchFamily="-65" charset="0"/>
              </a:rPr>
              <a:t> + </a:t>
            </a:r>
            <a:r>
              <a:rPr lang="en-US" sz="3200">
                <a:latin typeface="Arial" pitchFamily="-65" charset="0"/>
              </a:rPr>
              <a:t>H</a:t>
            </a:r>
            <a:r>
              <a:rPr lang="en-US" sz="3200" baseline="-25000">
                <a:latin typeface="Arial" pitchFamily="-65" charset="0"/>
              </a:rPr>
              <a:t>2</a:t>
            </a:r>
            <a:r>
              <a:rPr lang="en-US" sz="3200">
                <a:latin typeface="Arial" pitchFamily="-65" charset="0"/>
              </a:rPr>
              <a:t>O</a:t>
            </a:r>
            <a:r>
              <a:rPr lang="en-US" sz="3200">
                <a:latin typeface="Helvetica" pitchFamily="-65" charset="0"/>
              </a:rPr>
              <a:t> </a:t>
            </a:r>
            <a:r>
              <a:rPr lang="en-US" sz="3200">
                <a:latin typeface="Helvetica" pitchFamily="-65" charset="0"/>
                <a:sym typeface="Symbol" pitchFamily="-65" charset="2"/>
              </a:rPr>
              <a:t> </a:t>
            </a:r>
            <a:r>
              <a:rPr lang="en-US" sz="3200">
                <a:latin typeface="Arial" pitchFamily="-65" charset="0"/>
              </a:rPr>
              <a:t>H</a:t>
            </a:r>
            <a:r>
              <a:rPr lang="en-US" sz="3200" baseline="-25000">
                <a:latin typeface="Arial" pitchFamily="-65" charset="0"/>
              </a:rPr>
              <a:t>2</a:t>
            </a:r>
            <a:r>
              <a:rPr lang="en-US" sz="3200">
                <a:latin typeface="Arial" pitchFamily="-65" charset="0"/>
              </a:rPr>
              <a:t>CO</a:t>
            </a:r>
            <a:r>
              <a:rPr lang="en-US" sz="3200" baseline="-25000">
                <a:latin typeface="Arial" pitchFamily="-65" charset="0"/>
              </a:rPr>
              <a:t>3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648200" y="2224088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.039/sec</a:t>
            </a:r>
            <a:endParaRPr lang="en-US" b="1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438400" y="4338638"/>
            <a:ext cx="1509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</a:rPr>
              <a:t>d[H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CO</a:t>
            </a:r>
            <a:r>
              <a:rPr lang="en-US" baseline="-25000">
                <a:latin typeface="Arial" pitchFamily="-65" charset="0"/>
              </a:rPr>
              <a:t>3</a:t>
            </a:r>
            <a:r>
              <a:rPr lang="en-US">
                <a:latin typeface="Arial" pitchFamily="-65" charset="0"/>
              </a:rPr>
              <a:t>] 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438400" y="4816475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032125" y="4779963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</a:rPr>
              <a:t>dt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038600" y="4551363"/>
            <a:ext cx="227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</a:rPr>
              <a:t>=  k</a:t>
            </a:r>
            <a:r>
              <a:rPr lang="en-US" baseline="-25000">
                <a:latin typeface="Arial" pitchFamily="-65" charset="0"/>
              </a:rPr>
              <a:t>+</a:t>
            </a:r>
            <a:r>
              <a:rPr lang="en-US">
                <a:latin typeface="Arial" pitchFamily="-65" charset="0"/>
              </a:rPr>
              <a:t>[CO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][H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O]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90600" y="3636963"/>
            <a:ext cx="733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>
                <a:latin typeface="Arial" pitchFamily="-65" charset="0"/>
              </a:rPr>
              <a:t>Define</a:t>
            </a:r>
            <a:r>
              <a:rPr lang="en-US">
                <a:latin typeface="Arial" pitchFamily="-65" charset="0"/>
              </a:rPr>
              <a:t>: [A] = concentration of A (e.g., moles per liter)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038600" y="5237163"/>
            <a:ext cx="260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</a:rPr>
              <a:t>=  .039[CO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][H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O]</a:t>
            </a:r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1295400" y="2576513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Reaction:</a:t>
            </a:r>
          </a:p>
        </p:txBody>
      </p:sp>
      <p:sp>
        <p:nvSpPr>
          <p:cNvPr id="3088" name="WordArt 16"/>
          <p:cNvSpPr>
            <a:spLocks noChangeArrowheads="1" noChangeShapeType="1" noTextEdit="1"/>
          </p:cNvSpPr>
          <p:nvPr/>
        </p:nvSpPr>
        <p:spPr bwMode="auto">
          <a:xfrm>
            <a:off x="4038600" y="2225675"/>
            <a:ext cx="60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Rate: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2665413" y="2466975"/>
            <a:ext cx="398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latin typeface="Arial" pitchFamily="-65" charset="0"/>
              </a:rPr>
              <a:t>CO</a:t>
            </a:r>
            <a:r>
              <a:rPr lang="en-US" sz="3200" baseline="-25000">
                <a:latin typeface="Arial" pitchFamily="-65" charset="0"/>
              </a:rPr>
              <a:t>2</a:t>
            </a:r>
            <a:r>
              <a:rPr lang="en-US" sz="3200">
                <a:latin typeface="Helvetica" pitchFamily="-65" charset="0"/>
              </a:rPr>
              <a:t> + </a:t>
            </a:r>
            <a:r>
              <a:rPr lang="en-US" sz="3200">
                <a:latin typeface="Arial" pitchFamily="-65" charset="0"/>
              </a:rPr>
              <a:t>H</a:t>
            </a:r>
            <a:r>
              <a:rPr lang="en-US" sz="3200" baseline="-25000">
                <a:latin typeface="Arial" pitchFamily="-65" charset="0"/>
              </a:rPr>
              <a:t>2</a:t>
            </a:r>
            <a:r>
              <a:rPr lang="en-US" sz="3200">
                <a:latin typeface="Arial" pitchFamily="-65" charset="0"/>
              </a:rPr>
              <a:t>O</a:t>
            </a:r>
            <a:r>
              <a:rPr lang="en-US" sz="3200">
                <a:latin typeface="Helvetica" pitchFamily="-65" charset="0"/>
              </a:rPr>
              <a:t> </a:t>
            </a:r>
            <a:r>
              <a:rPr lang="en-US" sz="3200">
                <a:latin typeface="Helvetica" pitchFamily="-65" charset="0"/>
                <a:sym typeface="Symbol" pitchFamily="-65" charset="2"/>
              </a:rPr>
              <a:t> </a:t>
            </a:r>
            <a:r>
              <a:rPr lang="en-US" sz="3200">
                <a:latin typeface="Arial" pitchFamily="-65" charset="0"/>
              </a:rPr>
              <a:t>H</a:t>
            </a:r>
            <a:r>
              <a:rPr lang="en-US" sz="3200" baseline="-25000">
                <a:latin typeface="Arial" pitchFamily="-65" charset="0"/>
              </a:rPr>
              <a:t>2</a:t>
            </a:r>
            <a:r>
              <a:rPr lang="en-US" sz="3200">
                <a:latin typeface="Arial" pitchFamily="-65" charset="0"/>
              </a:rPr>
              <a:t>CO</a:t>
            </a:r>
            <a:r>
              <a:rPr lang="en-US" sz="3200" baseline="-25000">
                <a:latin typeface="Arial" pitchFamily="-65" charset="0"/>
              </a:rPr>
              <a:t>3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Law of Mass Action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733675" y="2557463"/>
            <a:ext cx="2614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                 </a:t>
            </a:r>
            <a:r>
              <a:rPr lang="en-US" sz="3200">
                <a:latin typeface="Helvetica" pitchFamily="-65" charset="0"/>
              </a:rPr>
              <a:t> </a:t>
            </a:r>
            <a:r>
              <a:rPr lang="en-US" sz="3200">
                <a:latin typeface="Helvetica" pitchFamily="-65" charset="0"/>
                <a:sym typeface="Symbol" pitchFamily="-65" charset="2"/>
              </a:rPr>
              <a:t></a:t>
            </a:r>
            <a:endParaRPr lang="en-US" sz="3200" baseline="-25000">
              <a:latin typeface="Arial" pitchFamily="-65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05338" y="2247900"/>
            <a:ext cx="857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.039/sec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710113" y="2995613"/>
            <a:ext cx="704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/>
              <a:t>23/sec</a:t>
            </a:r>
          </a:p>
        </p:txBody>
      </p:sp>
      <p:grpSp>
        <p:nvGrpSpPr>
          <p:cNvPr id="13330" name="Group 18"/>
          <p:cNvGrpSpPr>
            <a:grpSpLocks/>
          </p:cNvGrpSpPr>
          <p:nvPr/>
        </p:nvGrpSpPr>
        <p:grpSpPr bwMode="auto">
          <a:xfrm>
            <a:off x="1633538" y="3941763"/>
            <a:ext cx="5881687" cy="1392237"/>
            <a:chOff x="1029" y="2483"/>
            <a:chExt cx="3705" cy="877"/>
          </a:xfrm>
        </p:grpSpPr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029" y="2483"/>
              <a:ext cx="9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65" charset="0"/>
                </a:rPr>
                <a:t>d[H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CO</a:t>
              </a:r>
              <a:r>
                <a:rPr lang="en-US" baseline="-25000">
                  <a:latin typeface="Arial" pitchFamily="-65" charset="0"/>
                </a:rPr>
                <a:t>3</a:t>
              </a:r>
              <a:r>
                <a:rPr lang="en-US">
                  <a:latin typeface="Arial" pitchFamily="-65" charset="0"/>
                </a:rPr>
                <a:t>] 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1029" y="278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1403" y="2761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65" charset="0"/>
                </a:rPr>
                <a:t>dt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2037" y="2617"/>
              <a:ext cx="24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65" charset="0"/>
                </a:rPr>
                <a:t>=  k</a:t>
              </a:r>
              <a:r>
                <a:rPr lang="en-US" baseline="-25000">
                  <a:latin typeface="Arial" pitchFamily="-65" charset="0"/>
                </a:rPr>
                <a:t>+</a:t>
              </a:r>
              <a:r>
                <a:rPr lang="en-US">
                  <a:latin typeface="Arial" pitchFamily="-65" charset="0"/>
                </a:rPr>
                <a:t>[CO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][H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O] - k</a:t>
              </a:r>
              <a:r>
                <a:rPr lang="en-US" baseline="-25000">
                  <a:latin typeface="Arial" pitchFamily="-65" charset="0"/>
                </a:rPr>
                <a:t>-</a:t>
              </a:r>
              <a:r>
                <a:rPr lang="en-US">
                  <a:latin typeface="Arial" pitchFamily="-65" charset="0"/>
                </a:rPr>
                <a:t>[H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CO</a:t>
              </a:r>
              <a:r>
                <a:rPr lang="en-US" baseline="-25000">
                  <a:latin typeface="Arial" pitchFamily="-65" charset="0"/>
                </a:rPr>
                <a:t>3</a:t>
              </a:r>
              <a:r>
                <a:rPr lang="en-US">
                  <a:latin typeface="Arial" pitchFamily="-65" charset="0"/>
                </a:rPr>
                <a:t>]</a:t>
              </a:r>
              <a:endParaRPr lang="en-US" baseline="-25000">
                <a:latin typeface="Arial" pitchFamily="-65" charset="0"/>
              </a:endParaRP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2037" y="3072"/>
              <a:ext cx="26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-65" charset="0"/>
                </a:rPr>
                <a:t>=  .039[CO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][H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O] - 23[H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CO</a:t>
              </a:r>
              <a:r>
                <a:rPr lang="en-US" baseline="-25000">
                  <a:latin typeface="Arial" pitchFamily="-65" charset="0"/>
                </a:rPr>
                <a:t>3</a:t>
              </a:r>
              <a:r>
                <a:rPr lang="en-US">
                  <a:latin typeface="Arial" pitchFamily="-65" charset="0"/>
                </a:rPr>
                <a:t>]</a:t>
              </a:r>
              <a:endParaRPr lang="en-US" baseline="-25000">
                <a:latin typeface="Arial" pitchFamily="-65" charset="0"/>
              </a:endParaRPr>
            </a:p>
          </p:txBody>
        </p:sp>
      </p:grpSp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1295400" y="2576513"/>
            <a:ext cx="1371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Reaction:</a:t>
            </a:r>
          </a:p>
        </p:txBody>
      </p:sp>
      <p:sp>
        <p:nvSpPr>
          <p:cNvPr id="13326" name="WordArt 14"/>
          <p:cNvSpPr>
            <a:spLocks noChangeArrowheads="1" noChangeShapeType="1" noTextEdit="1"/>
          </p:cNvSpPr>
          <p:nvPr/>
        </p:nvSpPr>
        <p:spPr bwMode="auto">
          <a:xfrm>
            <a:off x="3544888" y="2268538"/>
            <a:ext cx="1112837" cy="214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Forward Rate:</a:t>
            </a:r>
          </a:p>
        </p:txBody>
      </p:sp>
      <p:sp>
        <p:nvSpPr>
          <p:cNvPr id="13327" name="WordArt 15"/>
          <p:cNvSpPr>
            <a:spLocks noChangeArrowheads="1" noChangeShapeType="1" noTextEdit="1"/>
          </p:cNvSpPr>
          <p:nvPr/>
        </p:nvSpPr>
        <p:spPr bwMode="auto">
          <a:xfrm>
            <a:off x="3622675" y="3013075"/>
            <a:ext cx="1112838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blurRad="63500" dist="38099" dir="2700000" algn="ctr" rotWithShape="0">
                    <a:srgbClr val="C0C0C0">
                      <a:alpha val="74998"/>
                    </a:srgbClr>
                  </a:outerShdw>
                </a:effectLst>
                <a:latin typeface="Impact"/>
                <a:ea typeface="Impact"/>
                <a:cs typeface="Impact"/>
              </a:rPr>
              <a:t>Backward Rate: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Reaction Equilibrium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04913" y="1890713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pitchFamily="-65" charset="0"/>
              </a:rPr>
              <a:t>At equilibrium, the instantaneous forward rate equals the instantaneous reverse rate.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65363" y="2994025"/>
            <a:ext cx="40100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latin typeface="Arial" pitchFamily="-65" charset="0"/>
              </a:rPr>
              <a:t>k</a:t>
            </a:r>
            <a:r>
              <a:rPr lang="en-US" baseline="-25000">
                <a:latin typeface="Arial" pitchFamily="-65" charset="0"/>
              </a:rPr>
              <a:t>+</a:t>
            </a:r>
            <a:r>
              <a:rPr lang="en-US">
                <a:latin typeface="Arial" pitchFamily="-65" charset="0"/>
              </a:rPr>
              <a:t>[CO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][H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O] - k</a:t>
            </a:r>
            <a:r>
              <a:rPr lang="en-US" baseline="-25000">
                <a:latin typeface="Arial" pitchFamily="-65" charset="0"/>
              </a:rPr>
              <a:t>-</a:t>
            </a:r>
            <a:r>
              <a:rPr lang="en-US">
                <a:latin typeface="Arial" pitchFamily="-65" charset="0"/>
              </a:rPr>
              <a:t>[H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CO</a:t>
            </a:r>
            <a:r>
              <a:rPr lang="en-US" baseline="-25000">
                <a:latin typeface="Arial" pitchFamily="-65" charset="0"/>
              </a:rPr>
              <a:t>3</a:t>
            </a:r>
            <a:r>
              <a:rPr lang="en-US">
                <a:latin typeface="Arial" pitchFamily="-65" charset="0"/>
              </a:rPr>
              <a:t>] = 0</a:t>
            </a:r>
          </a:p>
          <a:p>
            <a:pPr>
              <a:lnSpc>
                <a:spcPct val="110000"/>
              </a:lnSpc>
            </a:pPr>
            <a:r>
              <a:rPr lang="en-US">
                <a:latin typeface="Arial" pitchFamily="-65" charset="0"/>
              </a:rPr>
              <a:t>     [CO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][H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O]       k</a:t>
            </a:r>
            <a:r>
              <a:rPr lang="en-US" baseline="-25000">
                <a:latin typeface="Arial" pitchFamily="-65" charset="0"/>
              </a:rPr>
              <a:t>-</a:t>
            </a:r>
            <a:endParaRPr lang="en-US">
              <a:latin typeface="Arial" pitchFamily="-65" charset="0"/>
            </a:endParaRPr>
          </a:p>
          <a:p>
            <a:pPr>
              <a:lnSpc>
                <a:spcPct val="110000"/>
              </a:lnSpc>
            </a:pPr>
            <a:r>
              <a:rPr lang="en-US" baseline="-25000">
                <a:latin typeface="Arial" pitchFamily="-65" charset="0"/>
              </a:rPr>
              <a:t>   </a:t>
            </a:r>
            <a:r>
              <a:rPr lang="en-US">
                <a:latin typeface="Arial" pitchFamily="-65" charset="0"/>
              </a:rPr>
              <a:t>     [H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CO</a:t>
            </a:r>
            <a:r>
              <a:rPr lang="en-US" baseline="-25000">
                <a:latin typeface="Arial" pitchFamily="-65" charset="0"/>
              </a:rPr>
              <a:t>3</a:t>
            </a:r>
            <a:r>
              <a:rPr lang="en-US">
                <a:latin typeface="Arial" pitchFamily="-65" charset="0"/>
              </a:rPr>
              <a:t>]          k</a:t>
            </a:r>
            <a:r>
              <a:rPr lang="en-US" baseline="-25000">
                <a:latin typeface="Arial" pitchFamily="-65" charset="0"/>
              </a:rPr>
              <a:t>+</a:t>
            </a:r>
            <a:endParaRPr lang="en-US">
              <a:latin typeface="Arial" pitchFamily="-65" charset="0"/>
            </a:endParaRPr>
          </a:p>
          <a:p>
            <a:pPr>
              <a:lnSpc>
                <a:spcPct val="110000"/>
              </a:lnSpc>
            </a:pPr>
            <a:endParaRPr lang="en-US" baseline="-25000">
              <a:latin typeface="Arial" pitchFamily="-65" charset="0"/>
            </a:endParaRPr>
          </a:p>
          <a:p>
            <a:pPr>
              <a:lnSpc>
                <a:spcPct val="110000"/>
              </a:lnSpc>
            </a:pPr>
            <a:r>
              <a:rPr lang="en-US">
                <a:latin typeface="Arial" pitchFamily="-65" charset="0"/>
              </a:rPr>
              <a:t>K = 23/.039 ~ 590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31888" y="5124450"/>
            <a:ext cx="70596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</a:rPr>
              <a:t>Since the </a:t>
            </a:r>
            <a:r>
              <a:rPr lang="en-US" b="1">
                <a:latin typeface="Arial" pitchFamily="-65" charset="0"/>
              </a:rPr>
              <a:t>equilibrium constant</a:t>
            </a:r>
            <a:r>
              <a:rPr lang="en-US">
                <a:latin typeface="Arial" pitchFamily="-65" charset="0"/>
              </a:rPr>
              <a:t> is large, we can predict that very little carbonic acid forms.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339850" y="35782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2747963" y="3868738"/>
            <a:ext cx="147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732338" y="3868738"/>
            <a:ext cx="455612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279900" y="36195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=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235575" y="3619500"/>
            <a:ext cx="72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=  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Deriving Equilibrium Values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69975" y="1798638"/>
            <a:ext cx="79533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</a:rPr>
              <a:t>In the absence of other reactions involving CO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 and 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CO</a:t>
            </a:r>
            <a:r>
              <a:rPr lang="en-US" baseline="-25000">
                <a:latin typeface="Arial" pitchFamily="-65" charset="0"/>
              </a:rPr>
              <a:t>3</a:t>
            </a:r>
            <a:r>
              <a:rPr lang="en-US">
                <a:latin typeface="Arial" pitchFamily="-65" charset="0"/>
              </a:rPr>
              <a:t>, </a:t>
            </a:r>
          </a:p>
          <a:p>
            <a:r>
              <a:rPr lang="en-US">
                <a:latin typeface="Arial" pitchFamily="-65" charset="0"/>
              </a:rPr>
              <a:t>the quantity [CO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]+[H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CO</a:t>
            </a:r>
            <a:r>
              <a:rPr lang="en-US" baseline="-25000">
                <a:latin typeface="Arial" pitchFamily="-65" charset="0"/>
              </a:rPr>
              <a:t>3</a:t>
            </a:r>
            <a:r>
              <a:rPr lang="en-US">
                <a:latin typeface="Arial" pitchFamily="-65" charset="0"/>
              </a:rPr>
              <a:t>] = A</a:t>
            </a:r>
            <a:r>
              <a:rPr lang="en-US" baseline="-25000">
                <a:latin typeface="Arial" pitchFamily="-65" charset="0"/>
              </a:rPr>
              <a:t>0</a:t>
            </a:r>
            <a:r>
              <a:rPr lang="en-US">
                <a:latin typeface="Arial" pitchFamily="-65" charset="0"/>
              </a:rPr>
              <a:t> is conserved.</a:t>
            </a:r>
          </a:p>
          <a:p>
            <a:endParaRPr lang="en-US">
              <a:latin typeface="Arial" pitchFamily="-65" charset="0"/>
            </a:endParaRPr>
          </a:p>
          <a:p>
            <a:r>
              <a:rPr lang="en-US">
                <a:latin typeface="Arial" pitchFamily="-65" charset="0"/>
              </a:rPr>
              <a:t>We can use this to compute various things:</a:t>
            </a:r>
          </a:p>
          <a:p>
            <a:endParaRPr lang="en-US">
              <a:latin typeface="Arial" pitchFamily="-65" charset="0"/>
            </a:endParaRPr>
          </a:p>
          <a:p>
            <a:r>
              <a:rPr lang="en-US">
                <a:latin typeface="Arial" pitchFamily="-65" charset="0"/>
              </a:rPr>
              <a:t>                    [H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CO</a:t>
            </a:r>
            <a:r>
              <a:rPr lang="en-US" baseline="-25000">
                <a:latin typeface="Arial" pitchFamily="-65" charset="0"/>
              </a:rPr>
              <a:t>3</a:t>
            </a:r>
            <a:r>
              <a:rPr lang="en-US">
                <a:latin typeface="Arial" pitchFamily="-65" charset="0"/>
              </a:rPr>
              <a:t>]</a:t>
            </a:r>
            <a:r>
              <a:rPr lang="en-US" baseline="-25000">
                <a:latin typeface="Arial" pitchFamily="-65" charset="0"/>
              </a:rPr>
              <a:t>eq </a:t>
            </a:r>
            <a:r>
              <a:rPr lang="en-US">
                <a:latin typeface="Arial" pitchFamily="-65" charset="0"/>
              </a:rPr>
              <a:t>= A</a:t>
            </a:r>
            <a:r>
              <a:rPr lang="en-US" baseline="-25000">
                <a:latin typeface="Arial" pitchFamily="-65" charset="0"/>
              </a:rPr>
              <a:t>0 </a:t>
            </a:r>
            <a:r>
              <a:rPr lang="en-US">
                <a:latin typeface="Arial" pitchFamily="-65" charset="0"/>
              </a:rPr>
              <a:t> </a:t>
            </a:r>
          </a:p>
        </p:txBody>
      </p: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4789488" y="3705225"/>
            <a:ext cx="1781175" cy="933450"/>
            <a:chOff x="3137" y="1906"/>
            <a:chExt cx="1122" cy="588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3137" y="1906"/>
              <a:ext cx="1122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>
                  <a:latin typeface="Arial" pitchFamily="-65" charset="0"/>
                </a:rPr>
                <a:t>[H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O]</a:t>
              </a:r>
              <a:r>
                <a:rPr lang="en-US" baseline="-25000">
                  <a:latin typeface="Arial" pitchFamily="-65" charset="0"/>
                </a:rPr>
                <a:t>eq</a:t>
              </a:r>
              <a:endParaRPr lang="en-US">
                <a:latin typeface="Arial" pitchFamily="-65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en-US">
                  <a:latin typeface="Arial" pitchFamily="-65" charset="0"/>
                </a:rPr>
                <a:t>K + [H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O]</a:t>
              </a:r>
              <a:r>
                <a:rPr lang="en-US" baseline="-25000">
                  <a:latin typeface="Arial" pitchFamily="-65" charset="0"/>
                </a:rPr>
                <a:t>eq</a:t>
              </a:r>
              <a:r>
                <a:rPr lang="en-US">
                  <a:latin typeface="Arial" pitchFamily="-65" charset="0"/>
                </a:rPr>
                <a:t> </a:t>
              </a:r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3162" y="2204"/>
              <a:ext cx="1070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63875" y="4886325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65" charset="0"/>
              </a:rPr>
              <a:t>[CO</a:t>
            </a:r>
            <a:r>
              <a:rPr lang="en-US" baseline="-25000">
                <a:latin typeface="Arial" pitchFamily="-65" charset="0"/>
              </a:rPr>
              <a:t>2</a:t>
            </a:r>
            <a:r>
              <a:rPr lang="en-US">
                <a:latin typeface="Arial" pitchFamily="-65" charset="0"/>
              </a:rPr>
              <a:t>]</a:t>
            </a:r>
            <a:r>
              <a:rPr lang="en-US" baseline="-25000">
                <a:latin typeface="Arial" pitchFamily="-65" charset="0"/>
              </a:rPr>
              <a:t>eq </a:t>
            </a:r>
            <a:r>
              <a:rPr lang="en-US">
                <a:latin typeface="Arial" pitchFamily="-65" charset="0"/>
              </a:rPr>
              <a:t>= A</a:t>
            </a:r>
            <a:r>
              <a:rPr lang="en-US" baseline="-25000">
                <a:latin typeface="Arial" pitchFamily="-65" charset="0"/>
              </a:rPr>
              <a:t>0</a:t>
            </a:r>
            <a:r>
              <a:rPr lang="en-US">
                <a:latin typeface="Arial" pitchFamily="-65" charset="0"/>
              </a:rPr>
              <a:t> </a:t>
            </a:r>
          </a:p>
        </p:txBody>
      </p: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4789488" y="4640263"/>
            <a:ext cx="1781175" cy="933450"/>
            <a:chOff x="3137" y="1906"/>
            <a:chExt cx="1122" cy="588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137" y="1906"/>
              <a:ext cx="1122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US">
                  <a:latin typeface="Arial" pitchFamily="-65" charset="0"/>
                </a:rPr>
                <a:t>K</a:t>
              </a:r>
            </a:p>
            <a:p>
              <a:pPr algn="ctr">
                <a:lnSpc>
                  <a:spcPct val="115000"/>
                </a:lnSpc>
              </a:pPr>
              <a:r>
                <a:rPr lang="en-US">
                  <a:latin typeface="Arial" pitchFamily="-65" charset="0"/>
                </a:rPr>
                <a:t>K + [H</a:t>
              </a:r>
              <a:r>
                <a:rPr lang="en-US" baseline="-25000">
                  <a:latin typeface="Arial" pitchFamily="-65" charset="0"/>
                </a:rPr>
                <a:t>2</a:t>
              </a:r>
              <a:r>
                <a:rPr lang="en-US">
                  <a:latin typeface="Arial" pitchFamily="-65" charset="0"/>
                </a:rPr>
                <a:t>O]</a:t>
              </a:r>
              <a:r>
                <a:rPr lang="en-US" baseline="-25000">
                  <a:latin typeface="Arial" pitchFamily="-65" charset="0"/>
                </a:rPr>
                <a:t>eq</a:t>
              </a:r>
              <a:r>
                <a:rPr lang="en-US">
                  <a:latin typeface="Arial" pitchFamily="-65" charset="0"/>
                </a:rPr>
                <a:t> 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3162" y="2204"/>
              <a:ext cx="1070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HD:Users:nancyg:Documents:Research:Expedition:Talks:20091101Workshops.ppt</Template>
  <TotalTime>12973</TotalTime>
  <Words>1453</Words>
  <Application>Microsoft PowerPoint</Application>
  <PresentationFormat>On-screen Show (4:3)</PresentationFormat>
  <Paragraphs>253</Paragraphs>
  <Slides>28</Slides>
  <Notes>4</Notes>
  <HiddenSlides>4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20091101Workshops</vt:lpstr>
      <vt:lpstr>Chemical Kinetics</vt:lpstr>
      <vt:lpstr>What is chemical kinetics </vt:lpstr>
      <vt:lpstr>Reaction rates</vt:lpstr>
      <vt:lpstr>Chemical Reactions</vt:lpstr>
      <vt:lpstr>Biochemical Reactions</vt:lpstr>
      <vt:lpstr>Rates Part I:  The Law of Mass Action</vt:lpstr>
      <vt:lpstr>The Law of Mass Action</vt:lpstr>
      <vt:lpstr>Reaction Equilibrium</vt:lpstr>
      <vt:lpstr>Deriving Equilibrium Values</vt:lpstr>
      <vt:lpstr>Forming Dimers</vt:lpstr>
      <vt:lpstr>Forming Dimers - Exercise</vt:lpstr>
      <vt:lpstr>Organic Chemical Reactions Phosphorylation</vt:lpstr>
      <vt:lpstr>Enzyme Kinetics</vt:lpstr>
      <vt:lpstr>Enzyme Kinetics </vt:lpstr>
      <vt:lpstr>Rate Laws: Enzymatic Action</vt:lpstr>
      <vt:lpstr>Enzymatic Action</vt:lpstr>
      <vt:lpstr>Enzymatic Action</vt:lpstr>
      <vt:lpstr>Rate Laws: Enzymatic Action</vt:lpstr>
      <vt:lpstr>Exercises</vt:lpstr>
      <vt:lpstr>Equilibrium Approximation</vt:lpstr>
      <vt:lpstr>Equilibrium Approximation</vt:lpstr>
      <vt:lpstr>Equilibrium Approximation</vt:lpstr>
      <vt:lpstr>Equilibrium Approximation versus Mass Action</vt:lpstr>
      <vt:lpstr>Quasi-steady State Approximation</vt:lpstr>
      <vt:lpstr>Quasi-steady State Approximation</vt:lpstr>
      <vt:lpstr>Exercise</vt:lpstr>
      <vt:lpstr>Answer to Exercise</vt:lpstr>
      <vt:lpstr>Consequences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Phosphorylation</dc:title>
  <dc:creator>Nancy Griffeth</dc:creator>
  <cp:lastModifiedBy>Nancy Griffeth</cp:lastModifiedBy>
  <cp:revision>107</cp:revision>
  <dcterms:created xsi:type="dcterms:W3CDTF">2014-08-12T00:44:34Z</dcterms:created>
  <dcterms:modified xsi:type="dcterms:W3CDTF">2014-08-12T00:45:07Z</dcterms:modified>
</cp:coreProperties>
</file>