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6"/>
  </p:notesMasterIdLst>
  <p:handoutMasterIdLst>
    <p:handoutMasterId r:id="rId17"/>
  </p:handoutMasterIdLst>
  <p:sldIdLst>
    <p:sldId id="273" r:id="rId2"/>
    <p:sldId id="274" r:id="rId3"/>
    <p:sldId id="275" r:id="rId4"/>
    <p:sldId id="260" r:id="rId5"/>
    <p:sldId id="276" r:id="rId6"/>
    <p:sldId id="268" r:id="rId7"/>
    <p:sldId id="269" r:id="rId8"/>
    <p:sldId id="270" r:id="rId9"/>
    <p:sldId id="271" r:id="rId10"/>
    <p:sldId id="272" r:id="rId11"/>
    <p:sldId id="277" r:id="rId12"/>
    <p:sldId id="279" r:id="rId13"/>
    <p:sldId id="26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0541" autoAdjust="0"/>
    <p:restoredTop sz="90929"/>
  </p:normalViewPr>
  <p:slideViewPr>
    <p:cSldViewPr>
      <p:cViewPr varScale="1">
        <p:scale>
          <a:sx n="87" d="100"/>
          <a:sy n="87" d="100"/>
        </p:scale>
        <p:origin x="-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3C405-E786-B745-8570-7B309CBD4CF3}" type="datetimeFigureOut">
              <a:rPr lang="en-US" smtClean="0"/>
              <a:pPr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681F-A16E-0C4F-AD4E-ECEA93F18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A75617-9B0E-3949-8A2B-91323A58E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11457-9B3A-2F49-9318-81DB94DAED2B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need for a thought experiment is a model and some thoughts about its consequences.  For example….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72764-EB2A-BC4C-9450-09E2994A6868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Galileo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9903-A6F8-1D4D-9EF9-B10709F4075C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9CCC-5677-A940-8697-9219835D2C78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Galileo’s Mathematical Discourses and Demonstrations</a:t>
            </a:r>
          </a:p>
          <a:p>
            <a:endParaRPr lang="en-US"/>
          </a:p>
          <a:p>
            <a:r>
              <a:rPr lang="en-US"/>
              <a:t>Did Galileo actually drop the cannon balls from the Tower of Pisa?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E5C119-F69D-3E49-90B1-ABBC5E8E6E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9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/>
              <a:t>1</a:t>
            </a:r>
          </a:p>
        </p:txBody>
      </p:sp>
      <p:pic>
        <p:nvPicPr>
          <p:cNvPr id="6153" name="Picture 9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youtube.com/watch?v=qy8dk5iS1f0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gallery.me.com/wfgriffeth%231001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pPr algn="ctr"/>
            <a:r>
              <a:rPr lang="en-US"/>
              <a:t>Models and Modeling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5603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5862637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Hence the heavier body moves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with less speed than the lighter; an effect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which is contrary to your supposition.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Thus you see how, from your assumption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that the heavier body moves more rapidly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than the lighter one, I infer that the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heavier body moves more slowly.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</p:spPr>
        <p:txBody>
          <a:bodyPr/>
          <a:lstStyle/>
          <a:p>
            <a:r>
              <a:rPr lang="en-US"/>
              <a:t>What other thought experiments do you know?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Schrodinger’s Cat</a:t>
            </a:r>
          </a:p>
          <a:p>
            <a:r>
              <a:rPr lang="en-US" dirty="0" smtClean="0"/>
              <a:t>Maxwell’s Demon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1828800" y="2945339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28800" y="3066026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Modeling Signaling Pathways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313" y="2133600"/>
            <a:ext cx="1460287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pathway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137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Branched pathway / complexes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85401" y="2297668"/>
            <a:ext cx="54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22590" y="277663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EGFR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9490" y="3255610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GRB2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3767" y="3734581"/>
            <a:ext cx="54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83767" y="4213552"/>
            <a:ext cx="54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83767" y="4692523"/>
            <a:ext cx="54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5171494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48238" y="56504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MYC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252134" y="2721819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252133" y="3200790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252132" y="3679761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252135" y="4158732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252136" y="4637703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252137" y="5116674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252131" y="5595645"/>
            <a:ext cx="206827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532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Combinatorial complexity</a:t>
            </a:r>
            <a:endParaRPr lang="en-US" dirty="0"/>
          </a:p>
        </p:txBody>
      </p:sp>
      <p:pic>
        <p:nvPicPr>
          <p:cNvPr id="29" name="Picture 28" descr="EGFR_complex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895" y="2501777"/>
            <a:ext cx="2758905" cy="199402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grpSp>
        <p:nvGrpSpPr>
          <p:cNvPr id="3" name="Group 34"/>
          <p:cNvGrpSpPr/>
          <p:nvPr/>
        </p:nvGrpSpPr>
        <p:grpSpPr>
          <a:xfrm>
            <a:off x="684609" y="2502758"/>
            <a:ext cx="305594" cy="633110"/>
            <a:chOff x="760809" y="1973628"/>
            <a:chExt cx="305594" cy="633110"/>
          </a:xfrm>
        </p:grpSpPr>
        <p:sp>
          <p:nvSpPr>
            <p:cNvPr id="34" name="Block Arc 33"/>
            <p:cNvSpPr/>
            <p:nvPr/>
          </p:nvSpPr>
          <p:spPr>
            <a:xfrm rot="10800000">
              <a:off x="760809" y="1973628"/>
              <a:ext cx="305594" cy="319944"/>
            </a:xfrm>
            <a:prstGeom prst="blockArc">
              <a:avLst>
                <a:gd name="adj1" fmla="val 10800000"/>
                <a:gd name="adj2" fmla="val 21257723"/>
                <a:gd name="adj3" fmla="val 633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754031" y="2445575"/>
              <a:ext cx="32073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/>
          <p:cNvSpPr/>
          <p:nvPr/>
        </p:nvSpPr>
        <p:spPr>
          <a:xfrm>
            <a:off x="381000" y="3053833"/>
            <a:ext cx="909348" cy="9093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84609" y="2221468"/>
            <a:ext cx="305595" cy="30559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5090" y="4040686"/>
            <a:ext cx="484632" cy="49943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Computers and Models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27125" y="1920875"/>
            <a:ext cx="7670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Computers let us put models on steroids!!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We can “think” about the consequences </a:t>
            </a:r>
          </a:p>
          <a:p>
            <a:r>
              <a:rPr lang="en-US" sz="3200">
                <a:latin typeface="Arial" pitchFamily="-65" charset="0"/>
              </a:rPr>
              <a:t>of the model by running a computer </a:t>
            </a:r>
          </a:p>
          <a:p>
            <a:r>
              <a:rPr lang="en-US" sz="3200">
                <a:latin typeface="Arial" pitchFamily="-65" charset="0"/>
              </a:rPr>
              <a:t>simulation, by using the computer </a:t>
            </a:r>
          </a:p>
          <a:p>
            <a:r>
              <a:rPr lang="en-US" sz="3200">
                <a:latin typeface="Arial" pitchFamily="-65" charset="0"/>
              </a:rPr>
              <a:t>to solve equations, or by using it to </a:t>
            </a:r>
          </a:p>
          <a:p>
            <a:r>
              <a:rPr lang="en-US" sz="3200">
                <a:latin typeface="Arial" pitchFamily="-65" charset="0"/>
              </a:rPr>
              <a:t>study model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p_projection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8686" y="1600200"/>
            <a:ext cx="1480404" cy="4532313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</a:t>
            </a:r>
          </a:p>
        </p:txBody>
      </p:sp>
      <p:pic>
        <p:nvPicPr>
          <p:cNvPr id="35847" name="Picture 7" descr="CityOfLA.jpg                                                   020B89C3Macintosh HD                   C36C4D7D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09800"/>
            <a:ext cx="2330450" cy="1427163"/>
          </a:xfrm>
          <a:prstGeom prst="rect">
            <a:avLst/>
          </a:prstGeom>
          <a:noFill/>
        </p:spPr>
      </p:pic>
      <p:pic>
        <p:nvPicPr>
          <p:cNvPr id="35848" name="Picture 8" descr="DNA.jpg                                                        020B89C3Macintosh HD                   C36C4D7D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67200"/>
            <a:ext cx="19812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 We Will Use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Wiring diagrams for Chemical Reactions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Mathematical Models (Differential Equations)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Computer Models </a:t>
            </a:r>
            <a:r>
              <a:rPr lang="en-US" dirty="0" smtClean="0"/>
              <a:t>(</a:t>
            </a:r>
            <a:r>
              <a:rPr lang="en-US" dirty="0" err="1" smtClean="0"/>
              <a:t>RuleBender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good are models?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7543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Models are abstract descriptions of the world.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They are easier to work with and think about than real objects.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Experiments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2713038"/>
            <a:ext cx="7467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A proposal for an experiment that would </a:t>
            </a:r>
          </a:p>
          <a:p>
            <a:r>
              <a:rPr lang="en-US" sz="3200">
                <a:latin typeface="Arial" pitchFamily="-65" charset="0"/>
              </a:rPr>
              <a:t>test or illuminate a hypothesis or theory.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Based on a model.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Aristotle</a:t>
            </a:r>
            <a:r>
              <a:rPr lang="en-US"/>
              <a:t>: The heavier an object, the faster it falls.</a:t>
            </a:r>
            <a:br>
              <a:rPr lang="en-US"/>
            </a:br>
            <a:endParaRPr lang="en-US"/>
          </a:p>
          <a:p>
            <a:r>
              <a:rPr lang="en-US" b="1"/>
              <a:t>Galileo</a:t>
            </a:r>
            <a:r>
              <a:rPr lang="en-US"/>
              <a:t>: All objects will fall at the same speed in a vacuum.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1509" name="Picture 5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00400" y="2500313"/>
            <a:ext cx="54387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If then we take two bodies </a:t>
            </a:r>
          </a:p>
          <a:p>
            <a:r>
              <a:rPr lang="en-US">
                <a:latin typeface="Arial" pitchFamily="-65" charset="0"/>
              </a:rPr>
              <a:t>whose natural speeds are different, </a:t>
            </a:r>
          </a:p>
          <a:p>
            <a:r>
              <a:rPr lang="en-US">
                <a:latin typeface="Arial" pitchFamily="-65" charset="0"/>
              </a:rPr>
              <a:t>it is clear that on uniting the two, </a:t>
            </a:r>
          </a:p>
          <a:p>
            <a:r>
              <a:rPr lang="en-US">
                <a:latin typeface="Arial" pitchFamily="-65" charset="0"/>
              </a:rPr>
              <a:t>the more rapid one will be partly </a:t>
            </a:r>
          </a:p>
          <a:p>
            <a:r>
              <a:rPr lang="en-US">
                <a:latin typeface="Arial" pitchFamily="-65" charset="0"/>
              </a:rPr>
              <a:t>retarded by the slower, and the slower </a:t>
            </a:r>
          </a:p>
          <a:p>
            <a:r>
              <a:rPr lang="en-US">
                <a:latin typeface="Arial" pitchFamily="-65" charset="0"/>
              </a:rPr>
              <a:t>will be somewhat hastened by the </a:t>
            </a:r>
          </a:p>
          <a:p>
            <a:r>
              <a:rPr lang="en-US">
                <a:latin typeface="Arial" pitchFamily="-65" charset="0"/>
              </a:rPr>
              <a:t>swifter. Do you not agree with me </a:t>
            </a:r>
          </a:p>
          <a:p>
            <a:r>
              <a:rPr lang="en-US">
                <a:latin typeface="Arial" pitchFamily="-65" charset="0"/>
              </a:rPr>
              <a:t>in this opinion?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3555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0400" y="2500313"/>
            <a:ext cx="554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Simplicio</a:t>
            </a:r>
            <a:r>
              <a:rPr lang="en-US">
                <a:latin typeface="Arial" pitchFamily="-65" charset="0"/>
              </a:rPr>
              <a:t>. You are unquestionably right.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4579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6015037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But if this is true, and if a large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stone moves with a speed of, say, eight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while a smaller moves with a speed of four,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then when they are united, the system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will move with a speed less than eight;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but the two stones when tied together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make a stone larger than that which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before moved with a speed of eight.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HD:Users:nancyg:Documents:Research:Expedition:Talks:20091101Workshops.ppt</Template>
  <TotalTime>1470</TotalTime>
  <Words>429</Words>
  <Application>Microsoft PowerPoint</Application>
  <PresentationFormat>On-screen Show (4:3)</PresentationFormat>
  <Paragraphs>80</Paragraphs>
  <Slides>14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20091101Workshops</vt:lpstr>
      <vt:lpstr>Models and Modeling</vt:lpstr>
      <vt:lpstr>Models</vt:lpstr>
      <vt:lpstr>Models We Will Use</vt:lpstr>
      <vt:lpstr>What good are models?</vt:lpstr>
      <vt:lpstr>Thought Experiments</vt:lpstr>
      <vt:lpstr>Falling Objects</vt:lpstr>
      <vt:lpstr>Falling Objects</vt:lpstr>
      <vt:lpstr>Falling Objects</vt:lpstr>
      <vt:lpstr>Falling Objects</vt:lpstr>
      <vt:lpstr>Falling Objects</vt:lpstr>
      <vt:lpstr>What other thought experiments do you know?</vt:lpstr>
      <vt:lpstr>Recap: Modeling Signaling Pathways</vt:lpstr>
      <vt:lpstr>Computers and Models</vt:lpstr>
      <vt:lpstr>Slide 14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CMACS Workshop on  Modeling Biological Systems</dc:title>
  <dc:creator>Nancy Griffeth</dc:creator>
  <cp:lastModifiedBy>Nancy Griffeth</cp:lastModifiedBy>
  <cp:revision>13</cp:revision>
  <dcterms:created xsi:type="dcterms:W3CDTF">2012-01-05T15:50:28Z</dcterms:created>
  <dcterms:modified xsi:type="dcterms:W3CDTF">2012-01-05T15:53:37Z</dcterms:modified>
</cp:coreProperties>
</file>